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67"/>
  </p:notesMasterIdLst>
  <p:sldIdLst>
    <p:sldId id="256" r:id="rId5"/>
    <p:sldId id="294" r:id="rId6"/>
    <p:sldId id="293" r:id="rId7"/>
    <p:sldId id="776" r:id="rId8"/>
    <p:sldId id="689" r:id="rId9"/>
    <p:sldId id="690" r:id="rId10"/>
    <p:sldId id="691" r:id="rId11"/>
    <p:sldId id="692" r:id="rId12"/>
    <p:sldId id="693" r:id="rId13"/>
    <p:sldId id="696" r:id="rId14"/>
    <p:sldId id="697" r:id="rId15"/>
    <p:sldId id="698" r:id="rId16"/>
    <p:sldId id="470" r:id="rId17"/>
    <p:sldId id="769" r:id="rId18"/>
    <p:sldId id="793" r:id="rId19"/>
    <p:sldId id="797" r:id="rId20"/>
    <p:sldId id="699" r:id="rId21"/>
    <p:sldId id="700" r:id="rId22"/>
    <p:sldId id="701" r:id="rId23"/>
    <p:sldId id="702" r:id="rId24"/>
    <p:sldId id="703" r:id="rId25"/>
    <p:sldId id="798" r:id="rId26"/>
    <p:sldId id="757" r:id="rId27"/>
    <p:sldId id="787" r:id="rId28"/>
    <p:sldId id="788" r:id="rId29"/>
    <p:sldId id="704" r:id="rId30"/>
    <p:sldId id="705" r:id="rId31"/>
    <p:sldId id="706" r:id="rId32"/>
    <p:sldId id="707" r:id="rId33"/>
    <p:sldId id="708" r:id="rId34"/>
    <p:sldId id="709" r:id="rId35"/>
    <p:sldId id="799" r:id="rId36"/>
    <p:sldId id="800" r:id="rId37"/>
    <p:sldId id="299" r:id="rId38"/>
    <p:sldId id="789" r:id="rId39"/>
    <p:sldId id="790" r:id="rId40"/>
    <p:sldId id="710" r:id="rId41"/>
    <p:sldId id="711" r:id="rId42"/>
    <p:sldId id="712" r:id="rId43"/>
    <p:sldId id="713" r:id="rId44"/>
    <p:sldId id="714" r:id="rId45"/>
    <p:sldId id="715" r:id="rId46"/>
    <p:sldId id="801" r:id="rId47"/>
    <p:sldId id="794" r:id="rId48"/>
    <p:sldId id="795" r:id="rId49"/>
    <p:sldId id="796" r:id="rId50"/>
    <p:sldId id="472" r:id="rId51"/>
    <p:sldId id="716" r:id="rId52"/>
    <p:sldId id="717" r:id="rId53"/>
    <p:sldId id="718" r:id="rId54"/>
    <p:sldId id="719" r:id="rId55"/>
    <p:sldId id="720" r:id="rId56"/>
    <p:sldId id="721" r:id="rId57"/>
    <p:sldId id="722" r:id="rId58"/>
    <p:sldId id="723" r:id="rId59"/>
    <p:sldId id="724" r:id="rId60"/>
    <p:sldId id="725" r:id="rId61"/>
    <p:sldId id="726" r:id="rId62"/>
    <p:sldId id="727" r:id="rId63"/>
    <p:sldId id="728" r:id="rId64"/>
    <p:sldId id="729" r:id="rId65"/>
    <p:sldId id="802" r:id="rId6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a Phillippe" initials="AP" lastIdx="2" clrIdx="0">
    <p:extLst>
      <p:ext uri="{19B8F6BF-5375-455C-9EA6-DF929625EA0E}">
        <p15:presenceInfo xmlns:p15="http://schemas.microsoft.com/office/powerpoint/2012/main" userId="Andrea Phillippe" providerId="None"/>
      </p:ext>
    </p:extLst>
  </p:cmAuthor>
  <p:cmAuthor id="2" name="Andrea Phillippe" initials="AP [2]" lastIdx="1" clrIdx="1">
    <p:extLst>
      <p:ext uri="{19B8F6BF-5375-455C-9EA6-DF929625EA0E}">
        <p15:presenceInfo xmlns:p15="http://schemas.microsoft.com/office/powerpoint/2012/main" userId="S-1-5-21-1765216718-3663751667-3304677841-11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8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commentAuthors" Target="commentAuthors.xml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D6A4D-23FE-4C2E-A333-7BF33AE3A852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A7B45-1580-4277-A1AC-FA4FFF5CBE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86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560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9627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There are five sheets of stickers.</a:t>
            </a:r>
          </a:p>
          <a:p>
            <a:r>
              <a:rPr lang="en-GB" i="1" dirty="0"/>
              <a:t>Each sheet contains six stickers.</a:t>
            </a:r>
          </a:p>
          <a:p>
            <a:r>
              <a:rPr lang="en-GB" i="1" dirty="0"/>
              <a:t>How many stickers are there altogether?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5828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There are ten bags of apples.</a:t>
            </a:r>
          </a:p>
          <a:p>
            <a:r>
              <a:rPr lang="en-GB" i="1" dirty="0"/>
              <a:t>Each bag contains seven apples.</a:t>
            </a:r>
          </a:p>
          <a:p>
            <a:r>
              <a:rPr lang="en-GB" i="1" dirty="0"/>
              <a:t>How many apples are there altogether?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23610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825CF7-397B-40E2-885F-DC75A9265B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733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This can represent: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i="1" dirty="0"/>
              <a:t>Three groups of two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i="1" dirty="0"/>
              <a:t>Three, two times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9894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598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There are some eggs in some nests. What situations can the equation represent?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796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Who has represented the picture correctly?</a:t>
            </a:r>
          </a:p>
          <a:p>
            <a:r>
              <a:rPr lang="en-GB" i="1" dirty="0"/>
              <a:t>Note: Kumiko’s expression, whilst giving the correct total number of butterflies, does not</a:t>
            </a:r>
            <a:br>
              <a:rPr lang="en-GB" i="1" dirty="0"/>
            </a:br>
            <a:r>
              <a:rPr lang="en-GB" i="1" dirty="0"/>
              <a:t>represent the grouping shown in the picture.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9397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121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6131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5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This morning there were three birds on the wall.</a:t>
            </a:r>
          </a:p>
          <a:p>
            <a:r>
              <a:rPr lang="en-GB" i="1" dirty="0"/>
              <a:t>Now there are double that number.</a:t>
            </a:r>
          </a:p>
          <a:p>
            <a:r>
              <a:rPr lang="en-GB" i="1" dirty="0"/>
              <a:t>How many birds are on the wall now?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7006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Bobby has £5. Kali has twice as much as Bobby. How much does Kali have?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0739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273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Six is five plus one more, so double six is double five plus double 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8284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Six is five plus one more, so double six is double five plus double 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30317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Nine is five plus four more, so double nine is double five plus double four.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888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Nine is ten minus one, so double nine is double ten minus double 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03852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There are two packets of dog bones. There are six bones in each packet. How many bones are there altogether?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61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639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016214" y="6500874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2019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3034" y="6487841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12192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r>
              <a:rPr lang="en-US" dirty="0"/>
              <a:t>2.XX </a:t>
            </a:r>
            <a:r>
              <a:rPr lang="en-US" dirty="0" err="1"/>
              <a:t>xxxx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1:1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221617" y="6487840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2019 pilot</a:t>
            </a:r>
          </a:p>
        </p:txBody>
      </p:sp>
    </p:spTree>
    <p:extLst>
      <p:ext uri="{BB962C8B-B14F-4D97-AF65-F5344CB8AC3E}">
        <p14:creationId xmlns:p14="http://schemas.microsoft.com/office/powerpoint/2010/main" val="1568041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  <p:sldLayoutId id="21474836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0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2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28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.png"/><Relationship Id="rId5" Type="http://schemas.openxmlformats.org/officeDocument/2006/relationships/image" Target="../media/image33.png"/><Relationship Id="rId4" Type="http://schemas.openxmlformats.org/officeDocument/2006/relationships/notesSlide" Target="../notesSlides/notesSlid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39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1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1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1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43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42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1.png"/><Relationship Id="rId4" Type="http://schemas.openxmlformats.org/officeDocument/2006/relationships/image" Target="../media/image49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4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notesSlide" Target="../notesSlides/notesSlide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notesSlide" Target="../notesSlides/notesSlide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Ik_-OAgzD-8" TargetMode="Externa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3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notesSlide" Target="../notesSlides/notesSlide1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3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notesSlide" Target="../notesSlides/notesSlide18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3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1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1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1.png"/><Relationship Id="rId5" Type="http://schemas.openxmlformats.org/officeDocument/2006/relationships/image" Target="../media/image63.png"/><Relationship Id="rId4" Type="http://schemas.openxmlformats.org/officeDocument/2006/relationships/image" Target="../media/image6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68.png"/><Relationship Id="rId5" Type="http://schemas.openxmlformats.org/officeDocument/2006/relationships/image" Target="../media/image63.png"/><Relationship Id="rId4" Type="http://schemas.openxmlformats.org/officeDocument/2006/relationships/image" Target="../media/image67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8.jpe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69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6" Type="http://schemas.openxmlformats.org/officeDocument/2006/relationships/image" Target="../media/image1.png"/><Relationship Id="rId5" Type="http://schemas.openxmlformats.org/officeDocument/2006/relationships/image" Target="../media/image43.png"/><Relationship Id="rId4" Type="http://schemas.openxmlformats.org/officeDocument/2006/relationships/image" Target="../media/image6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notesSlide" Target="../notesSlides/notesSlide2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4666" y="1510048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latin typeface="Kristen ITC" panose="03050502040202030202" pitchFamily="66" charset="0"/>
              </a:rPr>
              <a:t>Year 2 Maths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4" y="4777379"/>
            <a:ext cx="8267676" cy="1126283"/>
          </a:xfrm>
        </p:spPr>
        <p:txBody>
          <a:bodyPr>
            <a:normAutofit/>
          </a:bodyPr>
          <a:lstStyle/>
          <a:p>
            <a:pPr algn="ctr"/>
            <a:r>
              <a:rPr lang="en-GB" sz="3200">
                <a:solidFill>
                  <a:schemeClr val="accent3"/>
                </a:solidFill>
                <a:latin typeface="Kristen ITC" panose="03050502040202030202" pitchFamily="66" charset="0"/>
              </a:rPr>
              <a:t>Multiplication </a:t>
            </a:r>
            <a:r>
              <a:rPr lang="en-GB" sz="3200" dirty="0">
                <a:solidFill>
                  <a:schemeClr val="accent3"/>
                </a:solidFill>
                <a:latin typeface="Kristen ITC" panose="03050502040202030202" pitchFamily="66" charset="0"/>
              </a:rPr>
              <a:t>3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D240409-5F54-42BA-BE0F-C71737E688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9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3"/>
    </mc:Choice>
    <mc:Fallback xmlns="">
      <p:transition spd="slow" advTm="87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686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834104" cy="1280890"/>
          </a:xfrm>
        </p:spPr>
        <p:txBody>
          <a:bodyPr>
            <a:normAutofit fontScale="90000"/>
          </a:bodyPr>
          <a:lstStyle/>
          <a:p>
            <a:r>
              <a:rPr lang="en-GB" dirty="0"/>
              <a:t>How many ways can you think of to make this number in 1 minute?</a:t>
            </a:r>
            <a:br>
              <a:rPr lang="en-GB" dirty="0"/>
            </a:br>
            <a:r>
              <a:rPr lang="en-GB" dirty="0"/>
              <a:t>It could be + - x or ÷</a:t>
            </a:r>
            <a:br>
              <a:rPr lang="en-GB" dirty="0"/>
            </a:br>
            <a:r>
              <a:rPr lang="en-GB" sz="2000" dirty="0"/>
              <a:t>(we haven’t learned about ÷ yet in school, but some of you might know it.)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673B16-E08B-4859-B389-7F4084C847DC}"/>
              </a:ext>
            </a:extLst>
          </p:cNvPr>
          <p:cNvSpPr txBox="1"/>
          <p:nvPr/>
        </p:nvSpPr>
        <p:spPr>
          <a:xfrm>
            <a:off x="4965895" y="2598262"/>
            <a:ext cx="2349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/>
              <a:t>40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C6E3412-1A09-426A-B70C-904F8DA2F872}"/>
              </a:ext>
            </a:extLst>
          </p:cNvPr>
          <p:cNvSpPr/>
          <p:nvPr/>
        </p:nvSpPr>
        <p:spPr>
          <a:xfrm>
            <a:off x="0" y="4987636"/>
            <a:ext cx="12192000" cy="110013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42D7A3-2322-46DD-8ED8-96668E1B6821}"/>
              </a:ext>
            </a:extLst>
          </p:cNvPr>
          <p:cNvSpPr txBox="1"/>
          <p:nvPr/>
        </p:nvSpPr>
        <p:spPr>
          <a:xfrm>
            <a:off x="2233534" y="5216577"/>
            <a:ext cx="5306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to start the 1 minute timer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E4CFEDD-CA86-47C3-8069-DCE3612E58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6148194"/>
      </p:ext>
    </p:extLst>
  </p:cSld>
  <p:clrMapOvr>
    <a:masterClrMapping/>
  </p:clrMapOvr>
  <p:transition spd="slow" advTm="1932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solve problems using the 2, 5 and 10 times tables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B847BF-75B3-41E5-BA3F-FC1AFDBDD7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61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4"/>
    </mc:Choice>
    <mc:Fallback xmlns="">
      <p:transition spd="slow" advTm="5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53295FF4-CCD1-49A9-98F3-AC8E10D06F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661" y="1890070"/>
            <a:ext cx="953931" cy="2144787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87E718AC-33F5-4AB0-92BD-1D5719346DF2}"/>
              </a:ext>
            </a:extLst>
          </p:cNvPr>
          <p:cNvGrpSpPr/>
          <p:nvPr/>
        </p:nvGrpSpPr>
        <p:grpSpPr>
          <a:xfrm>
            <a:off x="7670687" y="1828115"/>
            <a:ext cx="1051879" cy="2273273"/>
            <a:chOff x="6146686" y="1828114"/>
            <a:chExt cx="1051879" cy="2273273"/>
          </a:xfrm>
        </p:grpSpPr>
        <p:pic>
          <p:nvPicPr>
            <p:cNvPr id="30" name="Picture 29" descr="A close up of a logo&#10;&#10;Description automatically generated">
              <a:extLst>
                <a:ext uri="{FF2B5EF4-FFF2-40B4-BE49-F238E27FC236}">
                  <a16:creationId xmlns:a16="http://schemas.microsoft.com/office/drawing/2014/main" id="{77BD3725-4C14-4AD9-80D9-7A5E8487A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6686" y="1831903"/>
              <a:ext cx="480083" cy="2269484"/>
            </a:xfrm>
            <a:prstGeom prst="rect">
              <a:avLst/>
            </a:prstGeom>
          </p:spPr>
        </p:pic>
        <p:pic>
          <p:nvPicPr>
            <p:cNvPr id="33" name="Picture 32" descr="A close up of a logo&#10;&#10;Description automatically generated">
              <a:extLst>
                <a:ext uri="{FF2B5EF4-FFF2-40B4-BE49-F238E27FC236}">
                  <a16:creationId xmlns:a16="http://schemas.microsoft.com/office/drawing/2014/main" id="{BB1DFA2B-2463-4C43-BCB0-FF59CE1CA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8482" y="1828114"/>
              <a:ext cx="480083" cy="2269484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8F0FFA-7C41-4A5B-8A88-3CCF0D67773A}"/>
              </a:ext>
            </a:extLst>
          </p:cNvPr>
          <p:cNvSpPr txBox="1"/>
          <p:nvPr/>
        </p:nvSpPr>
        <p:spPr bwMode="auto">
          <a:xfrm>
            <a:off x="3446892" y="610683"/>
            <a:ext cx="605165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i="1" dirty="0"/>
              <a:t>There are two boxes of cakes.</a:t>
            </a:r>
          </a:p>
          <a:p>
            <a:r>
              <a:rPr lang="en-GB" sz="2400" i="1" dirty="0"/>
              <a:t>Each box contains four cakes.</a:t>
            </a:r>
          </a:p>
          <a:p>
            <a:r>
              <a:rPr lang="en-GB" sz="2400" i="1" dirty="0"/>
              <a:t>How many cakes are there altogether?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A27122-3F0C-4AB5-A147-A77EBC8D34E3}"/>
              </a:ext>
            </a:extLst>
          </p:cNvPr>
          <p:cNvSpPr txBox="1"/>
          <p:nvPr/>
        </p:nvSpPr>
        <p:spPr bwMode="auto">
          <a:xfrm>
            <a:off x="3712842" y="3650492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 ×  4  =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7C102C-F2BA-4749-8528-AE64F1113C80}"/>
              </a:ext>
            </a:extLst>
          </p:cNvPr>
          <p:cNvSpPr/>
          <p:nvPr/>
        </p:nvSpPr>
        <p:spPr bwMode="auto">
          <a:xfrm>
            <a:off x="5253912" y="3650492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8A5590-2DBC-47E6-AA64-D7C5BF5412BE}"/>
              </a:ext>
            </a:extLst>
          </p:cNvPr>
          <p:cNvSpPr txBox="1"/>
          <p:nvPr/>
        </p:nvSpPr>
        <p:spPr bwMode="auto">
          <a:xfrm>
            <a:off x="5309055" y="3650491"/>
            <a:ext cx="3513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EECF01-8FD0-4542-B95D-B65B35CBD998}"/>
              </a:ext>
            </a:extLst>
          </p:cNvPr>
          <p:cNvSpPr txBox="1"/>
          <p:nvPr/>
        </p:nvSpPr>
        <p:spPr bwMode="auto">
          <a:xfrm>
            <a:off x="3460919" y="4585324"/>
            <a:ext cx="52701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4 is equal to 2, four times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89716AC-277F-4633-B556-9E6E23479298}"/>
              </a:ext>
            </a:extLst>
          </p:cNvPr>
          <p:cNvSpPr txBox="1"/>
          <p:nvPr/>
        </p:nvSpPr>
        <p:spPr bwMode="auto">
          <a:xfrm>
            <a:off x="3446892" y="5279270"/>
            <a:ext cx="5810373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I know that 2, four times, is equal to 8,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so I know that 2 groups of 4 is equal to 8.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5F83977-2D56-4F6C-A741-C295311FD8D0}"/>
              </a:ext>
            </a:extLst>
          </p:cNvPr>
          <p:cNvGrpSpPr/>
          <p:nvPr/>
        </p:nvGrpSpPr>
        <p:grpSpPr>
          <a:xfrm>
            <a:off x="7663550" y="1828114"/>
            <a:ext cx="1066158" cy="2263250"/>
            <a:chOff x="7312821" y="1828114"/>
            <a:chExt cx="1066158" cy="2263250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A35EA5D3-0B19-497A-B2E4-729F25A1F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821" y="1828114"/>
              <a:ext cx="1066158" cy="480083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017C06B-482E-4D49-8473-EC8A51AB0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821" y="2422503"/>
              <a:ext cx="1066158" cy="480083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557DD9B-6705-4FD2-AB47-E4347D59FE6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821" y="3016892"/>
              <a:ext cx="1066158" cy="480083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D567DEE-CC8F-4A99-AC99-61D552186F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821" y="3611281"/>
              <a:ext cx="1066158" cy="480083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5C6C265-6181-44F6-8574-C2B8361F9850}"/>
              </a:ext>
            </a:extLst>
          </p:cNvPr>
          <p:cNvGrpSpPr/>
          <p:nvPr/>
        </p:nvGrpSpPr>
        <p:grpSpPr>
          <a:xfrm>
            <a:off x="3446892" y="1828116"/>
            <a:ext cx="2519362" cy="1582771"/>
            <a:chOff x="1922892" y="1828115"/>
            <a:chExt cx="2519362" cy="1582771"/>
          </a:xfrm>
        </p:grpSpPr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:a16="http://schemas.microsoft.com/office/drawing/2014/main" id="{FC40A9C0-9ACD-4D02-BA71-931541425A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22892" y="1828115"/>
              <a:ext cx="2519362" cy="1188778"/>
            </a:xfrm>
            <a:prstGeom prst="rect">
              <a:avLst/>
            </a:prstGeom>
          </p:spPr>
        </p:pic>
        <p:pic>
          <p:nvPicPr>
            <p:cNvPr id="19" name="Picture 18" descr="A close up of a logo&#10;&#10;Description automatically generated">
              <a:extLst>
                <a:ext uri="{FF2B5EF4-FFF2-40B4-BE49-F238E27FC236}">
                  <a16:creationId xmlns:a16="http://schemas.microsoft.com/office/drawing/2014/main" id="{745FBE33-F717-4E01-AAC2-EAF58C5E49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31337" y="3058676"/>
              <a:ext cx="361715" cy="352210"/>
            </a:xfrm>
            <a:prstGeom prst="rect">
              <a:avLst/>
            </a:prstGeom>
          </p:spPr>
        </p:pic>
        <p:pic>
          <p:nvPicPr>
            <p:cNvPr id="20" name="Picture 19" descr="A close up of a logo&#10;&#10;Description automatically generated">
              <a:extLst>
                <a:ext uri="{FF2B5EF4-FFF2-40B4-BE49-F238E27FC236}">
                  <a16:creationId xmlns:a16="http://schemas.microsoft.com/office/drawing/2014/main" id="{DF0CF1A0-B9E7-4342-B776-787004C153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662528" y="3058676"/>
              <a:ext cx="361715" cy="35221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FFF13A0-DC8F-45CF-8D0B-6819AB683DFB}"/>
              </a:ext>
            </a:extLst>
          </p:cNvPr>
          <p:cNvSpPr txBox="1"/>
          <p:nvPr/>
        </p:nvSpPr>
        <p:spPr>
          <a:xfrm>
            <a:off x="10101943" y="4981059"/>
            <a:ext cx="18941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eight cakes altogether.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4A1F26-EB6D-48A4-BA3C-A8A80BFA4C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6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50"/>
    </mc:Choice>
    <mc:Fallback xmlns="">
      <p:transition spd="slow" advTm="9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4" grpId="0"/>
      <p:bldP spid="15" grpId="0" animBg="1"/>
      <p:bldP spid="16" grpId="0"/>
      <p:bldP spid="21" grpId="0"/>
      <p:bldP spid="2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226521-431B-4770-8565-B24D7D5D8E70}"/>
              </a:ext>
            </a:extLst>
          </p:cNvPr>
          <p:cNvSpPr txBox="1"/>
          <p:nvPr/>
        </p:nvSpPr>
        <p:spPr bwMode="auto">
          <a:xfrm>
            <a:off x="2008745" y="636675"/>
            <a:ext cx="62199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i="1" dirty="0"/>
              <a:t>There are five sheets of stickers.</a:t>
            </a:r>
          </a:p>
          <a:p>
            <a:r>
              <a:rPr lang="en-GB" sz="2400" i="1" dirty="0"/>
              <a:t>Each sheet contains six stickers.</a:t>
            </a:r>
          </a:p>
          <a:p>
            <a:r>
              <a:rPr lang="en-GB" sz="2400" i="1" dirty="0"/>
              <a:t>How many stickers are there altogether?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9CDBFA-A488-47F4-839D-25022E825B6C}"/>
              </a:ext>
            </a:extLst>
          </p:cNvPr>
          <p:cNvSpPr txBox="1"/>
          <p:nvPr/>
        </p:nvSpPr>
        <p:spPr bwMode="auto">
          <a:xfrm>
            <a:off x="3712842" y="3650492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 ×  6  =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3B6D3-83C4-40DD-A819-0AAEBDE8613D}"/>
              </a:ext>
            </a:extLst>
          </p:cNvPr>
          <p:cNvSpPr/>
          <p:nvPr/>
        </p:nvSpPr>
        <p:spPr bwMode="auto">
          <a:xfrm>
            <a:off x="5253912" y="3650492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7A7115-B381-4844-AE75-DD32D4F0D0CD}"/>
              </a:ext>
            </a:extLst>
          </p:cNvPr>
          <p:cNvSpPr txBox="1"/>
          <p:nvPr/>
        </p:nvSpPr>
        <p:spPr bwMode="auto">
          <a:xfrm>
            <a:off x="5225698" y="3650491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9BDD7C-52D6-4163-BA19-54F821653C92}"/>
              </a:ext>
            </a:extLst>
          </p:cNvPr>
          <p:cNvSpPr txBox="1"/>
          <p:nvPr/>
        </p:nvSpPr>
        <p:spPr bwMode="auto">
          <a:xfrm>
            <a:off x="3573179" y="4570573"/>
            <a:ext cx="50569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groups of 6 is equal to 5, six times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D27DBC-C947-4FEF-9924-E8319A00DB95}"/>
              </a:ext>
            </a:extLst>
          </p:cNvPr>
          <p:cNvSpPr txBox="1"/>
          <p:nvPr/>
        </p:nvSpPr>
        <p:spPr bwMode="auto">
          <a:xfrm>
            <a:off x="3113119" y="5299689"/>
            <a:ext cx="5977085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I know that 5, six times, is equal to 30,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so I know that 5 groups of 6 is equal to 30.</a:t>
            </a:r>
          </a:p>
        </p:txBody>
      </p:sp>
      <p:pic>
        <p:nvPicPr>
          <p:cNvPr id="23" name="Picture 22" descr="A picture containing kitchenware&#10;&#10;Description automatically generated">
            <a:extLst>
              <a:ext uri="{FF2B5EF4-FFF2-40B4-BE49-F238E27FC236}">
                <a16:creationId xmlns:a16="http://schemas.microsoft.com/office/drawing/2014/main" id="{B14940F9-3219-4FCD-9A6A-E6E470659E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117" y="1933418"/>
            <a:ext cx="1837201" cy="2219605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09231CF6-3D05-4260-B0AA-940CB10FFB4F}"/>
              </a:ext>
            </a:extLst>
          </p:cNvPr>
          <p:cNvGrpSpPr/>
          <p:nvPr/>
        </p:nvGrpSpPr>
        <p:grpSpPr>
          <a:xfrm>
            <a:off x="7272900" y="1896008"/>
            <a:ext cx="1916719" cy="2299425"/>
            <a:chOff x="6251024" y="1668487"/>
            <a:chExt cx="1916719" cy="2299425"/>
          </a:xfrm>
        </p:grpSpPr>
        <p:pic>
          <p:nvPicPr>
            <p:cNvPr id="25" name="Picture 24" descr="A close up of a logo&#10;&#10;Description automatically generated">
              <a:extLst>
                <a:ext uri="{FF2B5EF4-FFF2-40B4-BE49-F238E27FC236}">
                  <a16:creationId xmlns:a16="http://schemas.microsoft.com/office/drawing/2014/main" id="{BAF51A7B-74A2-41AD-96DA-3ED91C4A6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1024" y="1673489"/>
              <a:ext cx="320055" cy="2294423"/>
            </a:xfrm>
            <a:prstGeom prst="rect">
              <a:avLst/>
            </a:prstGeom>
          </p:spPr>
        </p:pic>
        <p:pic>
          <p:nvPicPr>
            <p:cNvPr id="28" name="Picture 27" descr="A close up of a logo&#10;&#10;Description automatically generated">
              <a:extLst>
                <a:ext uri="{FF2B5EF4-FFF2-40B4-BE49-F238E27FC236}">
                  <a16:creationId xmlns:a16="http://schemas.microsoft.com/office/drawing/2014/main" id="{E6B8601C-4CFA-4495-A702-A82B28EA3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389" y="1673489"/>
              <a:ext cx="320055" cy="2294423"/>
            </a:xfrm>
            <a:prstGeom prst="rect">
              <a:avLst/>
            </a:prstGeom>
          </p:spPr>
        </p:pic>
        <p:pic>
          <p:nvPicPr>
            <p:cNvPr id="29" name="Picture 28" descr="A close up of a logo&#10;&#10;Description automatically generated">
              <a:extLst>
                <a:ext uri="{FF2B5EF4-FFF2-40B4-BE49-F238E27FC236}">
                  <a16:creationId xmlns:a16="http://schemas.microsoft.com/office/drawing/2014/main" id="{DACE1470-4EE6-40AF-9971-BD5A3F0608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7460" y="1673489"/>
              <a:ext cx="320055" cy="2294423"/>
            </a:xfrm>
            <a:prstGeom prst="rect">
              <a:avLst/>
            </a:prstGeom>
          </p:spPr>
        </p:pic>
        <p:pic>
          <p:nvPicPr>
            <p:cNvPr id="30" name="Picture 29" descr="A close up of a logo&#10;&#10;Description automatically generated">
              <a:extLst>
                <a:ext uri="{FF2B5EF4-FFF2-40B4-BE49-F238E27FC236}">
                  <a16:creationId xmlns:a16="http://schemas.microsoft.com/office/drawing/2014/main" id="{5935219B-69A2-44C4-8868-49AB6A6A16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9737" y="1673489"/>
              <a:ext cx="320055" cy="2294423"/>
            </a:xfrm>
            <a:prstGeom prst="rect">
              <a:avLst/>
            </a:prstGeom>
          </p:spPr>
        </p:pic>
        <p:pic>
          <p:nvPicPr>
            <p:cNvPr id="31" name="Picture 30" descr="A close up of a logo&#10;&#10;Description automatically generated">
              <a:extLst>
                <a:ext uri="{FF2B5EF4-FFF2-40B4-BE49-F238E27FC236}">
                  <a16:creationId xmlns:a16="http://schemas.microsoft.com/office/drawing/2014/main" id="{89B0036A-A8BE-4061-AD36-EA84B9F17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7688" y="1668487"/>
              <a:ext cx="320055" cy="2294423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4EEE71C-E593-455D-A375-6B1A53672388}"/>
              </a:ext>
            </a:extLst>
          </p:cNvPr>
          <p:cNvGrpSpPr/>
          <p:nvPr/>
        </p:nvGrpSpPr>
        <p:grpSpPr>
          <a:xfrm>
            <a:off x="7276994" y="1901010"/>
            <a:ext cx="1907863" cy="2292111"/>
            <a:chOff x="6809416" y="1673489"/>
            <a:chExt cx="1907863" cy="2292111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D2F2C83-75A1-4647-8AE3-B5BCD83C7DE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416" y="1673489"/>
              <a:ext cx="1907863" cy="32005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348CEFBD-122D-442E-8A8D-98C957316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416" y="2067900"/>
              <a:ext cx="1907863" cy="32005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9C56FBE0-4164-426B-B6A8-3695893CA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416" y="2462311"/>
              <a:ext cx="1907863" cy="32005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3CAE17B6-FF74-491C-9203-DF4112838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416" y="2856722"/>
              <a:ext cx="1907863" cy="32005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BA264446-5A65-45FD-9B67-9D259A684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416" y="3251133"/>
              <a:ext cx="1907863" cy="320055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F82016F-7C0E-455B-9BBF-CD13C2649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9416" y="3645545"/>
              <a:ext cx="1907863" cy="320055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B6A484F-10F0-4C4B-9FEB-88878B48C71A}"/>
              </a:ext>
            </a:extLst>
          </p:cNvPr>
          <p:cNvGrpSpPr/>
          <p:nvPr/>
        </p:nvGrpSpPr>
        <p:grpSpPr>
          <a:xfrm>
            <a:off x="3002382" y="2189737"/>
            <a:ext cx="3408382" cy="866887"/>
            <a:chOff x="1478382" y="2189736"/>
            <a:chExt cx="3408382" cy="866887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65DD21A-7B73-4237-B7C1-9E407A3183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96554" y="2692212"/>
              <a:ext cx="400059" cy="364411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E7CCCDCF-A510-4340-A840-3664B37A1F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91036" y="2692212"/>
              <a:ext cx="400059" cy="364411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438E8A52-D6FC-4E30-8961-3F4D8F550B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987899" y="2692212"/>
              <a:ext cx="400059" cy="364411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03A17C90-EC59-4650-8EFF-E5A949EEE5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684762" y="2692212"/>
              <a:ext cx="400059" cy="364411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B9AB90DB-7C4A-432B-8B03-42BA5D251F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379244" y="2692212"/>
              <a:ext cx="400059" cy="36441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9A38B4F-1315-4E75-83AF-40115FA9DC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478382" y="2189736"/>
              <a:ext cx="3408382" cy="461666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62D9844-A758-473D-ABD3-2A23E9C47719}"/>
              </a:ext>
            </a:extLst>
          </p:cNvPr>
          <p:cNvSpPr txBox="1"/>
          <p:nvPr/>
        </p:nvSpPr>
        <p:spPr>
          <a:xfrm>
            <a:off x="10025562" y="4005765"/>
            <a:ext cx="19078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30 stickers altogether.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D1FD9ED-4E1A-4599-8E3F-5F51EFA5C9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5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2"/>
    </mc:Choice>
    <mc:Fallback xmlns="">
      <p:transition spd="slow" advTm="9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/>
      <p:bldP spid="10" grpId="0" animBg="1"/>
      <p:bldP spid="11" grpId="0"/>
      <p:bldP spid="12" grpId="0"/>
      <p:bldP spid="1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15A1BA-F08F-4A50-9B85-8D96F8E2962C}"/>
              </a:ext>
            </a:extLst>
          </p:cNvPr>
          <p:cNvSpPr txBox="1"/>
          <p:nvPr/>
        </p:nvSpPr>
        <p:spPr bwMode="auto">
          <a:xfrm>
            <a:off x="3173773" y="717177"/>
            <a:ext cx="617989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i="1" dirty="0"/>
              <a:t>There are ten bags of apples.</a:t>
            </a:r>
          </a:p>
          <a:p>
            <a:r>
              <a:rPr lang="en-GB" sz="2400" i="1" dirty="0"/>
              <a:t>Each bag contains seven apples.</a:t>
            </a:r>
          </a:p>
          <a:p>
            <a:r>
              <a:rPr lang="en-GB" sz="2400" i="1" dirty="0"/>
              <a:t>How many apples are there altogether?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96912A-92BE-4B5A-8F97-7B852A9BED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037" y="2194235"/>
            <a:ext cx="4532733" cy="6546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7A5122-CFC4-4D1A-8EEC-034454DE7E11}"/>
              </a:ext>
            </a:extLst>
          </p:cNvPr>
          <p:cNvSpPr txBox="1"/>
          <p:nvPr/>
        </p:nvSpPr>
        <p:spPr bwMode="auto">
          <a:xfrm>
            <a:off x="3305637" y="3650492"/>
            <a:ext cx="16145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 ×  7  =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870CB4-DC04-4022-BB1B-0FB1A7F7329B}"/>
              </a:ext>
            </a:extLst>
          </p:cNvPr>
          <p:cNvSpPr/>
          <p:nvPr/>
        </p:nvSpPr>
        <p:spPr bwMode="auto">
          <a:xfrm>
            <a:off x="4930062" y="3650492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4842B0-BE78-4DAC-99AD-3902833DED9F}"/>
              </a:ext>
            </a:extLst>
          </p:cNvPr>
          <p:cNvSpPr txBox="1"/>
          <p:nvPr/>
        </p:nvSpPr>
        <p:spPr bwMode="auto">
          <a:xfrm>
            <a:off x="4901848" y="3650491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99AC1F-B732-48AC-A91D-198438FDC432}"/>
              </a:ext>
            </a:extLst>
          </p:cNvPr>
          <p:cNvSpPr txBox="1"/>
          <p:nvPr/>
        </p:nvSpPr>
        <p:spPr bwMode="auto">
          <a:xfrm>
            <a:off x="3194166" y="4570573"/>
            <a:ext cx="5814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groups of 7 is equal to 10, seven times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63B81D-2B5A-4B31-82B7-D535E4C42792}"/>
              </a:ext>
            </a:extLst>
          </p:cNvPr>
          <p:cNvSpPr txBox="1"/>
          <p:nvPr/>
        </p:nvSpPr>
        <p:spPr bwMode="auto">
          <a:xfrm>
            <a:off x="2894390" y="5299689"/>
            <a:ext cx="6403223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I know that 10, seven times, is equal to 70,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so I know that 10 groups of 7 is equal to 70.</a:t>
            </a:r>
          </a:p>
        </p:txBody>
      </p:sp>
      <p:pic>
        <p:nvPicPr>
          <p:cNvPr id="31" name="Picture 30" descr="A picture containing woman, kitchenware, person&#10;&#10;Description automatically generated">
            <a:extLst>
              <a:ext uri="{FF2B5EF4-FFF2-40B4-BE49-F238E27FC236}">
                <a16:creationId xmlns:a16="http://schemas.microsoft.com/office/drawing/2014/main" id="{9183FEC0-793E-470E-A4E6-8C39175F2A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550" y="2129130"/>
            <a:ext cx="2961552" cy="1963976"/>
          </a:xfrm>
          <a:prstGeom prst="rect">
            <a:avLst/>
          </a:prstGeom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F6385991-694F-4EF8-8644-14FD07E7DD8D}"/>
              </a:ext>
            </a:extLst>
          </p:cNvPr>
          <p:cNvGrpSpPr/>
          <p:nvPr/>
        </p:nvGrpSpPr>
        <p:grpSpPr>
          <a:xfrm>
            <a:off x="7060430" y="2090449"/>
            <a:ext cx="3025123" cy="2038795"/>
            <a:chOff x="5536429" y="1766596"/>
            <a:chExt cx="3025123" cy="2038795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1EF8F6D-3BBF-4A78-A55A-7EA2ED95E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6429" y="1766596"/>
              <a:ext cx="240041" cy="203879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CEF8226-E6D3-4915-9E98-3B41749AC9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5883" y="1766596"/>
              <a:ext cx="240041" cy="2038795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7A5CE6F-9EE0-4FD1-B9FE-A5BC920E7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5337" y="1766596"/>
              <a:ext cx="240041" cy="2038795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BD6D5DE-F693-46E9-8F2D-EB285A8D7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4791" y="1766596"/>
              <a:ext cx="240041" cy="203879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4BB210FC-AC94-4859-908A-1BB322290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4245" y="1766596"/>
              <a:ext cx="240041" cy="2038795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990CAB8C-EA22-4855-ADEA-72DE6CEE80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3699" y="1766596"/>
              <a:ext cx="240041" cy="2038795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A62A9578-C929-488A-952E-2E5EFEC2199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3153" y="1766596"/>
              <a:ext cx="240041" cy="2038795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957A91A3-15E0-43A1-BFDD-5AC219E83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2607" y="1766596"/>
              <a:ext cx="240041" cy="203879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E3B2C53B-7739-49A8-A01A-2EC1959FE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12061" y="1766596"/>
              <a:ext cx="240041" cy="2038795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9AD044EA-3655-4CEA-8204-D7A309D4F3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21511" y="1766596"/>
              <a:ext cx="240041" cy="2038795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8D25F17A-2BCB-46C3-958E-D71C49F5C87D}"/>
              </a:ext>
            </a:extLst>
          </p:cNvPr>
          <p:cNvGrpSpPr/>
          <p:nvPr/>
        </p:nvGrpSpPr>
        <p:grpSpPr>
          <a:xfrm>
            <a:off x="7057209" y="2091729"/>
            <a:ext cx="3033253" cy="2033888"/>
            <a:chOff x="5133158" y="2091729"/>
            <a:chExt cx="3033253" cy="2033888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4126330E-A4FC-4C9D-869C-D81D0C833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2091729"/>
              <a:ext cx="3033253" cy="240041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763A0A4-335C-4E74-964E-803CF011053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2390703"/>
              <a:ext cx="3033253" cy="240041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344C90E6-1FDA-4232-BB8D-147B84CD2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2689678"/>
              <a:ext cx="3033253" cy="240041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72D95DDF-E0E8-4886-A86E-978EF59FB8C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2988653"/>
              <a:ext cx="3033253" cy="240041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826DAF6F-EDC0-41FB-B4DE-7BC49A0F546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3287628"/>
              <a:ext cx="3033253" cy="240041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64590F17-C211-4CB3-A2DA-B2234F3DF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3586603"/>
              <a:ext cx="3033253" cy="240041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BCBD8A64-92C9-4F00-825D-D608200B0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58" y="3885576"/>
              <a:ext cx="3033253" cy="240041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4904CF1E-151D-4EE4-9BF6-DA8D8290CCA8}"/>
              </a:ext>
            </a:extLst>
          </p:cNvPr>
          <p:cNvSpPr txBox="1"/>
          <p:nvPr/>
        </p:nvSpPr>
        <p:spPr>
          <a:xfrm>
            <a:off x="10085553" y="4698114"/>
            <a:ext cx="1888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70 apples altogether.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B2A6009-0E2A-40B1-A8D3-484E274319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84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74"/>
    </mc:Choice>
    <mc:Fallback xmlns="">
      <p:transition spd="slow" advTm="8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0" y="0"/>
            <a:ext cx="12192000" cy="630000"/>
          </a:xfrm>
        </p:spPr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0573B26-8D9F-4573-8504-3F21928FC450}"/>
              </a:ext>
            </a:extLst>
          </p:cNvPr>
          <p:cNvGraphicFramePr>
            <a:graphicFrameLocks noGrp="1"/>
          </p:cNvGraphicFramePr>
          <p:nvPr/>
        </p:nvGraphicFramePr>
        <p:xfrm>
          <a:off x="2209800" y="2192274"/>
          <a:ext cx="7772400" cy="2640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08813">
                  <a:extLst>
                    <a:ext uri="{9D8B030D-6E8A-4147-A177-3AD203B41FA5}">
                      <a16:colId xmlns:a16="http://schemas.microsoft.com/office/drawing/2014/main" val="246730510"/>
                    </a:ext>
                  </a:extLst>
                </a:gridCol>
                <a:gridCol w="2463587">
                  <a:extLst>
                    <a:ext uri="{9D8B030D-6E8A-4147-A177-3AD203B41FA5}">
                      <a16:colId xmlns:a16="http://schemas.microsoft.com/office/drawing/2014/main" val="3095408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Problem  </a:t>
                      </a:r>
                      <a:endParaRPr lang="en-GB" sz="24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Known times table I can use (2, 5 or 10)</a:t>
                      </a:r>
                      <a:endParaRPr lang="en-GB" sz="24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7267824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2848737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0980263-872F-41A2-AE29-8A55F221C195}"/>
              </a:ext>
            </a:extLst>
          </p:cNvPr>
          <p:cNvSpPr txBox="1"/>
          <p:nvPr/>
        </p:nvSpPr>
        <p:spPr bwMode="auto">
          <a:xfrm>
            <a:off x="2209800" y="3512638"/>
            <a:ext cx="5270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There are 5 children. Each child has 4 conkers. How many conkers are there altogether?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9C2D2D-9ED5-4FFD-B0CA-67CE6E52C4DE}"/>
              </a:ext>
            </a:extLst>
          </p:cNvPr>
          <p:cNvSpPr txBox="1"/>
          <p:nvPr/>
        </p:nvSpPr>
        <p:spPr bwMode="auto">
          <a:xfrm>
            <a:off x="2209800" y="3512638"/>
            <a:ext cx="5270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There are 2 teams. Each team has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12 bean bags. How many bean bags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are there altogether?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3F1398-961A-4CA3-A655-7AC8405BFC34}"/>
              </a:ext>
            </a:extLst>
          </p:cNvPr>
          <p:cNvSpPr txBox="1"/>
          <p:nvPr/>
        </p:nvSpPr>
        <p:spPr bwMode="auto">
          <a:xfrm>
            <a:off x="2209801" y="3512638"/>
            <a:ext cx="452213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children each have 3 balloons.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How many balloons is this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altogether?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828CDA-2095-45D3-9703-5D0C14834285}"/>
              </a:ext>
            </a:extLst>
          </p:cNvPr>
          <p:cNvSpPr txBox="1"/>
          <p:nvPr/>
        </p:nvSpPr>
        <p:spPr bwMode="auto">
          <a:xfrm>
            <a:off x="2209800" y="3512638"/>
            <a:ext cx="499842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children each have 3 meatballs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on their plate. How many meatballs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are there altogether?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74978-9B76-442B-ADEA-43897F0CA1F2}"/>
              </a:ext>
            </a:extLst>
          </p:cNvPr>
          <p:cNvSpPr txBox="1"/>
          <p:nvPr/>
        </p:nvSpPr>
        <p:spPr bwMode="auto">
          <a:xfrm>
            <a:off x="7777699" y="3900803"/>
            <a:ext cx="19335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b="1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 times table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B55A2B-4E05-4F4A-823F-2F6469FB756E}"/>
              </a:ext>
            </a:extLst>
          </p:cNvPr>
          <p:cNvSpPr txBox="1"/>
          <p:nvPr/>
        </p:nvSpPr>
        <p:spPr bwMode="auto">
          <a:xfrm>
            <a:off x="7777699" y="3900803"/>
            <a:ext cx="19335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b="1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 times table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9726237-F529-4C1F-A793-54427424DB97}"/>
              </a:ext>
            </a:extLst>
          </p:cNvPr>
          <p:cNvSpPr txBox="1"/>
          <p:nvPr/>
        </p:nvSpPr>
        <p:spPr bwMode="auto">
          <a:xfrm>
            <a:off x="7694343" y="3900803"/>
            <a:ext cx="21002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b="1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 times table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C07B93D-6721-4CD7-A4B1-FAEFE27A31AD}"/>
              </a:ext>
            </a:extLst>
          </p:cNvPr>
          <p:cNvSpPr txBox="1"/>
          <p:nvPr/>
        </p:nvSpPr>
        <p:spPr>
          <a:xfrm>
            <a:off x="1352282" y="1008213"/>
            <a:ext cx="10522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turn… show me on your fingers which times table you could use to solve each problem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4CF0BD-38D3-4E5F-A518-E10B003AA3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5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3"/>
    </mc:Choice>
    <mc:Fallback xmlns="">
      <p:transition spd="slow" advTm="11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  <p:bldP spid="11" grpId="0"/>
      <p:bldP spid="11" grpId="1"/>
      <p:bldP spid="12" grpId="0"/>
      <p:bldP spid="12" grpId="1"/>
      <p:bldP spid="13" grpId="0"/>
      <p:bldP spid="14" grpId="0"/>
      <p:bldP spid="14" grpId="1"/>
      <p:bldP spid="14" grpId="2"/>
      <p:bldP spid="14" grpId="3"/>
      <p:bldP spid="15" grpId="0"/>
      <p:bldP spid="15" grpId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8EC97B-E35A-4EF2-8A2E-774F54F3921A}"/>
              </a:ext>
            </a:extLst>
          </p:cNvPr>
          <p:cNvSpPr txBox="1"/>
          <p:nvPr/>
        </p:nvSpPr>
        <p:spPr bwMode="auto">
          <a:xfrm>
            <a:off x="3153160" y="1069207"/>
            <a:ext cx="5885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Put each calculation in the correct column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20BC49B-9EF9-40D7-8413-E74CF763A67F}"/>
              </a:ext>
            </a:extLst>
          </p:cNvPr>
          <p:cNvGraphicFramePr>
            <a:graphicFrameLocks noGrp="1"/>
          </p:cNvGraphicFramePr>
          <p:nvPr/>
        </p:nvGraphicFramePr>
        <p:xfrm>
          <a:off x="2127252" y="3310153"/>
          <a:ext cx="7937499" cy="262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5833">
                  <a:extLst>
                    <a:ext uri="{9D8B030D-6E8A-4147-A177-3AD203B41FA5}">
                      <a16:colId xmlns:a16="http://schemas.microsoft.com/office/drawing/2014/main" val="3650386507"/>
                    </a:ext>
                  </a:extLst>
                </a:gridCol>
                <a:gridCol w="2645833">
                  <a:extLst>
                    <a:ext uri="{9D8B030D-6E8A-4147-A177-3AD203B41FA5}">
                      <a16:colId xmlns:a16="http://schemas.microsoft.com/office/drawing/2014/main" val="2389224208"/>
                    </a:ext>
                  </a:extLst>
                </a:gridCol>
                <a:gridCol w="2645833">
                  <a:extLst>
                    <a:ext uri="{9D8B030D-6E8A-4147-A177-3AD203B41FA5}">
                      <a16:colId xmlns:a16="http://schemas.microsoft.com/office/drawing/2014/main" val="279117540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Can use 2 times table 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Can use 5 times table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Can use 10 times table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9911941"/>
                  </a:ext>
                </a:extLst>
              </a:tr>
              <a:tr h="172800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677129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AB018AE-C245-440C-9244-7B8ABD351D9F}"/>
              </a:ext>
            </a:extLst>
          </p:cNvPr>
          <p:cNvSpPr txBox="1"/>
          <p:nvPr/>
        </p:nvSpPr>
        <p:spPr bwMode="auto">
          <a:xfrm>
            <a:off x="3928804" y="1746651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9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375A09-B273-4827-A6F8-098D81A78EF0}"/>
              </a:ext>
            </a:extLst>
          </p:cNvPr>
          <p:cNvSpPr txBox="1"/>
          <p:nvPr/>
        </p:nvSpPr>
        <p:spPr bwMode="auto">
          <a:xfrm>
            <a:off x="3845448" y="2487060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12 × 5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CBE272-7127-4AC6-96AF-1435DCEBCC72}"/>
              </a:ext>
            </a:extLst>
          </p:cNvPr>
          <p:cNvSpPr txBox="1"/>
          <p:nvPr/>
        </p:nvSpPr>
        <p:spPr bwMode="auto">
          <a:xfrm>
            <a:off x="2210608" y="1746651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× 4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8521ED-7638-491E-96E0-BF3E43328962}"/>
              </a:ext>
            </a:extLst>
          </p:cNvPr>
          <p:cNvSpPr txBox="1"/>
          <p:nvPr/>
        </p:nvSpPr>
        <p:spPr bwMode="auto">
          <a:xfrm>
            <a:off x="2127252" y="2487060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× 8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27FC53-9A93-4CE9-BB9B-A43BFB0A8E96}"/>
              </a:ext>
            </a:extLst>
          </p:cNvPr>
          <p:cNvSpPr txBox="1"/>
          <p:nvPr/>
        </p:nvSpPr>
        <p:spPr bwMode="auto">
          <a:xfrm>
            <a:off x="5563644" y="1746651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 × 5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5AAE44-1D7E-4694-9736-39A341E911D0}"/>
              </a:ext>
            </a:extLst>
          </p:cNvPr>
          <p:cNvSpPr txBox="1"/>
          <p:nvPr/>
        </p:nvSpPr>
        <p:spPr bwMode="auto">
          <a:xfrm>
            <a:off x="5563644" y="2487060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7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BC066-BA66-4DA6-929E-4A0C93601268}"/>
              </a:ext>
            </a:extLst>
          </p:cNvPr>
          <p:cNvSpPr txBox="1"/>
          <p:nvPr/>
        </p:nvSpPr>
        <p:spPr bwMode="auto">
          <a:xfrm>
            <a:off x="7115128" y="1746651"/>
            <a:ext cx="1231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× 12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1A5020-D44C-4BE0-8B09-AEBA543FAE41}"/>
              </a:ext>
            </a:extLst>
          </p:cNvPr>
          <p:cNvSpPr txBox="1"/>
          <p:nvPr/>
        </p:nvSpPr>
        <p:spPr bwMode="auto">
          <a:xfrm>
            <a:off x="7198484" y="2487060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× 10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BF8B92-C638-4647-84F3-B138CAE2CA69}"/>
              </a:ext>
            </a:extLst>
          </p:cNvPr>
          <p:cNvSpPr txBox="1"/>
          <p:nvPr/>
        </p:nvSpPr>
        <p:spPr bwMode="auto">
          <a:xfrm>
            <a:off x="9083392" y="1746651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2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2A5F3A-43DD-44F4-AE4B-2FCC66228B53}"/>
              </a:ext>
            </a:extLst>
          </p:cNvPr>
          <p:cNvSpPr txBox="1"/>
          <p:nvPr/>
        </p:nvSpPr>
        <p:spPr bwMode="auto">
          <a:xfrm>
            <a:off x="9000036" y="2487060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× 11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B36873F-D0B4-4C68-8F9B-50A249C55E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25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81"/>
    </mc:Choice>
    <mc:Fallback xmlns="">
      <p:transition spd="slow" advTm="27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4.07407E-6 L 0.28737 0.3590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48148E-6 L -0.11705 0.3581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48148E-6 L -0.0418 0.448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2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03229 0.3590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48148E-6 L -0.4526 0.4159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43" y="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1.11111E-6 L 0.55247 0.3143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70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7037E-6 L 0.20183 0.3490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9" y="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6945E-18 -1.11111E-6 L -0.24766 0.407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34" y="2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0.02413 0.3657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-0.34167 0.4217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0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12" grpId="0"/>
      <p:bldP spid="7" grpId="0"/>
      <p:bldP spid="13" grpId="0"/>
      <p:bldP spid="9" grpId="0"/>
      <p:bldP spid="14" grpId="0"/>
      <p:bldP spid="10" grpId="0"/>
      <p:bldP spid="15" grpId="0"/>
      <p:bldP spid="11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D66E28-9C75-4D6A-9F63-9D8115F8872F}"/>
              </a:ext>
            </a:extLst>
          </p:cNvPr>
          <p:cNvSpPr txBox="1"/>
          <p:nvPr/>
        </p:nvSpPr>
        <p:spPr bwMode="auto">
          <a:xfrm>
            <a:off x="5373698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× 2 = 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96099A-9A1B-4860-A818-E9ADB41992E0}"/>
              </a:ext>
            </a:extLst>
          </p:cNvPr>
          <p:cNvSpPr txBox="1"/>
          <p:nvPr/>
        </p:nvSpPr>
        <p:spPr bwMode="auto">
          <a:xfrm>
            <a:off x="3473368" y="1970078"/>
            <a:ext cx="52452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Draw an array to match the equation.</a:t>
            </a:r>
          </a:p>
        </p:txBody>
      </p:sp>
      <p:pic>
        <p:nvPicPr>
          <p:cNvPr id="5" name="Picture 4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585B7078-635D-4D80-97CF-E490CEFA131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23642" y="3013191"/>
            <a:ext cx="1144717" cy="187230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2C02470-225E-4B29-A8DF-C33C6D6B8A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94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11"/>
    </mc:Choice>
    <mc:Fallback xmlns="">
      <p:transition spd="slow" advTm="16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4102F4-AE27-4805-9E77-9AFD546B651F}"/>
              </a:ext>
            </a:extLst>
          </p:cNvPr>
          <p:cNvSpPr txBox="1"/>
          <p:nvPr/>
        </p:nvSpPr>
        <p:spPr bwMode="auto">
          <a:xfrm>
            <a:off x="5373698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× 2 = 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53ED7-F48E-40F6-B550-32A468012FB3}"/>
              </a:ext>
            </a:extLst>
          </p:cNvPr>
          <p:cNvSpPr txBox="1"/>
          <p:nvPr/>
        </p:nvSpPr>
        <p:spPr bwMode="auto">
          <a:xfrm>
            <a:off x="2594611" y="1970078"/>
            <a:ext cx="70028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Complete the two pictures to match the equation.</a:t>
            </a:r>
          </a:p>
        </p:txBody>
      </p:sp>
      <p:pic>
        <p:nvPicPr>
          <p:cNvPr id="6" name="Picture 5" descr="A drawing of a person&#10;&#10;Description automatically generated">
            <a:extLst>
              <a:ext uri="{FF2B5EF4-FFF2-40B4-BE49-F238E27FC236}">
                <a16:creationId xmlns:a16="http://schemas.microsoft.com/office/drawing/2014/main" id="{77375831-7C97-40C6-A557-43AEBAF41E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714" y="2960401"/>
            <a:ext cx="5112573" cy="27246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C234E4-A832-4DB4-86C9-68CF3E948A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845" y="4492822"/>
            <a:ext cx="1147212" cy="1097333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A7A7333D-7332-4057-BCFA-C34812F536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24" y="3215289"/>
            <a:ext cx="953931" cy="779355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DF6D4555-4CCE-49CB-B225-17094A42D8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487" y="3215289"/>
            <a:ext cx="953931" cy="77935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19CA34A-3BE4-413F-BC7D-EFAD7CB6A7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0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3"/>
    </mc:Choice>
    <mc:Fallback xmlns="">
      <p:transition spd="slow" advTm="7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7ED62845-7DD0-4185-A86B-3639609B69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95" y="2395053"/>
            <a:ext cx="8419306" cy="3974937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E8545E-BCDB-484F-81CA-C669E18D67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456" y="1174743"/>
            <a:ext cx="6135088" cy="875372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D15CBF88-E35A-4460-8380-29E91A57C14E}"/>
              </a:ext>
            </a:extLst>
          </p:cNvPr>
          <p:cNvSpPr/>
          <p:nvPr/>
        </p:nvSpPr>
        <p:spPr bwMode="auto">
          <a:xfrm>
            <a:off x="2905169" y="912658"/>
            <a:ext cx="1433953" cy="1433953"/>
          </a:xfrm>
          <a:prstGeom prst="ellipse">
            <a:avLst/>
          </a:prstGeom>
          <a:noFill/>
          <a:ln w="28575" cap="flat" cmpd="sng" algn="ctr">
            <a:solidFill>
              <a:srgbClr val="FF3B3B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0EE796E-4CE4-4144-896F-1EDDFCAAD5C4}"/>
              </a:ext>
            </a:extLst>
          </p:cNvPr>
          <p:cNvSpPr/>
          <p:nvPr/>
        </p:nvSpPr>
        <p:spPr bwMode="auto">
          <a:xfrm>
            <a:off x="4752806" y="892110"/>
            <a:ext cx="1433953" cy="1433953"/>
          </a:xfrm>
          <a:prstGeom prst="ellipse">
            <a:avLst/>
          </a:prstGeom>
          <a:noFill/>
          <a:ln w="28575" cap="flat" cmpd="sng" algn="ctr">
            <a:solidFill>
              <a:srgbClr val="FF3B3B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D4E5342-AF4E-421F-8C4B-3C3FFC5B612C}"/>
              </a:ext>
            </a:extLst>
          </p:cNvPr>
          <p:cNvSpPr/>
          <p:nvPr/>
        </p:nvSpPr>
        <p:spPr bwMode="auto">
          <a:xfrm>
            <a:off x="6607589" y="892110"/>
            <a:ext cx="1433953" cy="1433953"/>
          </a:xfrm>
          <a:prstGeom prst="ellipse">
            <a:avLst/>
          </a:prstGeom>
          <a:noFill/>
          <a:ln w="28575" cap="flat" cmpd="sng" algn="ctr">
            <a:solidFill>
              <a:srgbClr val="FF3B3B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E323E87-4B90-4835-BEE1-8758B4F9F4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803" y="3371177"/>
            <a:ext cx="658425" cy="755970"/>
          </a:xfrm>
          <a:prstGeom prst="rect">
            <a:avLst/>
          </a:prstGeom>
        </p:spPr>
      </p:pic>
      <p:pic>
        <p:nvPicPr>
          <p:cNvPr id="19" name="Picture 18" descr="A picture containing object&#10;&#10;Description automatically generated">
            <a:extLst>
              <a:ext uri="{FF2B5EF4-FFF2-40B4-BE49-F238E27FC236}">
                <a16:creationId xmlns:a16="http://schemas.microsoft.com/office/drawing/2014/main" id="{0E4A276E-D586-46B2-99F0-A307E231F0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67" y="4395031"/>
            <a:ext cx="713294" cy="7498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F75921A-8B97-4DF6-B0A2-F88D2DC8D6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803" y="3709286"/>
            <a:ext cx="658425" cy="7559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48F0549-4E78-409E-B206-3D2526CE11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803" y="4040251"/>
            <a:ext cx="658425" cy="7559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5D3DABA-8C92-4770-9084-7EFE6E1DE8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803" y="4698464"/>
            <a:ext cx="658425" cy="7559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06F50DA-24FF-47F4-8047-68B204B3C8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803" y="5034194"/>
            <a:ext cx="658425" cy="755970"/>
          </a:xfrm>
          <a:prstGeom prst="rect">
            <a:avLst/>
          </a:prstGeom>
        </p:spPr>
      </p:pic>
      <p:pic>
        <p:nvPicPr>
          <p:cNvPr id="24" name="Picture 23" descr="A picture containing object&#10;&#10;Description automatically generated">
            <a:extLst>
              <a:ext uri="{FF2B5EF4-FFF2-40B4-BE49-F238E27FC236}">
                <a16:creationId xmlns:a16="http://schemas.microsoft.com/office/drawing/2014/main" id="{500E09DB-FE9E-4937-B1EE-80BE52257A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67" y="5393735"/>
            <a:ext cx="713294" cy="749873"/>
          </a:xfrm>
          <a:prstGeom prst="rect">
            <a:avLst/>
          </a:prstGeom>
        </p:spPr>
      </p:pic>
      <p:pic>
        <p:nvPicPr>
          <p:cNvPr id="25" name="Picture 24" descr="A picture containing object&#10;&#10;Description automatically generated">
            <a:extLst>
              <a:ext uri="{FF2B5EF4-FFF2-40B4-BE49-F238E27FC236}">
                <a16:creationId xmlns:a16="http://schemas.microsoft.com/office/drawing/2014/main" id="{0FBD6538-2AF9-4BC5-A10A-B75A2F7C43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67" y="5725746"/>
            <a:ext cx="713294" cy="74987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D3D1357-9340-4C32-951E-F3A0AC0F0D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5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03"/>
    </mc:Choice>
    <mc:Fallback xmlns="">
      <p:transition spd="slow" advTm="14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53ED7-F48E-40F6-B550-32A468012FB3}"/>
              </a:ext>
            </a:extLst>
          </p:cNvPr>
          <p:cNvSpPr txBox="1"/>
          <p:nvPr/>
        </p:nvSpPr>
        <p:spPr bwMode="auto">
          <a:xfrm>
            <a:off x="2252243" y="1595021"/>
            <a:ext cx="5410687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Fill in the missing numbers or symbols (&lt;, &gt; or =)</a:t>
            </a:r>
          </a:p>
          <a:p>
            <a:pPr algn="ctr"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 x 5 = 5 x __		7 x __ = 10 x __</a:t>
            </a:r>
          </a:p>
          <a:p>
            <a:pPr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0 = 2 x __				8 x __ = 40</a:t>
            </a:r>
          </a:p>
          <a:p>
            <a:pPr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0 = __ x 2				5 x __ = 40</a:t>
            </a:r>
          </a:p>
          <a:p>
            <a:pPr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 x 4        4 x 2  		5 x 2      2 x 5</a:t>
            </a:r>
          </a:p>
          <a:p>
            <a:pPr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4 x 2      2 x 5</a:t>
            </a:r>
          </a:p>
          <a:p>
            <a:pPr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  <a:p>
            <a:pPr>
              <a:buClr>
                <a:srgbClr val="82CBDD"/>
              </a:buClr>
              <a:buNone/>
            </a:pPr>
            <a:endParaRPr lang="en-GB" sz="2400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57589" y="973035"/>
            <a:ext cx="10522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turn… In your yellow maths book solve these problems</a:t>
            </a:r>
          </a:p>
        </p:txBody>
      </p:sp>
      <p:sp>
        <p:nvSpPr>
          <p:cNvPr id="7" name="Oval 6"/>
          <p:cNvSpPr/>
          <p:nvPr/>
        </p:nvSpPr>
        <p:spPr>
          <a:xfrm>
            <a:off x="3151029" y="4933513"/>
            <a:ext cx="386366" cy="39924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25544" y="4933512"/>
            <a:ext cx="386366" cy="39924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071608" y="5631738"/>
            <a:ext cx="386366" cy="39924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186667" y="1705607"/>
            <a:ext cx="38679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If once ice cream costs £ 2, how much do 4 ice creams cost?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There are eight buckets, each containing 10 litres of water. How many litres of water are there altogether?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18608" y="4007839"/>
            <a:ext cx="4860216" cy="2308324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Challenge:</a:t>
            </a:r>
          </a:p>
          <a:p>
            <a:r>
              <a:rPr lang="en-GB" dirty="0">
                <a:latin typeface="Comic Sans MS" panose="030F0702030302020204" pitchFamily="66" charset="0"/>
              </a:rPr>
              <a:t>Mrs Morgan has two bags. Each bag contains five loaves of bread.</a:t>
            </a:r>
          </a:p>
          <a:p>
            <a:r>
              <a:rPr lang="en-GB" dirty="0">
                <a:latin typeface="Comic Sans MS" panose="030F0702030302020204" pitchFamily="66" charset="0"/>
              </a:rPr>
              <a:t>Angie says she can use the 5 times table to solve this.</a:t>
            </a:r>
          </a:p>
          <a:p>
            <a:r>
              <a:rPr lang="en-GB" dirty="0">
                <a:latin typeface="Comic Sans MS" panose="030F0702030302020204" pitchFamily="66" charset="0"/>
              </a:rPr>
              <a:t>Ben says he can use the 2 times table to solve this.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b="1" i="1" u="sng" dirty="0">
                <a:latin typeface="Comic Sans MS" panose="030F0702030302020204" pitchFamily="66" charset="0"/>
              </a:rPr>
              <a:t>Who is correct? Why?</a:t>
            </a:r>
          </a:p>
        </p:txBody>
      </p:sp>
      <p:sp>
        <p:nvSpPr>
          <p:cNvPr id="17" name="5-Point Star 16"/>
          <p:cNvSpPr/>
          <p:nvPr/>
        </p:nvSpPr>
        <p:spPr>
          <a:xfrm>
            <a:off x="11372046" y="5820467"/>
            <a:ext cx="296214" cy="31802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5CD9ADC-9F1A-4329-BE05-34361AEA63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0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80"/>
    </mc:Choice>
    <mc:Fallback xmlns="">
      <p:transition spd="slow" advTm="53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7"/>
    </mc:Choice>
    <mc:Fallback xmlns="">
      <p:transition spd="slow" advTm="263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551075" cy="1280890"/>
          </a:xfrm>
        </p:spPr>
        <p:txBody>
          <a:bodyPr>
            <a:normAutofit/>
          </a:bodyPr>
          <a:lstStyle/>
          <a:p>
            <a:r>
              <a:rPr lang="en-GB" dirty="0"/>
              <a:t>Multiply these…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43B93C05-BEB5-4BB9-84ED-695416EE5EB3}"/>
              </a:ext>
            </a:extLst>
          </p:cNvPr>
          <p:cNvSpPr txBox="1">
            <a:spLocks/>
          </p:cNvSpPr>
          <p:nvPr/>
        </p:nvSpPr>
        <p:spPr>
          <a:xfrm>
            <a:off x="2592924" y="2171701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2x10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8AA47091-78B5-4575-B3D5-198C29EB5BA1}"/>
              </a:ext>
            </a:extLst>
          </p:cNvPr>
          <p:cNvSpPr txBox="1">
            <a:spLocks/>
          </p:cNvSpPr>
          <p:nvPr/>
        </p:nvSpPr>
        <p:spPr>
          <a:xfrm>
            <a:off x="6147361" y="2776612"/>
            <a:ext cx="2155066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4x5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26B15D6-56BC-48E0-825B-CC6DFD7996B1}"/>
              </a:ext>
            </a:extLst>
          </p:cNvPr>
          <p:cNvSpPr txBox="1">
            <a:spLocks/>
          </p:cNvSpPr>
          <p:nvPr/>
        </p:nvSpPr>
        <p:spPr>
          <a:xfrm>
            <a:off x="4039551" y="4463270"/>
            <a:ext cx="2155065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6x10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72C0746E-6D77-4298-82C0-58C4F26C4D7D}"/>
              </a:ext>
            </a:extLst>
          </p:cNvPr>
          <p:cNvSpPr txBox="1">
            <a:spLocks/>
          </p:cNvSpPr>
          <p:nvPr/>
        </p:nvSpPr>
        <p:spPr>
          <a:xfrm>
            <a:off x="8843379" y="4948606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8x5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33244C95-B456-4190-92AD-578C03691E8C}"/>
              </a:ext>
            </a:extLst>
          </p:cNvPr>
          <p:cNvSpPr txBox="1">
            <a:spLocks/>
          </p:cNvSpPr>
          <p:nvPr/>
        </p:nvSpPr>
        <p:spPr>
          <a:xfrm>
            <a:off x="8843379" y="2734409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7x2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E7F800FF-DCDF-4789-9C75-461149D51670}"/>
              </a:ext>
            </a:extLst>
          </p:cNvPr>
          <p:cNvSpPr txBox="1">
            <a:spLocks/>
          </p:cNvSpPr>
          <p:nvPr/>
        </p:nvSpPr>
        <p:spPr>
          <a:xfrm>
            <a:off x="2315817" y="5438337"/>
            <a:ext cx="1973153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4x2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8261366"/>
      </p:ext>
    </p:extLst>
  </p:cSld>
  <p:clrMapOvr>
    <a:masterClrMapping/>
  </p:clrMapOvr>
  <p:transition spd="slow" advTm="72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solve problems using the 2, 5 and 10 times tables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4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1:10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30E0CF24-382A-42E3-A884-201B05E6A0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456" y="1430125"/>
            <a:ext cx="6135088" cy="19003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EF5B72-D44E-4830-8F8C-F49929705CC1}"/>
              </a:ext>
            </a:extLst>
          </p:cNvPr>
          <p:cNvSpPr txBox="1"/>
          <p:nvPr/>
        </p:nvSpPr>
        <p:spPr bwMode="auto">
          <a:xfrm>
            <a:off x="5097985" y="3640572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4 groups of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E02479-2EDE-4912-9963-C63388DC6F39}"/>
              </a:ext>
            </a:extLst>
          </p:cNvPr>
          <p:cNvSpPr txBox="1"/>
          <p:nvPr/>
        </p:nvSpPr>
        <p:spPr bwMode="auto">
          <a:xfrm>
            <a:off x="4743711" y="4181262"/>
            <a:ext cx="2704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+ 3 + 3 + 3 = 12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1331C9-BC12-4FEE-9EF7-F6F41E846917}"/>
              </a:ext>
            </a:extLst>
          </p:cNvPr>
          <p:cNvSpPr txBox="1"/>
          <p:nvPr/>
        </p:nvSpPr>
        <p:spPr bwMode="auto">
          <a:xfrm>
            <a:off x="5290332" y="4721952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4 × 3 = 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A2D423-2949-497C-AEBD-7460EDF56C43}"/>
              </a:ext>
            </a:extLst>
          </p:cNvPr>
          <p:cNvSpPr txBox="1"/>
          <p:nvPr/>
        </p:nvSpPr>
        <p:spPr bwMode="auto">
          <a:xfrm>
            <a:off x="5154879" y="5262642"/>
            <a:ext cx="1882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3, four times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94E62E-DFBA-479C-9058-024717C48F85}"/>
              </a:ext>
            </a:extLst>
          </p:cNvPr>
          <p:cNvSpPr txBox="1"/>
          <p:nvPr/>
        </p:nvSpPr>
        <p:spPr bwMode="auto">
          <a:xfrm>
            <a:off x="5290332" y="5803331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× 4 = 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D91B6B-DA9D-4BA4-8A34-ABF7615A4887}"/>
              </a:ext>
            </a:extLst>
          </p:cNvPr>
          <p:cNvSpPr txBox="1"/>
          <p:nvPr/>
        </p:nvSpPr>
        <p:spPr>
          <a:xfrm>
            <a:off x="3474720" y="914400"/>
            <a:ext cx="5688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What’s the same? What’s different?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6D5EB6-2E33-4E9B-94EE-46987AED912A}"/>
              </a:ext>
            </a:extLst>
          </p:cNvPr>
          <p:cNvSpPr txBox="1"/>
          <p:nvPr/>
        </p:nvSpPr>
        <p:spPr>
          <a:xfrm>
            <a:off x="8879840" y="2083857"/>
            <a:ext cx="2966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4 represents the number of ice-cream cones.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0B6032-6BB0-4CA5-AFA3-ACBE1B61EFA2}"/>
              </a:ext>
            </a:extLst>
          </p:cNvPr>
          <p:cNvSpPr txBox="1"/>
          <p:nvPr/>
        </p:nvSpPr>
        <p:spPr>
          <a:xfrm>
            <a:off x="8879840" y="3624259"/>
            <a:ext cx="2966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3 represents the number of scoops of ice-cream in each cone.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A718DC-1144-4731-84D0-6E86D22D5304}"/>
              </a:ext>
            </a:extLst>
          </p:cNvPr>
          <p:cNvSpPr txBox="1"/>
          <p:nvPr/>
        </p:nvSpPr>
        <p:spPr>
          <a:xfrm>
            <a:off x="1420837" y="1430125"/>
            <a:ext cx="2250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3 = 12</a:t>
            </a:r>
          </a:p>
          <a:p>
            <a:r>
              <a:rPr lang="en-GB" dirty="0"/>
              <a:t>3 x 4 = 12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DFADF3F-9199-49FF-AB06-ADFB50707A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2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40"/>
    </mc:Choice>
    <mc:Fallback xmlns="">
      <p:transition spd="slow" advTm="8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1622D9-6D11-45FD-A414-A77FFEE2971A}"/>
              </a:ext>
            </a:extLst>
          </p:cNvPr>
          <p:cNvSpPr txBox="1"/>
          <p:nvPr/>
        </p:nvSpPr>
        <p:spPr bwMode="auto">
          <a:xfrm>
            <a:off x="5290330" y="1411423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3 = 18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30E81B5-115C-4C8D-B7A3-6FDD65AE2C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8519" y="2132643"/>
            <a:ext cx="1659466" cy="33111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82DB71-90AA-4A58-A4F7-AA2982F7662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8539" y="2160698"/>
            <a:ext cx="574616" cy="32587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0E0C1D-167A-452A-9459-AEE95172C3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709" y="2132642"/>
            <a:ext cx="779772" cy="322383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3F518E-D320-4943-9D1B-6EB56B5B4476}"/>
              </a:ext>
            </a:extLst>
          </p:cNvPr>
          <p:cNvSpPr/>
          <p:nvPr/>
        </p:nvSpPr>
        <p:spPr>
          <a:xfrm>
            <a:off x="2479040" y="951462"/>
            <a:ext cx="92659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/>
              <a:t>There are some eggs in some nests. What situations can the equation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D2449B-B909-456B-A826-111A3304892A}"/>
              </a:ext>
            </a:extLst>
          </p:cNvPr>
          <p:cNvSpPr txBox="1"/>
          <p:nvPr/>
        </p:nvSpPr>
        <p:spPr>
          <a:xfrm>
            <a:off x="8940800" y="1873088"/>
            <a:ext cx="280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x 3 can represent 6 groups of 3.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984654-EAC8-4B1B-979F-FB23AA5CE8AD}"/>
              </a:ext>
            </a:extLst>
          </p:cNvPr>
          <p:cNvSpPr txBox="1"/>
          <p:nvPr/>
        </p:nvSpPr>
        <p:spPr>
          <a:xfrm>
            <a:off x="8940800" y="2900947"/>
            <a:ext cx="280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6 represents the number of nests.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A64D4A-4C84-4186-9FD4-DF2E3924A560}"/>
              </a:ext>
            </a:extLst>
          </p:cNvPr>
          <p:cNvSpPr txBox="1"/>
          <p:nvPr/>
        </p:nvSpPr>
        <p:spPr>
          <a:xfrm>
            <a:off x="8940800" y="3896848"/>
            <a:ext cx="2804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3 represents the number of eggs in each nest.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F0D5371-894D-45E2-B06B-16D9D78B17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08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58"/>
    </mc:Choice>
    <mc:Fallback xmlns="">
      <p:transition spd="slow" advTm="9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EF2266-693D-4CEA-BE0B-5D8D2F746A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25724" y="1708183"/>
            <a:ext cx="1811208" cy="3212192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A8823B-8224-4BAB-9DE4-8C40BD33A4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1125" y="5097687"/>
            <a:ext cx="1624014" cy="4306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768F244-34E1-42A8-AFE9-97FE498D93A8}"/>
              </a:ext>
            </a:extLst>
          </p:cNvPr>
          <p:cNvSpPr txBox="1"/>
          <p:nvPr/>
        </p:nvSpPr>
        <p:spPr bwMode="auto">
          <a:xfrm>
            <a:off x="5290343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3 = 18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E54B17C3-3AF2-4FFE-97F7-DDBFA2BFF9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461" y="5701431"/>
            <a:ext cx="2534935" cy="4791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C543B9-3930-4FBA-AC33-419EB5A73513}"/>
              </a:ext>
            </a:extLst>
          </p:cNvPr>
          <p:cNvSpPr txBox="1"/>
          <p:nvPr/>
        </p:nvSpPr>
        <p:spPr>
          <a:xfrm>
            <a:off x="8940800" y="1873088"/>
            <a:ext cx="2804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x 3 can also represent 3 groups of 6 (or 6, 3 times).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077FC7-3CE3-4AC9-8F22-C4A3C84F9B5C}"/>
              </a:ext>
            </a:extLst>
          </p:cNvPr>
          <p:cNvSpPr txBox="1"/>
          <p:nvPr/>
        </p:nvSpPr>
        <p:spPr>
          <a:xfrm>
            <a:off x="8940800" y="2900947"/>
            <a:ext cx="2804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6 represents the number of eggs in each nest.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ADEC11-6335-4C35-A3AB-52F2D4A8DEE5}"/>
              </a:ext>
            </a:extLst>
          </p:cNvPr>
          <p:cNvSpPr txBox="1"/>
          <p:nvPr/>
        </p:nvSpPr>
        <p:spPr>
          <a:xfrm>
            <a:off x="8940800" y="3896848"/>
            <a:ext cx="280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3 represents the number of nests.</a:t>
            </a:r>
          </a:p>
        </p:txBody>
      </p:sp>
    </p:spTree>
    <p:extLst>
      <p:ext uri="{BB962C8B-B14F-4D97-AF65-F5344CB8AC3E}">
        <p14:creationId xmlns:p14="http://schemas.microsoft.com/office/powerpoint/2010/main" val="399510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0E1537-FEFE-4776-B84D-4E15251B3367}"/>
              </a:ext>
            </a:extLst>
          </p:cNvPr>
          <p:cNvSpPr txBox="1"/>
          <p:nvPr/>
        </p:nvSpPr>
        <p:spPr bwMode="auto">
          <a:xfrm>
            <a:off x="5290343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3 = 18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413C45E-6797-4C3D-9DAA-DAA687034E37}"/>
              </a:ext>
            </a:extLst>
          </p:cNvPr>
          <p:cNvGrpSpPr>
            <a:grpSpLocks noChangeAspect="1"/>
          </p:cNvGrpSpPr>
          <p:nvPr/>
        </p:nvGrpSpPr>
        <p:grpSpPr>
          <a:xfrm>
            <a:off x="7244094" y="1977374"/>
            <a:ext cx="2275813" cy="4015240"/>
            <a:chOff x="5625574" y="1708183"/>
            <a:chExt cx="2534935" cy="4472412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865D1A3-2494-4E13-AB61-F2D8C0E978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12838" y="1708183"/>
              <a:ext cx="1811208" cy="321219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589983DC-CFC9-4E03-A434-44826C59D0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78239" y="5097687"/>
              <a:ext cx="1624014" cy="430620"/>
            </a:xfrm>
            <a:prstGeom prst="rect">
              <a:avLst/>
            </a:prstGeom>
          </p:spPr>
        </p:pic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7A5E5B40-6551-4845-A0C8-C0CA6B8210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5574" y="5701431"/>
              <a:ext cx="2534935" cy="479164"/>
            </a:xfrm>
            <a:prstGeom prst="rect">
              <a:avLst/>
            </a:prstGeom>
          </p:spPr>
        </p:pic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949BB41-37DA-489F-8971-4D3FF23F3B83}"/>
              </a:ext>
            </a:extLst>
          </p:cNvPr>
          <p:cNvCxnSpPr>
            <a:cxnSpLocks/>
          </p:cNvCxnSpPr>
          <p:nvPr/>
        </p:nvCxnSpPr>
        <p:spPr bwMode="auto">
          <a:xfrm>
            <a:off x="6096000" y="1707862"/>
            <a:ext cx="0" cy="4562269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A1586A9-0FE1-4EBD-AB55-C041DB79F618}"/>
              </a:ext>
            </a:extLst>
          </p:cNvPr>
          <p:cNvGrpSpPr>
            <a:grpSpLocks noChangeAspect="1"/>
          </p:cNvGrpSpPr>
          <p:nvPr/>
        </p:nvGrpSpPr>
        <p:grpSpPr>
          <a:xfrm>
            <a:off x="2284075" y="1977212"/>
            <a:ext cx="3064041" cy="2947502"/>
            <a:chOff x="127168" y="1970077"/>
            <a:chExt cx="3442035" cy="3311119"/>
          </a:xfrm>
        </p:grpSpPr>
        <p:pic>
          <p:nvPicPr>
            <p:cNvPr id="23" name="Picture 22" descr="A close up of a logo&#10;&#10;Description automatically generated">
              <a:extLst>
                <a:ext uri="{FF2B5EF4-FFF2-40B4-BE49-F238E27FC236}">
                  <a16:creationId xmlns:a16="http://schemas.microsoft.com/office/drawing/2014/main" id="{A20A99CE-40FF-4DE2-B6E2-122F1AAA1F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7168" y="1970077"/>
              <a:ext cx="1659466" cy="331111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9AA7EF0-CBE1-499F-BC46-89EF56EF68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49538" y="1998133"/>
              <a:ext cx="574616" cy="325874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0080A02-6D6A-40CC-B71E-33A667153E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9431" y="1970077"/>
              <a:ext cx="779772" cy="32238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71115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1:12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9AA8C04-4830-45E2-BC80-3B32508992CB}"/>
              </a:ext>
            </a:extLst>
          </p:cNvPr>
          <p:cNvGrpSpPr/>
          <p:nvPr/>
        </p:nvGrpSpPr>
        <p:grpSpPr>
          <a:xfrm>
            <a:off x="5242028" y="4259949"/>
            <a:ext cx="1707944" cy="461665"/>
            <a:chOff x="3416511" y="4467042"/>
            <a:chExt cx="1707944" cy="461665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C58ED42-0196-42EA-96C4-31F44A0C4515}"/>
                </a:ext>
              </a:extLst>
            </p:cNvPr>
            <p:cNvSpPr txBox="1"/>
            <p:nvPr/>
          </p:nvSpPr>
          <p:spPr bwMode="auto">
            <a:xfrm>
              <a:off x="3416511" y="4467042"/>
              <a:ext cx="8723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Sally: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9F4F0ED-6C76-44DE-B635-66F9948E65D8}"/>
                </a:ext>
              </a:extLst>
            </p:cNvPr>
            <p:cNvSpPr txBox="1"/>
            <p:nvPr/>
          </p:nvSpPr>
          <p:spPr bwMode="auto">
            <a:xfrm>
              <a:off x="4171950" y="4467042"/>
              <a:ext cx="9525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959595"/>
                  </a:solidFill>
                  <a:latin typeface="Comic Sans MS" panose="030F0702030302020204" pitchFamily="66" charset="0"/>
                  <a:ea typeface="Myriad Pro Semibold" charset="0"/>
                  <a:cs typeface="Myriad Pro Semibold" charset="0"/>
                </a:rPr>
                <a:t>3 × 4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3B6C95B-66B7-4C5F-A8DB-2134B367968B}"/>
              </a:ext>
            </a:extLst>
          </p:cNvPr>
          <p:cNvGrpSpPr/>
          <p:nvPr/>
        </p:nvGrpSpPr>
        <p:grpSpPr>
          <a:xfrm>
            <a:off x="5061834" y="4800639"/>
            <a:ext cx="2068335" cy="461665"/>
            <a:chOff x="3160776" y="5105217"/>
            <a:chExt cx="2068335" cy="461665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AF46D83-5D5E-4087-A1CC-FA449A3BCCA3}"/>
                </a:ext>
              </a:extLst>
            </p:cNvPr>
            <p:cNvSpPr txBox="1"/>
            <p:nvPr/>
          </p:nvSpPr>
          <p:spPr bwMode="auto">
            <a:xfrm>
              <a:off x="3160776" y="5105217"/>
              <a:ext cx="123142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Ahmed: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92B9CB0-CDEC-441D-A99B-088646750282}"/>
                </a:ext>
              </a:extLst>
            </p:cNvPr>
            <p:cNvSpPr txBox="1"/>
            <p:nvPr/>
          </p:nvSpPr>
          <p:spPr bwMode="auto">
            <a:xfrm>
              <a:off x="4276606" y="5105217"/>
              <a:ext cx="9525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959595"/>
                  </a:solidFill>
                  <a:latin typeface="Comic Sans MS" panose="030F0702030302020204" pitchFamily="66" charset="0"/>
                  <a:ea typeface="Myriad Pro Semibold" charset="0"/>
                  <a:cs typeface="Myriad Pro Semibold" charset="0"/>
                </a:rPr>
                <a:t>4 × 3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192E0C6-07F1-4845-A6B3-34FD48775854}"/>
              </a:ext>
            </a:extLst>
          </p:cNvPr>
          <p:cNvGrpSpPr/>
          <p:nvPr/>
        </p:nvGrpSpPr>
        <p:grpSpPr>
          <a:xfrm>
            <a:off x="4815340" y="5341328"/>
            <a:ext cx="2561323" cy="461665"/>
            <a:chOff x="3134946" y="5743209"/>
            <a:chExt cx="2561323" cy="46166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080F4AC-3532-4665-9632-38026EFE4C06}"/>
                </a:ext>
              </a:extLst>
            </p:cNvPr>
            <p:cNvSpPr txBox="1"/>
            <p:nvPr/>
          </p:nvSpPr>
          <p:spPr bwMode="auto">
            <a:xfrm>
              <a:off x="3134946" y="5743209"/>
              <a:ext cx="12717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Kumiko: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DDFC0AA-1A3B-445A-8D5D-28C554069F0E}"/>
                </a:ext>
              </a:extLst>
            </p:cNvPr>
            <p:cNvSpPr txBox="1"/>
            <p:nvPr/>
          </p:nvSpPr>
          <p:spPr bwMode="auto">
            <a:xfrm>
              <a:off x="4288511" y="5743209"/>
              <a:ext cx="14077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959595"/>
                  </a:solidFill>
                  <a:latin typeface="Comic Sans MS" panose="030F0702030302020204" pitchFamily="66" charset="0"/>
                  <a:ea typeface="Myriad Pro Semibold" charset="0"/>
                  <a:cs typeface="Myriad Pro Semibold" charset="0"/>
                </a:rPr>
                <a:t>4 + 4 + 4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A1C3A10-3894-45C8-B562-463809B53DB1}"/>
              </a:ext>
            </a:extLst>
          </p:cNvPr>
          <p:cNvSpPr txBox="1"/>
          <p:nvPr/>
        </p:nvSpPr>
        <p:spPr bwMode="auto">
          <a:xfrm>
            <a:off x="7376662" y="5311738"/>
            <a:ext cx="412292" cy="52322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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71901E-DF10-40A9-B5AB-C417DF299086}"/>
              </a:ext>
            </a:extLst>
          </p:cNvPr>
          <p:cNvSpPr txBox="1"/>
          <p:nvPr/>
        </p:nvSpPr>
        <p:spPr bwMode="auto">
          <a:xfrm>
            <a:off x="7126313" y="4769860"/>
            <a:ext cx="466794" cy="52322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2BFD6A-CDC1-483F-8005-A1B9FAD31E18}"/>
              </a:ext>
            </a:extLst>
          </p:cNvPr>
          <p:cNvSpPr txBox="1"/>
          <p:nvPr/>
        </p:nvSpPr>
        <p:spPr bwMode="auto">
          <a:xfrm>
            <a:off x="6949972" y="4229170"/>
            <a:ext cx="466794" cy="52322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47B5DC6-D90D-45DB-A362-B7476659C9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782" y="2506107"/>
            <a:ext cx="4036439" cy="9217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 bwMode="auto">
          <a:xfrm>
            <a:off x="3059752" y="863944"/>
            <a:ext cx="60724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Arial" charset="0"/>
              </a:rPr>
              <a:t>Who has represented the picture correctly?</a:t>
            </a:r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2054F675-73BC-4218-9125-C21F0C24D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35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47"/>
    </mc:Choice>
    <mc:Fallback xmlns="">
      <p:transition spd="slow" advTm="15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B418A92-C767-4FC4-A7D9-8B6A96E2C22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9872C8-73AD-41DE-9C65-0800CEDBA8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3183" y="1779074"/>
            <a:ext cx="4802247" cy="44318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0FD55F-74E1-4339-95B3-869900EC26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3678" y="4360985"/>
            <a:ext cx="3428624" cy="15519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424118-1E12-4635-AA4C-D33FBA284CE3}"/>
              </a:ext>
            </a:extLst>
          </p:cNvPr>
          <p:cNvSpPr txBox="1"/>
          <p:nvPr/>
        </p:nvSpPr>
        <p:spPr>
          <a:xfrm>
            <a:off x="1837565" y="947331"/>
            <a:ext cx="9561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 in your yellow books... Fill in the missing numbers or symbols (&lt;, &gt; or =).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807566-DBF2-43B9-973B-1E1159954095}"/>
              </a:ext>
            </a:extLst>
          </p:cNvPr>
          <p:cNvSpPr txBox="1"/>
          <p:nvPr/>
        </p:nvSpPr>
        <p:spPr>
          <a:xfrm>
            <a:off x="8299938" y="4262512"/>
            <a:ext cx="3522364" cy="1754326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endParaRPr lang="en-GB" b="1" i="1" u="sng" dirty="0">
              <a:latin typeface="Comic Sans MS" panose="030F0702030302020204" pitchFamily="66" charset="0"/>
            </a:endParaRPr>
          </a:p>
          <a:p>
            <a:endParaRPr lang="en-GB" b="1" i="1" u="sng" dirty="0">
              <a:latin typeface="Comic Sans MS" panose="030F0702030302020204" pitchFamily="66" charset="0"/>
            </a:endParaRPr>
          </a:p>
          <a:p>
            <a:endParaRPr lang="en-GB" b="1" i="1" u="sng" dirty="0">
              <a:latin typeface="Comic Sans MS" panose="030F0702030302020204" pitchFamily="66" charset="0"/>
            </a:endParaRPr>
          </a:p>
          <a:p>
            <a:endParaRPr lang="en-GB" b="1" i="1" u="sng" dirty="0">
              <a:latin typeface="Comic Sans MS" panose="030F0702030302020204" pitchFamily="66" charset="0"/>
            </a:endParaRPr>
          </a:p>
          <a:p>
            <a:endParaRPr lang="en-GB" b="1" i="1" u="sng" dirty="0">
              <a:latin typeface="Comic Sans MS" panose="030F0702030302020204" pitchFamily="66" charset="0"/>
            </a:endParaRPr>
          </a:p>
          <a:p>
            <a:endParaRPr lang="en-GB" b="1" i="1" u="sng" dirty="0">
              <a:latin typeface="Comic Sans MS" panose="030F0702030302020204" pitchFamily="66" charset="0"/>
            </a:endParaRPr>
          </a:p>
        </p:txBody>
      </p:sp>
      <p:sp>
        <p:nvSpPr>
          <p:cNvPr id="7" name="5-Point Star 16">
            <a:extLst>
              <a:ext uri="{FF2B5EF4-FFF2-40B4-BE49-F238E27FC236}">
                <a16:creationId xmlns:a16="http://schemas.microsoft.com/office/drawing/2014/main" id="{2C785AB2-802E-4452-9417-04425E77956D}"/>
              </a:ext>
            </a:extLst>
          </p:cNvPr>
          <p:cNvSpPr/>
          <p:nvPr/>
        </p:nvSpPr>
        <p:spPr>
          <a:xfrm>
            <a:off x="11526088" y="5566298"/>
            <a:ext cx="296214" cy="31802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7BFE786-C4D0-42F5-AB52-080263221D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2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09"/>
    </mc:Choice>
    <mc:Fallback xmlns="">
      <p:transition spd="slow" advTm="24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863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551075" cy="1280890"/>
          </a:xfrm>
        </p:spPr>
        <p:txBody>
          <a:bodyPr>
            <a:normAutofit/>
          </a:bodyPr>
          <a:lstStyle/>
          <a:p>
            <a:r>
              <a:rPr lang="en-GB" dirty="0"/>
              <a:t>Write the fact family for a number bond to 20.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43B93C05-BEB5-4BB9-84ED-695416EE5EB3}"/>
              </a:ext>
            </a:extLst>
          </p:cNvPr>
          <p:cNvSpPr txBox="1">
            <a:spLocks/>
          </p:cNvSpPr>
          <p:nvPr/>
        </p:nvSpPr>
        <p:spPr>
          <a:xfrm>
            <a:off x="3267132" y="2598262"/>
            <a:ext cx="6610963" cy="4168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___+___=___</a:t>
            </a:r>
          </a:p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___+___=___</a:t>
            </a:r>
          </a:p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___-___=___</a:t>
            </a:r>
          </a:p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___-___=___					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F2FE3C7-662B-4EB9-A502-A457EEB45A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33143"/>
      </p:ext>
    </p:extLst>
  </p:cSld>
  <p:clrMapOvr>
    <a:masterClrMapping/>
  </p:clrMapOvr>
  <p:transition spd="slow" advTm="3280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solve multiplication problems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141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7B1287-95A0-4DD9-B112-C78E52E9050F}"/>
              </a:ext>
            </a:extLst>
          </p:cNvPr>
          <p:cNvSpPr txBox="1"/>
          <p:nvPr/>
        </p:nvSpPr>
        <p:spPr bwMode="auto">
          <a:xfrm>
            <a:off x="5373687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1 = 6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A234771-2CA5-40AD-A5D8-E94A540EB8C9}"/>
              </a:ext>
            </a:extLst>
          </p:cNvPr>
          <p:cNvGrpSpPr/>
          <p:nvPr/>
        </p:nvGrpSpPr>
        <p:grpSpPr>
          <a:xfrm>
            <a:off x="6940154" y="1944223"/>
            <a:ext cx="1435008" cy="4011453"/>
            <a:chOff x="5416154" y="2147422"/>
            <a:chExt cx="1435008" cy="401145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C5B2D8F-73EE-455D-BD23-4FCDBD9AB7C9}"/>
                </a:ext>
              </a:extLst>
            </p:cNvPr>
            <p:cNvSpPr txBox="1"/>
            <p:nvPr/>
          </p:nvSpPr>
          <p:spPr bwMode="auto">
            <a:xfrm>
              <a:off x="5416154" y="5789543"/>
              <a:ext cx="143500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© 2017 </a:t>
              </a:r>
              <a:r>
                <a:rPr lang="en-GB" sz="900" i="1" dirty="0" err="1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Alphablocks</a:t>
              </a:r>
              <a: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Ltd.</a:t>
              </a:r>
              <a:b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</a:br>
              <a: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All rights reserved</a:t>
              </a:r>
              <a:r>
                <a:rPr lang="en-GB" sz="900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.</a:t>
              </a:r>
            </a:p>
          </p:txBody>
        </p:sp>
        <p:pic>
          <p:nvPicPr>
            <p:cNvPr id="6" name="Picture 5" descr="A picture containing clipart&#10;&#10;Description automatically generated">
              <a:extLst>
                <a:ext uri="{FF2B5EF4-FFF2-40B4-BE49-F238E27FC236}">
                  <a16:creationId xmlns:a16="http://schemas.microsoft.com/office/drawing/2014/main" id="{7B9853E3-708F-4DF0-83AF-70416846A1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2980" y="2147422"/>
              <a:ext cx="748182" cy="355386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17247F93-8F9C-4CEE-B02E-EC21922E9C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642" y="1955308"/>
            <a:ext cx="461379" cy="3454104"/>
          </a:xfrm>
          <a:prstGeom prst="rect">
            <a:avLst/>
          </a:prstGeom>
        </p:spPr>
      </p:pic>
      <p:pic>
        <p:nvPicPr>
          <p:cNvPr id="14" name="Picture 13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DD702829-8D59-403D-AFCE-33DC502189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250" y="1992717"/>
            <a:ext cx="411500" cy="33792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C28A1D-3E46-4E31-A261-8E1D32837BA3}"/>
              </a:ext>
            </a:extLst>
          </p:cNvPr>
          <p:cNvSpPr txBox="1"/>
          <p:nvPr/>
        </p:nvSpPr>
        <p:spPr>
          <a:xfrm>
            <a:off x="9428480" y="1239520"/>
            <a:ext cx="2377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x 1 can represent 6 groups of 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411208-B164-4186-9509-CEC502DB60C4}"/>
              </a:ext>
            </a:extLst>
          </p:cNvPr>
          <p:cNvSpPr txBox="1"/>
          <p:nvPr/>
        </p:nvSpPr>
        <p:spPr>
          <a:xfrm>
            <a:off x="9428480" y="2138675"/>
            <a:ext cx="2377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6 represents the number of characters.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7E0DDF-450D-45A7-8C8F-CF9360C2B6E8}"/>
              </a:ext>
            </a:extLst>
          </p:cNvPr>
          <p:cNvSpPr txBox="1"/>
          <p:nvPr/>
        </p:nvSpPr>
        <p:spPr>
          <a:xfrm>
            <a:off x="9428480" y="3105834"/>
            <a:ext cx="2377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1 represents the value of the characters.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469A1F6-99CF-4578-9847-E03EC78EB5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41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7"/>
    </mc:Choice>
    <mc:Fallback xmlns="">
      <p:transition spd="slow" advTm="8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12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BF7B-B6E8-4297-96C4-0E8095447EBD}"/>
              </a:ext>
            </a:extLst>
          </p:cNvPr>
          <p:cNvSpPr txBox="1"/>
          <p:nvPr/>
        </p:nvSpPr>
        <p:spPr bwMode="auto">
          <a:xfrm>
            <a:off x="5373698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1 = 6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F8C356-4C18-4306-965D-72BB4DA460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7177" y="1917734"/>
            <a:ext cx="547739" cy="3510219"/>
          </a:xfrm>
          <a:prstGeom prst="rect">
            <a:avLst/>
          </a:prstGeom>
        </p:spPr>
      </p:pic>
      <p:pic>
        <p:nvPicPr>
          <p:cNvPr id="12" name="Picture 11" descr="A picture containing pool ball&#10;&#10;Description automatically generated">
            <a:extLst>
              <a:ext uri="{FF2B5EF4-FFF2-40B4-BE49-F238E27FC236}">
                <a16:creationId xmlns:a16="http://schemas.microsoft.com/office/drawing/2014/main" id="{D00EE25E-694E-4161-9863-502C3C0C21E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77179" y="3460258"/>
            <a:ext cx="447675" cy="42516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7403A86-965E-44B6-95A6-50E0FED7FDA6}"/>
              </a:ext>
            </a:extLst>
          </p:cNvPr>
          <p:cNvGrpSpPr/>
          <p:nvPr/>
        </p:nvGrpSpPr>
        <p:grpSpPr>
          <a:xfrm>
            <a:off x="6999318" y="1788236"/>
            <a:ext cx="1615506" cy="4102049"/>
            <a:chOff x="5381611" y="2277632"/>
            <a:chExt cx="1615506" cy="4102049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1C4139DD-64BE-4413-811A-86B2F13DA313}"/>
                </a:ext>
              </a:extLst>
            </p:cNvPr>
            <p:cNvGrpSpPr/>
            <p:nvPr/>
          </p:nvGrpSpPr>
          <p:grpSpPr>
            <a:xfrm>
              <a:off x="5552491" y="2277632"/>
              <a:ext cx="1444626" cy="3881652"/>
              <a:chOff x="5552491" y="2277632"/>
              <a:chExt cx="1444626" cy="3881652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99CA61B-508D-476B-8557-9B9397F5CD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2491" y="2508465"/>
                <a:ext cx="1444626" cy="3650819"/>
              </a:xfrm>
              <a:prstGeom prst="rect">
                <a:avLst/>
              </a:prstGeom>
            </p:spPr>
          </p:pic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96F0908-43AD-48D4-9659-F74F7B97A7D4}"/>
                  </a:ext>
                </a:extLst>
              </p:cNvPr>
              <p:cNvSpPr txBox="1"/>
              <p:nvPr/>
            </p:nvSpPr>
            <p:spPr bwMode="auto">
              <a:xfrm>
                <a:off x="6099115" y="2277632"/>
                <a:ext cx="35137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6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DE49485-C60E-4115-8D35-FD6D7B1FB8F8}"/>
                </a:ext>
              </a:extLst>
            </p:cNvPr>
            <p:cNvSpPr txBox="1"/>
            <p:nvPr/>
          </p:nvSpPr>
          <p:spPr bwMode="auto">
            <a:xfrm>
              <a:off x="5381611" y="6010349"/>
              <a:ext cx="143500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© 2017 </a:t>
              </a:r>
              <a:r>
                <a:rPr lang="en-GB" sz="900" i="1" dirty="0" err="1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Alphablocks</a:t>
              </a:r>
              <a: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Ltd.</a:t>
              </a:r>
              <a:b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</a:br>
              <a:r>
                <a:rPr lang="en-GB" sz="900" i="1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All rights reserved</a:t>
              </a:r>
              <a:r>
                <a:rPr lang="en-GB" sz="900" dirty="0">
                  <a:solidFill>
                    <a:srgbClr val="80808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.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BE38B2E-1910-43BA-B30C-E9C05A9CF73F}"/>
              </a:ext>
            </a:extLst>
          </p:cNvPr>
          <p:cNvSpPr txBox="1"/>
          <p:nvPr/>
        </p:nvSpPr>
        <p:spPr>
          <a:xfrm>
            <a:off x="9428480" y="1105992"/>
            <a:ext cx="2377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x 1 can also represent 1 group of 6. (Or 6, 1 time)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62A4CC-B349-40EA-BCC2-83DBC8CF0456}"/>
              </a:ext>
            </a:extLst>
          </p:cNvPr>
          <p:cNvSpPr txBox="1"/>
          <p:nvPr/>
        </p:nvSpPr>
        <p:spPr>
          <a:xfrm>
            <a:off x="9428480" y="2138675"/>
            <a:ext cx="2377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6 represents the value of character.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13A57B-D128-4DD8-A9E8-8B7469001C7A}"/>
              </a:ext>
            </a:extLst>
          </p:cNvPr>
          <p:cNvSpPr txBox="1"/>
          <p:nvPr/>
        </p:nvSpPr>
        <p:spPr>
          <a:xfrm>
            <a:off x="9428480" y="3105834"/>
            <a:ext cx="2377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1 represents the number of characters.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933175-AE62-47AF-A933-23AF2604EE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39"/>
    </mc:Choice>
    <mc:Fallback xmlns="">
      <p:transition spd="slow" advTm="6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A29BA4-10A6-4C8C-AB93-3D6789076431}"/>
              </a:ext>
            </a:extLst>
          </p:cNvPr>
          <p:cNvSpPr txBox="1"/>
          <p:nvPr/>
        </p:nvSpPr>
        <p:spPr bwMode="auto">
          <a:xfrm>
            <a:off x="5373698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1 = 6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E1AE318-3FF1-4586-8C7D-FA9DE170CE9B}"/>
              </a:ext>
            </a:extLst>
          </p:cNvPr>
          <p:cNvGrpSpPr/>
          <p:nvPr/>
        </p:nvGrpSpPr>
        <p:grpSpPr>
          <a:xfrm>
            <a:off x="2023477" y="1944223"/>
            <a:ext cx="2740376" cy="4011453"/>
            <a:chOff x="562977" y="1944222"/>
            <a:chExt cx="2740376" cy="4011453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448F4CD7-C8F8-4A57-99C4-76968EBC186E}"/>
                </a:ext>
              </a:extLst>
            </p:cNvPr>
            <p:cNvGrpSpPr/>
            <p:nvPr/>
          </p:nvGrpSpPr>
          <p:grpSpPr>
            <a:xfrm>
              <a:off x="1868345" y="1944222"/>
              <a:ext cx="1435008" cy="4011453"/>
              <a:chOff x="5539100" y="2147422"/>
              <a:chExt cx="1435008" cy="4011453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DD7D88E-11C4-45A1-84B6-62761ADFDB85}"/>
                  </a:ext>
                </a:extLst>
              </p:cNvPr>
              <p:cNvSpPr txBox="1"/>
              <p:nvPr/>
            </p:nvSpPr>
            <p:spPr bwMode="auto">
              <a:xfrm>
                <a:off x="5539100" y="5789543"/>
                <a:ext cx="143500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© 2017 </a:t>
                </a:r>
                <a:r>
                  <a:rPr lang="en-GB" sz="900" dirty="0" err="1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Alphablocks</a:t>
                </a:r>
                <a: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Ltd.</a:t>
                </a:r>
                <a:b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</a:br>
                <a: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All rights reserved.</a:t>
                </a:r>
              </a:p>
            </p:txBody>
          </p:sp>
          <p:pic>
            <p:nvPicPr>
              <p:cNvPr id="21" name="Picture 20" descr="A picture containing clipart&#10;&#10;Description automatically generated">
                <a:extLst>
                  <a:ext uri="{FF2B5EF4-FFF2-40B4-BE49-F238E27FC236}">
                    <a16:creationId xmlns:a16="http://schemas.microsoft.com/office/drawing/2014/main" id="{BE43FFE6-9C88-4D1B-B130-2190DD5A3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02980" y="2147422"/>
                <a:ext cx="748182" cy="3553862"/>
              </a:xfrm>
              <a:prstGeom prst="rect">
                <a:avLst/>
              </a:prstGeom>
            </p:spPr>
          </p:pic>
        </p:grp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3BD54A7-2721-49B3-9228-2C0F4A45C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977" y="1955308"/>
              <a:ext cx="461379" cy="3454104"/>
            </a:xfrm>
            <a:prstGeom prst="rect">
              <a:avLst/>
            </a:prstGeom>
          </p:spPr>
        </p:pic>
        <p:pic>
          <p:nvPicPr>
            <p:cNvPr id="23" name="Picture 22" descr="A picture containing object, clock&#10;&#10;Description automatically generated">
              <a:extLst>
                <a:ext uri="{FF2B5EF4-FFF2-40B4-BE49-F238E27FC236}">
                  <a16:creationId xmlns:a16="http://schemas.microsoft.com/office/drawing/2014/main" id="{3BDEA53A-6827-49A3-98D3-634370BBE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41" y="1992716"/>
              <a:ext cx="411500" cy="3379287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4D871F9F-A13F-4D3A-9021-9B674E0F579A}"/>
              </a:ext>
            </a:extLst>
          </p:cNvPr>
          <p:cNvGrpSpPr/>
          <p:nvPr/>
        </p:nvGrpSpPr>
        <p:grpSpPr>
          <a:xfrm>
            <a:off x="6913127" y="1853627"/>
            <a:ext cx="2937747" cy="4102049"/>
            <a:chOff x="5819000" y="1560415"/>
            <a:chExt cx="2937747" cy="4102049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4B0F9C3-0088-4CF1-BBCD-8066987BB8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19000" y="1689912"/>
              <a:ext cx="547739" cy="3510219"/>
            </a:xfrm>
            <a:prstGeom prst="rect">
              <a:avLst/>
            </a:prstGeom>
          </p:spPr>
        </p:pic>
        <p:pic>
          <p:nvPicPr>
            <p:cNvPr id="25" name="Picture 24" descr="A picture containing pool ball&#10;&#10;Description automatically generated">
              <a:extLst>
                <a:ext uri="{FF2B5EF4-FFF2-40B4-BE49-F238E27FC236}">
                  <a16:creationId xmlns:a16="http://schemas.microsoft.com/office/drawing/2014/main" id="{1A3DE64C-9EE7-415E-B6AC-2BFF7FBB80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826340" y="3232437"/>
              <a:ext cx="447675" cy="425168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41F22694-356A-4C46-BE03-C39E191FD589}"/>
                </a:ext>
              </a:extLst>
            </p:cNvPr>
            <p:cNvGrpSpPr/>
            <p:nvPr/>
          </p:nvGrpSpPr>
          <p:grpSpPr>
            <a:xfrm>
              <a:off x="7050177" y="1560415"/>
              <a:ext cx="1706570" cy="4102049"/>
              <a:chOff x="5290547" y="2277632"/>
              <a:chExt cx="1706570" cy="4102049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D40FD9E0-071F-4D57-8670-AFCB5CA12405}"/>
                  </a:ext>
                </a:extLst>
              </p:cNvPr>
              <p:cNvGrpSpPr/>
              <p:nvPr/>
            </p:nvGrpSpPr>
            <p:grpSpPr>
              <a:xfrm>
                <a:off x="5552491" y="2277632"/>
                <a:ext cx="1444626" cy="3881652"/>
                <a:chOff x="5552491" y="2277632"/>
                <a:chExt cx="1444626" cy="3881652"/>
              </a:xfrm>
            </p:grpSpPr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8C12C5C4-B0BD-4C43-B0CC-2DECDBCC96E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552491" y="2508465"/>
                  <a:ext cx="1444626" cy="3650819"/>
                </a:xfrm>
                <a:prstGeom prst="rect">
                  <a:avLst/>
                </a:prstGeom>
              </p:spPr>
            </p:pic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B270E60F-0346-45B6-9899-02196C65BAD3}"/>
                    </a:ext>
                  </a:extLst>
                </p:cNvPr>
                <p:cNvSpPr txBox="1"/>
                <p:nvPr/>
              </p:nvSpPr>
              <p:spPr bwMode="auto">
                <a:xfrm>
                  <a:off x="6099115" y="2277632"/>
                  <a:ext cx="351378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FAA26D3D-D897-4be2-8F04-BA451C77F1D7}">
                    <ma14:placeholderFlag xmlns:ma14="http://schemas.microsoft.com/office/mac/drawingml/2011/main" xmlns="" val="1"/>
                  </a:ext>
                </a:extLst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82CBDD"/>
                    </a:buClr>
                  </a:pP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6</a:t>
                  </a:r>
                </a:p>
              </p:txBody>
            </p:sp>
          </p:grp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3B2579B-58F0-460F-BDCD-3DF09C95DA9A}"/>
                  </a:ext>
                </a:extLst>
              </p:cNvPr>
              <p:cNvSpPr txBox="1"/>
              <p:nvPr/>
            </p:nvSpPr>
            <p:spPr bwMode="auto">
              <a:xfrm>
                <a:off x="5290547" y="6010349"/>
                <a:ext cx="143500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© 2017 </a:t>
                </a:r>
                <a:r>
                  <a:rPr lang="en-GB" sz="900" dirty="0" err="1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Alphablocks</a:t>
                </a:r>
                <a: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Ltd.</a:t>
                </a:r>
                <a:b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</a:br>
                <a:r>
                  <a:rPr lang="en-GB" sz="900" dirty="0">
                    <a:solidFill>
                      <a:srgbClr val="80808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All rights reserved.</a:t>
                </a:r>
              </a:p>
            </p:txBody>
          </p:sp>
        </p:grpSp>
      </p:grp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7C22E84-1A8B-44D2-B7D5-4E1113AB20B1}"/>
              </a:ext>
            </a:extLst>
          </p:cNvPr>
          <p:cNvCxnSpPr>
            <a:cxnSpLocks/>
          </p:cNvCxnSpPr>
          <p:nvPr/>
        </p:nvCxnSpPr>
        <p:spPr bwMode="auto">
          <a:xfrm>
            <a:off x="6096000" y="1707862"/>
            <a:ext cx="0" cy="4562269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E4DDB1D-0F16-4400-9462-0BAA3B1EB8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7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3"/>
    </mc:Choice>
    <mc:Fallback xmlns="">
      <p:transition spd="slow" advTm="5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92167B-20E5-4342-8A47-E6C8DDBAF4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9154" y="1627185"/>
            <a:ext cx="653693" cy="343415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CC4C1EF-6083-42F1-9016-05D5B9AEA196}"/>
              </a:ext>
            </a:extLst>
          </p:cNvPr>
          <p:cNvGrpSpPr/>
          <p:nvPr/>
        </p:nvGrpSpPr>
        <p:grpSpPr>
          <a:xfrm>
            <a:off x="5769153" y="5180017"/>
            <a:ext cx="653734" cy="1160465"/>
            <a:chOff x="4245153" y="5180016"/>
            <a:chExt cx="653734" cy="1160465"/>
          </a:xfrm>
        </p:grpSpPr>
        <p:pic>
          <p:nvPicPr>
            <p:cNvPr id="9" name="Picture 8" descr="A close up of a sign&#10;&#10;Description automatically generated">
              <a:extLst>
                <a:ext uri="{FF2B5EF4-FFF2-40B4-BE49-F238E27FC236}">
                  <a16:creationId xmlns:a16="http://schemas.microsoft.com/office/drawing/2014/main" id="{CC9BD23E-EE12-4972-B327-47CD861B77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5153" y="5180016"/>
              <a:ext cx="653734" cy="64800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00A08D6-0942-43AB-88B2-F9C473400D50}"/>
                </a:ext>
              </a:extLst>
            </p:cNvPr>
            <p:cNvSpPr txBox="1"/>
            <p:nvPr/>
          </p:nvSpPr>
          <p:spPr bwMode="auto">
            <a:xfrm>
              <a:off x="4284901" y="5878816"/>
              <a:ext cx="5741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B2662BE-8113-41AD-8B4D-131A9669C4AF}"/>
              </a:ext>
            </a:extLst>
          </p:cNvPr>
          <p:cNvSpPr txBox="1"/>
          <p:nvPr/>
        </p:nvSpPr>
        <p:spPr bwMode="auto">
          <a:xfrm>
            <a:off x="5064309" y="1069207"/>
            <a:ext cx="18662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group of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30FEEE-9C1D-4386-82BF-48AEDE970A6C}"/>
              </a:ext>
            </a:extLst>
          </p:cNvPr>
          <p:cNvSpPr txBox="1"/>
          <p:nvPr/>
        </p:nvSpPr>
        <p:spPr bwMode="auto">
          <a:xfrm>
            <a:off x="8001139" y="1069207"/>
            <a:ext cx="17091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5, one time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74E12C9-509C-4FA6-8F17-69D2DB682A59}"/>
              </a:ext>
            </a:extLst>
          </p:cNvPr>
          <p:cNvSpPr txBox="1"/>
          <p:nvPr/>
        </p:nvSpPr>
        <p:spPr bwMode="auto">
          <a:xfrm>
            <a:off x="2758162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× 5 =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FFC3E-868E-411B-BE58-12D105820197}"/>
              </a:ext>
            </a:extLst>
          </p:cNvPr>
          <p:cNvSpPr txBox="1"/>
          <p:nvPr/>
        </p:nvSpPr>
        <p:spPr>
          <a:xfrm>
            <a:off x="8798560" y="2397760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does the 1 represent?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ABFC8B-CFEE-4B7F-8BCF-99BF3408B563}"/>
              </a:ext>
            </a:extLst>
          </p:cNvPr>
          <p:cNvSpPr txBox="1"/>
          <p:nvPr/>
        </p:nvSpPr>
        <p:spPr>
          <a:xfrm>
            <a:off x="8798560" y="4208582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does the 5 represent?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C1A018-5C5C-4EE3-8DCB-E9F066A6FA76}"/>
              </a:ext>
            </a:extLst>
          </p:cNvPr>
          <p:cNvSpPr txBox="1"/>
          <p:nvPr/>
        </p:nvSpPr>
        <p:spPr>
          <a:xfrm>
            <a:off x="8798560" y="3303171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1 represents the number of coins.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3FB053A-C550-40BF-8C1A-26769CCBA8BE}"/>
              </a:ext>
            </a:extLst>
          </p:cNvPr>
          <p:cNvSpPr txBox="1"/>
          <p:nvPr/>
        </p:nvSpPr>
        <p:spPr>
          <a:xfrm>
            <a:off x="8855700" y="5113993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5 represents the value of the coins.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D36D2E8-767B-43BE-B1E5-762DE82CD1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3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66"/>
    </mc:Choice>
    <mc:Fallback xmlns="">
      <p:transition spd="slow" advTm="8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/>
      <p:bldP spid="12" grpId="0"/>
      <p:bldP spid="3" grpId="0"/>
      <p:bldP spid="14" grpId="0"/>
      <p:bldP spid="15" grpId="0"/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7351B8-42D4-4B52-9E70-80737CEB9BBF}"/>
              </a:ext>
            </a:extLst>
          </p:cNvPr>
          <p:cNvSpPr txBox="1"/>
          <p:nvPr/>
        </p:nvSpPr>
        <p:spPr bwMode="auto">
          <a:xfrm>
            <a:off x="2758162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× 5 = 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A1E43A-60C0-4B93-8B5B-54668AA37D6B}"/>
              </a:ext>
            </a:extLst>
          </p:cNvPr>
          <p:cNvSpPr txBox="1"/>
          <p:nvPr/>
        </p:nvSpPr>
        <p:spPr bwMode="auto">
          <a:xfrm>
            <a:off x="5064309" y="1069207"/>
            <a:ext cx="20633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groups of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3DACFB-E629-4B1C-82E7-84DD2AB4478B}"/>
              </a:ext>
            </a:extLst>
          </p:cNvPr>
          <p:cNvSpPr txBox="1"/>
          <p:nvPr/>
        </p:nvSpPr>
        <p:spPr bwMode="auto">
          <a:xfrm>
            <a:off x="7955551" y="1069207"/>
            <a:ext cx="18003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1, five times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B4F73F-D77F-4F58-B11D-4C361D3AEA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5998" y="2239458"/>
            <a:ext cx="653686" cy="3523936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C0FB1D1-D449-4391-94CF-BE0CBBED5916}"/>
              </a:ext>
            </a:extLst>
          </p:cNvPr>
          <p:cNvGrpSpPr/>
          <p:nvPr/>
        </p:nvGrpSpPr>
        <p:grpSpPr>
          <a:xfrm>
            <a:off x="6335530" y="1987298"/>
            <a:ext cx="1400473" cy="3838243"/>
            <a:chOff x="4886473" y="1987297"/>
            <a:chExt cx="1400473" cy="3838243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9F73C346-98F4-4077-820E-D57C10E455C0}"/>
                </a:ext>
              </a:extLst>
            </p:cNvPr>
            <p:cNvGrpSpPr/>
            <p:nvPr/>
          </p:nvGrpSpPr>
          <p:grpSpPr>
            <a:xfrm>
              <a:off x="4886473" y="1987297"/>
              <a:ext cx="720000" cy="3838243"/>
              <a:chOff x="5140346" y="1987297"/>
              <a:chExt cx="720000" cy="3838243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D37C98F7-46FE-4C05-9B31-D2DAA0B47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40346" y="1987297"/>
                <a:ext cx="720000" cy="720000"/>
              </a:xfrm>
              <a:prstGeom prst="rect">
                <a:avLst/>
              </a:prstGeom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8BF85CD5-99AC-4CB0-9117-7747D2DC3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40346" y="2766858"/>
                <a:ext cx="720000" cy="720000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E7B0344C-F5E0-4C9B-ACFC-1DE472C601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40346" y="3546419"/>
                <a:ext cx="720000" cy="720000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B995A7FD-1682-4209-AB1C-E06B5B7B23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40346" y="4325980"/>
                <a:ext cx="720000" cy="720000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30D37360-6EF6-4100-8136-1A0B7A8B48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40346" y="5105540"/>
                <a:ext cx="720000" cy="720000"/>
              </a:xfrm>
              <a:prstGeom prst="rect">
                <a:avLst/>
              </a:prstGeom>
            </p:spPr>
          </p:pic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207BEB7-CAD2-468D-9D32-5CA1DA834BC4}"/>
                </a:ext>
              </a:extLst>
            </p:cNvPr>
            <p:cNvSpPr txBox="1"/>
            <p:nvPr/>
          </p:nvSpPr>
          <p:spPr bwMode="auto">
            <a:xfrm>
              <a:off x="5712750" y="2109042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D618A9E-CB87-4636-8DD4-8E85E7F23722}"/>
                </a:ext>
              </a:extLst>
            </p:cNvPr>
            <p:cNvSpPr txBox="1"/>
            <p:nvPr/>
          </p:nvSpPr>
          <p:spPr bwMode="auto">
            <a:xfrm>
              <a:off x="5712750" y="2890458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54EC801-299B-4F89-BF48-5C60FD9C774E}"/>
                </a:ext>
              </a:extLst>
            </p:cNvPr>
            <p:cNvSpPr txBox="1"/>
            <p:nvPr/>
          </p:nvSpPr>
          <p:spPr bwMode="auto">
            <a:xfrm>
              <a:off x="5712750" y="3671874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40A0929-8B73-4D77-9264-137A47CAD360}"/>
                </a:ext>
              </a:extLst>
            </p:cNvPr>
            <p:cNvSpPr txBox="1"/>
            <p:nvPr/>
          </p:nvSpPr>
          <p:spPr bwMode="auto">
            <a:xfrm>
              <a:off x="5712750" y="4453290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EF81012-61FC-4836-BA50-371CB1F1DECC}"/>
                </a:ext>
              </a:extLst>
            </p:cNvPr>
            <p:cNvSpPr txBox="1"/>
            <p:nvPr/>
          </p:nvSpPr>
          <p:spPr bwMode="auto">
            <a:xfrm>
              <a:off x="5712750" y="5234707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9BFC33CB-C9A4-431B-8563-1EF3C1E23889}"/>
              </a:ext>
            </a:extLst>
          </p:cNvPr>
          <p:cNvSpPr txBox="1"/>
          <p:nvPr/>
        </p:nvSpPr>
        <p:spPr>
          <a:xfrm>
            <a:off x="8798560" y="2397760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does the 1 represent?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6A1535-F66C-45FE-B875-1474A54A20B3}"/>
              </a:ext>
            </a:extLst>
          </p:cNvPr>
          <p:cNvSpPr txBox="1"/>
          <p:nvPr/>
        </p:nvSpPr>
        <p:spPr>
          <a:xfrm>
            <a:off x="8798560" y="4208582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does the 5 represent?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7AEA75E-9E94-4AB5-87D2-D92D7DF40074}"/>
              </a:ext>
            </a:extLst>
          </p:cNvPr>
          <p:cNvSpPr txBox="1"/>
          <p:nvPr/>
        </p:nvSpPr>
        <p:spPr>
          <a:xfrm>
            <a:off x="8798560" y="3303171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1 represents the value of the coins.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2AFFB8D-989F-4D22-808E-58CDC0260659}"/>
              </a:ext>
            </a:extLst>
          </p:cNvPr>
          <p:cNvSpPr txBox="1"/>
          <p:nvPr/>
        </p:nvSpPr>
        <p:spPr>
          <a:xfrm>
            <a:off x="8855700" y="5113993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5 represents the number of coins.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7C97FD6-5BC5-413D-89C6-3A5CCA9769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72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1"/>
    </mc:Choice>
    <mc:Fallback xmlns="">
      <p:transition spd="slow" advTm="5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/>
      <p:bldP spid="14" grpId="0"/>
      <p:bldP spid="24" grpId="0"/>
      <p:bldP spid="26" grpId="0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E207A8-234C-4EB0-921B-18438558C9A8}"/>
              </a:ext>
            </a:extLst>
          </p:cNvPr>
          <p:cNvSpPr txBox="1"/>
          <p:nvPr/>
        </p:nvSpPr>
        <p:spPr bwMode="auto">
          <a:xfrm>
            <a:off x="5373698" y="1069207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× 5 = 5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5F201FD-A557-4FEF-9472-7F4085F30196}"/>
              </a:ext>
            </a:extLst>
          </p:cNvPr>
          <p:cNvGrpSpPr/>
          <p:nvPr/>
        </p:nvGrpSpPr>
        <p:grpSpPr>
          <a:xfrm>
            <a:off x="7164930" y="1652585"/>
            <a:ext cx="2434140" cy="3838243"/>
            <a:chOff x="6140188" y="1987297"/>
            <a:chExt cx="2434140" cy="38382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680C609-278F-4279-9FF6-E9E1E6BC77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140188" y="2239458"/>
              <a:ext cx="653686" cy="3523936"/>
            </a:xfrm>
            <a:prstGeom prst="rect">
              <a:avLst/>
            </a:prstGeom>
          </p:spPr>
        </p:pic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92F0E482-401D-4C37-A051-CF6243FE6F94}"/>
                </a:ext>
              </a:extLst>
            </p:cNvPr>
            <p:cNvGrpSpPr/>
            <p:nvPr/>
          </p:nvGrpSpPr>
          <p:grpSpPr>
            <a:xfrm>
              <a:off x="7173855" y="1987297"/>
              <a:ext cx="1400473" cy="3838243"/>
              <a:chOff x="4886473" y="1987297"/>
              <a:chExt cx="1400473" cy="3838243"/>
            </a:xfrm>
          </p:grpSpPr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38930311-2BD3-43FD-81FD-F71B50DA51AF}"/>
                  </a:ext>
                </a:extLst>
              </p:cNvPr>
              <p:cNvGrpSpPr/>
              <p:nvPr/>
            </p:nvGrpSpPr>
            <p:grpSpPr>
              <a:xfrm>
                <a:off x="4886473" y="1987297"/>
                <a:ext cx="720000" cy="3838243"/>
                <a:chOff x="5140346" y="1987297"/>
                <a:chExt cx="720000" cy="3838243"/>
              </a:xfrm>
            </p:grpSpPr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AB197A7C-5644-499A-A488-14EECED0359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40346" y="1987297"/>
                  <a:ext cx="720000" cy="720000"/>
                </a:xfrm>
                <a:prstGeom prst="rect">
                  <a:avLst/>
                </a:prstGeom>
              </p:spPr>
            </p:pic>
            <p:pic>
              <p:nvPicPr>
                <p:cNvPr id="25" name="Picture 24">
                  <a:extLst>
                    <a:ext uri="{FF2B5EF4-FFF2-40B4-BE49-F238E27FC236}">
                      <a16:creationId xmlns:a16="http://schemas.microsoft.com/office/drawing/2014/main" id="{4C0DD7D5-BDD8-43CF-B4A6-453A964D302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40346" y="2766858"/>
                  <a:ext cx="720000" cy="720000"/>
                </a:xfrm>
                <a:prstGeom prst="rect">
                  <a:avLst/>
                </a:prstGeom>
              </p:spPr>
            </p:pic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4BC3FCC3-AF49-4032-8628-C93362173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40346" y="3546419"/>
                  <a:ext cx="720000" cy="720000"/>
                </a:xfrm>
                <a:prstGeom prst="rect">
                  <a:avLst/>
                </a:prstGeom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8F6567B8-7739-4B31-ACAD-F970130779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40346" y="4325980"/>
                  <a:ext cx="720000" cy="720000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6CC20035-4DDD-4742-BE58-00B19CA6972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40346" y="5105540"/>
                  <a:ext cx="720000" cy="720000"/>
                </a:xfrm>
                <a:prstGeom prst="rect">
                  <a:avLst/>
                </a:prstGeom>
              </p:spPr>
            </p:pic>
          </p:grp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CDC51FE-A098-4F73-83D7-10E1643F5FB9}"/>
                  </a:ext>
                </a:extLst>
              </p:cNvPr>
              <p:cNvSpPr txBox="1"/>
              <p:nvPr/>
            </p:nvSpPr>
            <p:spPr bwMode="auto">
              <a:xfrm>
                <a:off x="5712750" y="2109042"/>
                <a:ext cx="57419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1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44DE4FA-0800-4540-A800-4D7DE5CA17B5}"/>
                  </a:ext>
                </a:extLst>
              </p:cNvPr>
              <p:cNvSpPr txBox="1"/>
              <p:nvPr/>
            </p:nvSpPr>
            <p:spPr bwMode="auto">
              <a:xfrm>
                <a:off x="5712750" y="2890458"/>
                <a:ext cx="57419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1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760DB3E-1AB9-4314-99A5-27C8F2EE5D74}"/>
                  </a:ext>
                </a:extLst>
              </p:cNvPr>
              <p:cNvSpPr txBox="1"/>
              <p:nvPr/>
            </p:nvSpPr>
            <p:spPr bwMode="auto">
              <a:xfrm>
                <a:off x="5712750" y="3671874"/>
                <a:ext cx="57419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1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DAF6DB-1865-43F8-A24A-F65F434DB8C7}"/>
                  </a:ext>
                </a:extLst>
              </p:cNvPr>
              <p:cNvSpPr txBox="1"/>
              <p:nvPr/>
            </p:nvSpPr>
            <p:spPr bwMode="auto">
              <a:xfrm>
                <a:off x="5712750" y="4453290"/>
                <a:ext cx="57419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1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7AA28A2-75E4-4F35-9243-11B3EA73C3DF}"/>
                  </a:ext>
                </a:extLst>
              </p:cNvPr>
              <p:cNvSpPr txBox="1"/>
              <p:nvPr/>
            </p:nvSpPr>
            <p:spPr bwMode="auto">
              <a:xfrm>
                <a:off x="5712750" y="5234707"/>
                <a:ext cx="57419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1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96BE231-21C5-46DC-93B1-48B2A855D8A8}"/>
              </a:ext>
            </a:extLst>
          </p:cNvPr>
          <p:cNvGrpSpPr/>
          <p:nvPr/>
        </p:nvGrpSpPr>
        <p:grpSpPr>
          <a:xfrm>
            <a:off x="3483133" y="1652585"/>
            <a:ext cx="653734" cy="4713297"/>
            <a:chOff x="1781353" y="1627184"/>
            <a:chExt cx="653734" cy="4713297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848BBE26-40D1-41E7-8C79-98ED93FC39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81353" y="1627184"/>
              <a:ext cx="653693" cy="3434153"/>
            </a:xfrm>
            <a:prstGeom prst="rect">
              <a:avLst/>
            </a:prstGeom>
          </p:spPr>
        </p:pic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6F74E9E2-3D75-41D9-8678-FE75295993A6}"/>
                </a:ext>
              </a:extLst>
            </p:cNvPr>
            <p:cNvGrpSpPr/>
            <p:nvPr/>
          </p:nvGrpSpPr>
          <p:grpSpPr>
            <a:xfrm>
              <a:off x="1781353" y="5180016"/>
              <a:ext cx="653734" cy="1160465"/>
              <a:chOff x="4245153" y="5180016"/>
              <a:chExt cx="653734" cy="1160465"/>
            </a:xfrm>
          </p:grpSpPr>
          <p:pic>
            <p:nvPicPr>
              <p:cNvPr id="31" name="Picture 30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CE90FCDE-7B10-4FF4-AC25-8E3C15B9E0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45153" y="5180016"/>
                <a:ext cx="653734" cy="648000"/>
              </a:xfrm>
              <a:prstGeom prst="rect">
                <a:avLst/>
              </a:prstGeom>
            </p:spPr>
          </p:pic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07D47FF-0D8C-4256-AE51-E313F920A7E0}"/>
                  </a:ext>
                </a:extLst>
              </p:cNvPr>
              <p:cNvSpPr txBox="1"/>
              <p:nvPr/>
            </p:nvSpPr>
            <p:spPr bwMode="auto">
              <a:xfrm>
                <a:off x="4284901" y="5878816"/>
                <a:ext cx="57419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:ma14="http://schemas.microsoft.com/office/mac/drawingml/2011/main" xmlns="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5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</p:grp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2121E1E-0D6D-4359-A432-F3013A0F75CD}"/>
              </a:ext>
            </a:extLst>
          </p:cNvPr>
          <p:cNvCxnSpPr>
            <a:cxnSpLocks/>
          </p:cNvCxnSpPr>
          <p:nvPr/>
        </p:nvCxnSpPr>
        <p:spPr bwMode="auto">
          <a:xfrm>
            <a:off x="6096000" y="1707862"/>
            <a:ext cx="0" cy="4562269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FE6F121-BADA-4824-A20A-9C15C7727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90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1"/>
    </mc:Choice>
    <mc:Fallback xmlns="">
      <p:transition spd="slow" advTm="6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1D2533BD-5B90-44AD-9D28-AEE82D218C63}"/>
              </a:ext>
            </a:extLst>
          </p:cNvPr>
          <p:cNvSpPr/>
          <p:nvPr/>
        </p:nvSpPr>
        <p:spPr>
          <a:xfrm>
            <a:off x="2844800" y="1620500"/>
            <a:ext cx="2316480" cy="1163340"/>
          </a:xfrm>
          <a:prstGeom prst="wedgeEllipseCallou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09ED4F-C7C8-4A9F-873A-B0EF8C93AF49}"/>
              </a:ext>
            </a:extLst>
          </p:cNvPr>
          <p:cNvSpPr txBox="1"/>
          <p:nvPr/>
        </p:nvSpPr>
        <p:spPr>
          <a:xfrm>
            <a:off x="3088640" y="2087780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10 coins.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18EF77C-998F-4190-8141-B90F568819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31AF34-6919-4E26-B592-CA5583398AC1}"/>
              </a:ext>
            </a:extLst>
          </p:cNvPr>
          <p:cNvSpPr txBox="1"/>
          <p:nvPr/>
        </p:nvSpPr>
        <p:spPr>
          <a:xfrm>
            <a:off x="4826000" y="780614"/>
            <a:ext cx="7172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Have a chat with someone near you.</a:t>
            </a:r>
          </a:p>
          <a:p>
            <a:r>
              <a:rPr lang="en-GB" sz="2800" dirty="0">
                <a:solidFill>
                  <a:schemeClr val="accent2"/>
                </a:solidFill>
              </a:rPr>
              <a:t>Who is right? Explain why…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07048C3E-F601-44C6-9452-5DB89AAB4349}"/>
              </a:ext>
            </a:extLst>
          </p:cNvPr>
          <p:cNvSpPr/>
          <p:nvPr/>
        </p:nvSpPr>
        <p:spPr>
          <a:xfrm flipH="1">
            <a:off x="8412480" y="1749781"/>
            <a:ext cx="2316480" cy="1163340"/>
          </a:xfrm>
          <a:prstGeom prst="wedgeEllipseCallou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4CA1E3-A1BF-46B2-9A5B-7BF5B96166B1}"/>
              </a:ext>
            </a:extLst>
          </p:cNvPr>
          <p:cNvSpPr txBox="1"/>
          <p:nvPr/>
        </p:nvSpPr>
        <p:spPr>
          <a:xfrm>
            <a:off x="8818880" y="2146785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1 coin.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18FF0D-E5A5-4E02-BADC-CEDE90367CFF}"/>
              </a:ext>
            </a:extLst>
          </p:cNvPr>
          <p:cNvSpPr txBox="1"/>
          <p:nvPr/>
        </p:nvSpPr>
        <p:spPr>
          <a:xfrm>
            <a:off x="3088640" y="2881788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5BBDE3-39BE-4809-A5F8-8AE6661DE027}"/>
              </a:ext>
            </a:extLst>
          </p:cNvPr>
          <p:cNvSpPr txBox="1"/>
          <p:nvPr/>
        </p:nvSpPr>
        <p:spPr>
          <a:xfrm>
            <a:off x="9916160" y="3125459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Ben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72BD2FAB-0A4E-4BC2-A16F-EAA76AEEC48A}"/>
              </a:ext>
            </a:extLst>
          </p:cNvPr>
          <p:cNvSpPr/>
          <p:nvPr/>
        </p:nvSpPr>
        <p:spPr>
          <a:xfrm>
            <a:off x="4470400" y="2924392"/>
            <a:ext cx="2499360" cy="1902630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CD08C3-085F-4D2C-B997-11CAF6745ADB}"/>
              </a:ext>
            </a:extLst>
          </p:cNvPr>
          <p:cNvSpPr txBox="1"/>
          <p:nvPr/>
        </p:nvSpPr>
        <p:spPr>
          <a:xfrm>
            <a:off x="4795520" y="3179156"/>
            <a:ext cx="19100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Jen must have more money because she has more coins..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2623CE-4B01-42D3-85B5-D4267ADC3147}"/>
              </a:ext>
            </a:extLst>
          </p:cNvPr>
          <p:cNvSpPr txBox="1"/>
          <p:nvPr/>
        </p:nvSpPr>
        <p:spPr>
          <a:xfrm>
            <a:off x="4836160" y="5097026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Meg</a:t>
            </a: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0284B94A-6FA7-4A3F-AC7D-47554324F0D2}"/>
              </a:ext>
            </a:extLst>
          </p:cNvPr>
          <p:cNvSpPr/>
          <p:nvPr/>
        </p:nvSpPr>
        <p:spPr>
          <a:xfrm flipH="1">
            <a:off x="8351520" y="3722188"/>
            <a:ext cx="2499360" cy="1744169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DC58DF-532B-42D8-AB23-917A694E76E5}"/>
              </a:ext>
            </a:extLst>
          </p:cNvPr>
          <p:cNvSpPr txBox="1"/>
          <p:nvPr/>
        </p:nvSpPr>
        <p:spPr>
          <a:xfrm>
            <a:off x="8757920" y="3896697"/>
            <a:ext cx="1910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Ben must have less money because he has only 1 coin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7709A5C-6F0F-4795-9B4F-7ABBE83C1DC7}"/>
              </a:ext>
            </a:extLst>
          </p:cNvPr>
          <p:cNvSpPr txBox="1"/>
          <p:nvPr/>
        </p:nvSpPr>
        <p:spPr>
          <a:xfrm>
            <a:off x="9875520" y="5708054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Jordan</a:t>
            </a:r>
          </a:p>
        </p:txBody>
      </p:sp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9181BDCA-12D1-4177-A934-63FE0001CF28}"/>
              </a:ext>
            </a:extLst>
          </p:cNvPr>
          <p:cNvSpPr/>
          <p:nvPr/>
        </p:nvSpPr>
        <p:spPr>
          <a:xfrm>
            <a:off x="1818640" y="3875707"/>
            <a:ext cx="2499360" cy="1705354"/>
          </a:xfrm>
          <a:prstGeom prst="wedgeEllipseCallout">
            <a:avLst>
              <a:gd name="adj1" fmla="val -35467"/>
              <a:gd name="adj2" fmla="val 5822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73C913-15EE-4A49-BBCE-6960BB939F3F}"/>
              </a:ext>
            </a:extLst>
          </p:cNvPr>
          <p:cNvSpPr txBox="1"/>
          <p:nvPr/>
        </p:nvSpPr>
        <p:spPr>
          <a:xfrm>
            <a:off x="2143760" y="4130471"/>
            <a:ext cx="1910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could both have the same amount of money.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4388BF-2AEC-495A-9DE1-2DDA0CF581D7}"/>
              </a:ext>
            </a:extLst>
          </p:cNvPr>
          <p:cNvSpPr txBox="1"/>
          <p:nvPr/>
        </p:nvSpPr>
        <p:spPr>
          <a:xfrm>
            <a:off x="1818640" y="5722881"/>
            <a:ext cx="191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Libby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218EEBB-B114-45C2-A586-260FF73547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2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42"/>
    </mc:Choice>
    <mc:Fallback xmlns="">
      <p:transition spd="slow" advTm="32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0B67DBC-CE87-4F16-9AE4-BC28ABD71D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97F20-FE10-45CD-905E-0AC953A0C7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143" y="2010603"/>
            <a:ext cx="4016583" cy="28367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F07815-A7E2-4E09-BEC7-7AFDEAA036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3259" y="4371210"/>
            <a:ext cx="3446752" cy="23844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961E3A-99E0-499B-99F3-33ECF9001B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0522" y="2070127"/>
            <a:ext cx="3833850" cy="27177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2787DF-550C-465C-922A-9D6E47B7D54E}"/>
              </a:ext>
            </a:extLst>
          </p:cNvPr>
          <p:cNvSpPr txBox="1"/>
          <p:nvPr/>
        </p:nvSpPr>
        <p:spPr>
          <a:xfrm>
            <a:off x="1460143" y="984738"/>
            <a:ext cx="9892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Your turn… </a:t>
            </a:r>
            <a:r>
              <a:rPr lang="en-GB" dirty="0"/>
              <a:t>Get a thinking Tom card and talk about it with a friend. How would you prove it? Write your ideas in your jotters.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3289FB4-C0FA-495C-A9F6-8FC0B9D67A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99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602"/>
    </mc:Choice>
    <mc:Fallback xmlns="">
      <p:transition spd="slow" advTm="51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4870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97" y="2750662"/>
            <a:ext cx="1129990" cy="1280890"/>
          </a:xfrm>
        </p:spPr>
        <p:txBody>
          <a:bodyPr/>
          <a:lstStyle/>
          <a:p>
            <a:r>
              <a:rPr lang="en-GB" dirty="0"/>
              <a:t>6x0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CD8A4B1-57A4-4078-8070-690ADAA963C0}"/>
              </a:ext>
            </a:extLst>
          </p:cNvPr>
          <p:cNvSpPr txBox="1">
            <a:spLocks/>
          </p:cNvSpPr>
          <p:nvPr/>
        </p:nvSpPr>
        <p:spPr>
          <a:xfrm>
            <a:off x="2365388" y="544179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Answer these…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444A6D8-BB3F-4C4B-9C04-22FA4DA631F5}"/>
              </a:ext>
            </a:extLst>
          </p:cNvPr>
          <p:cNvSpPr txBox="1">
            <a:spLocks/>
          </p:cNvSpPr>
          <p:nvPr/>
        </p:nvSpPr>
        <p:spPr>
          <a:xfrm>
            <a:off x="5640926" y="351971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3x1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1739AB-F186-41E3-AC5B-42625C6C1D36}"/>
              </a:ext>
            </a:extLst>
          </p:cNvPr>
          <p:cNvSpPr txBox="1">
            <a:spLocks/>
          </p:cNvSpPr>
          <p:nvPr/>
        </p:nvSpPr>
        <p:spPr>
          <a:xfrm>
            <a:off x="3093670" y="4521196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5x0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76879817-E944-4440-834A-55111A7B8014}"/>
              </a:ext>
            </a:extLst>
          </p:cNvPr>
          <p:cNvSpPr txBox="1">
            <a:spLocks/>
          </p:cNvSpPr>
          <p:nvPr/>
        </p:nvSpPr>
        <p:spPr>
          <a:xfrm>
            <a:off x="9272588" y="374286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6x1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7D6A5410-4D3E-4939-92D0-BA010E978343}"/>
              </a:ext>
            </a:extLst>
          </p:cNvPr>
          <p:cNvSpPr txBox="1">
            <a:spLocks/>
          </p:cNvSpPr>
          <p:nvPr/>
        </p:nvSpPr>
        <p:spPr>
          <a:xfrm>
            <a:off x="7228116" y="5441045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9x1</a:t>
            </a: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DFBC2C52-1F76-4370-A1EB-8C8CE794591E}"/>
              </a:ext>
            </a:extLst>
          </p:cNvPr>
          <p:cNvSpPr txBox="1">
            <a:spLocks/>
          </p:cNvSpPr>
          <p:nvPr/>
        </p:nvSpPr>
        <p:spPr>
          <a:xfrm>
            <a:off x="7228115" y="2238821"/>
            <a:ext cx="1395379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19x0</a:t>
            </a:r>
          </a:p>
        </p:txBody>
      </p:sp>
    </p:spTree>
    <p:extLst>
      <p:ext uri="{BB962C8B-B14F-4D97-AF65-F5344CB8AC3E}">
        <p14:creationId xmlns:p14="http://schemas.microsoft.com/office/powerpoint/2010/main" val="1359665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6" grpId="0"/>
      <p:bldP spid="9" grpId="0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double numbers to solve 2 times table questions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134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3CBFDB-C191-450C-8DF6-DED65BF4C6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782" y="2189668"/>
            <a:ext cx="4036439" cy="1484752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6A50F02-765E-48F4-88BC-D7942FF4859B}"/>
              </a:ext>
            </a:extLst>
          </p:cNvPr>
          <p:cNvGrpSpPr/>
          <p:nvPr/>
        </p:nvGrpSpPr>
        <p:grpSpPr>
          <a:xfrm>
            <a:off x="4077782" y="4533108"/>
            <a:ext cx="4036439" cy="461665"/>
            <a:chOff x="2553781" y="4533107"/>
            <a:chExt cx="4036439" cy="46166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36BE482-63AF-4284-937C-1AC58CD690A9}"/>
                </a:ext>
              </a:extLst>
            </p:cNvPr>
            <p:cNvSpPr txBox="1"/>
            <p:nvPr/>
          </p:nvSpPr>
          <p:spPr bwMode="auto">
            <a:xfrm>
              <a:off x="2553781" y="4533107"/>
              <a:ext cx="199605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 groups of 3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31F6E3F-FCDB-4823-B3F3-1B7D7B74D649}"/>
                </a:ext>
              </a:extLst>
            </p:cNvPr>
            <p:cNvSpPr txBox="1"/>
            <p:nvPr/>
          </p:nvSpPr>
          <p:spPr bwMode="auto">
            <a:xfrm>
              <a:off x="5145594" y="4533107"/>
              <a:ext cx="144462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 × 3 = 6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1938164-86C6-4933-A2C8-F90620244CEC}"/>
              </a:ext>
            </a:extLst>
          </p:cNvPr>
          <p:cNvGrpSpPr/>
          <p:nvPr/>
        </p:nvGrpSpPr>
        <p:grpSpPr>
          <a:xfrm>
            <a:off x="4160782" y="5110190"/>
            <a:ext cx="3953438" cy="461665"/>
            <a:chOff x="2636782" y="5073797"/>
            <a:chExt cx="3953438" cy="46166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12BE26E-93CB-4E67-844B-458D1594351F}"/>
                </a:ext>
              </a:extLst>
            </p:cNvPr>
            <p:cNvSpPr txBox="1"/>
            <p:nvPr/>
          </p:nvSpPr>
          <p:spPr bwMode="auto">
            <a:xfrm>
              <a:off x="2636782" y="5073797"/>
              <a:ext cx="18300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3, two times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B049881-9A70-4514-98AE-A819B74E43C0}"/>
                </a:ext>
              </a:extLst>
            </p:cNvPr>
            <p:cNvSpPr txBox="1"/>
            <p:nvPr/>
          </p:nvSpPr>
          <p:spPr bwMode="auto">
            <a:xfrm>
              <a:off x="5145594" y="5073797"/>
              <a:ext cx="144462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 × 2 = 6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07B5B7D-E69D-43E5-AF90-DB2C431517D1}"/>
              </a:ext>
            </a:extLst>
          </p:cNvPr>
          <p:cNvGrpSpPr/>
          <p:nvPr/>
        </p:nvGrpSpPr>
        <p:grpSpPr>
          <a:xfrm>
            <a:off x="4256512" y="5687271"/>
            <a:ext cx="3857709" cy="461665"/>
            <a:chOff x="2732511" y="5687270"/>
            <a:chExt cx="3857709" cy="46166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DB59EE0-15BB-44A0-9A2F-C6593A905179}"/>
                </a:ext>
              </a:extLst>
            </p:cNvPr>
            <p:cNvSpPr txBox="1"/>
            <p:nvPr/>
          </p:nvSpPr>
          <p:spPr bwMode="auto">
            <a:xfrm>
              <a:off x="2732511" y="5687270"/>
              <a:ext cx="163859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3, doubled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64F542-8922-4CAC-ABC2-B4E6347C8331}"/>
                </a:ext>
              </a:extLst>
            </p:cNvPr>
            <p:cNvSpPr txBox="1"/>
            <p:nvPr/>
          </p:nvSpPr>
          <p:spPr bwMode="auto">
            <a:xfrm>
              <a:off x="5145594" y="5687270"/>
              <a:ext cx="144462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 + 3 = 6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C2BE2735-C032-467B-BE0F-23B3CF280FFE}"/>
              </a:ext>
            </a:extLst>
          </p:cNvPr>
          <p:cNvSpPr txBox="1"/>
          <p:nvPr/>
        </p:nvSpPr>
        <p:spPr>
          <a:xfrm>
            <a:off x="8477471" y="1040502"/>
            <a:ext cx="35555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stick children are there on the seesaw?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D814D2-83F1-450C-829E-D220FC14D6D1}"/>
              </a:ext>
            </a:extLst>
          </p:cNvPr>
          <p:cNvSpPr txBox="1"/>
          <p:nvPr/>
        </p:nvSpPr>
        <p:spPr>
          <a:xfrm>
            <a:off x="8477470" y="2119889"/>
            <a:ext cx="3555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stick children are there in each group?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C03E30-CFA7-4790-97E9-7CEE3FD4C449}"/>
              </a:ext>
            </a:extLst>
          </p:cNvPr>
          <p:cNvSpPr txBox="1"/>
          <p:nvPr/>
        </p:nvSpPr>
        <p:spPr>
          <a:xfrm>
            <a:off x="8477470" y="3101215"/>
            <a:ext cx="3555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stick children are there altogether?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A5CD55DA-0832-4428-A99D-BB62EE4A9D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69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5"/>
    </mc:Choice>
    <mc:Fallback xmlns="">
      <p:transition spd="slow" advTm="8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F91B79-25B1-4370-B06D-5B37D9F9E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783" y="2189668"/>
            <a:ext cx="4036437" cy="1484752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24C1D32E-12AF-4927-B7C7-8EB70958E551}"/>
              </a:ext>
            </a:extLst>
          </p:cNvPr>
          <p:cNvGrpSpPr/>
          <p:nvPr/>
        </p:nvGrpSpPr>
        <p:grpSpPr>
          <a:xfrm>
            <a:off x="4077781" y="4533108"/>
            <a:ext cx="4119796" cy="461665"/>
            <a:chOff x="2553781" y="4533107"/>
            <a:chExt cx="4119796" cy="46166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C9D98B4-A3B2-4BF9-837C-9325B0AE2892}"/>
                </a:ext>
              </a:extLst>
            </p:cNvPr>
            <p:cNvSpPr txBox="1"/>
            <p:nvPr/>
          </p:nvSpPr>
          <p:spPr bwMode="auto">
            <a:xfrm>
              <a:off x="2553781" y="4533107"/>
              <a:ext cx="199605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 groups of 5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1EA9E5C-496C-4394-B7AB-EEED9E6498B0}"/>
                </a:ext>
              </a:extLst>
            </p:cNvPr>
            <p:cNvSpPr txBox="1"/>
            <p:nvPr/>
          </p:nvSpPr>
          <p:spPr bwMode="auto">
            <a:xfrm>
              <a:off x="5062238" y="4533107"/>
              <a:ext cx="161133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 × 5 = 10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9AC8F7-0AC7-4AAB-8CA0-C78A121E1E6C}"/>
              </a:ext>
            </a:extLst>
          </p:cNvPr>
          <p:cNvGrpSpPr/>
          <p:nvPr/>
        </p:nvGrpSpPr>
        <p:grpSpPr>
          <a:xfrm>
            <a:off x="4160783" y="5110190"/>
            <a:ext cx="4036795" cy="461665"/>
            <a:chOff x="2636782" y="5073797"/>
            <a:chExt cx="4036795" cy="46166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B02DF80-FEA6-4DA7-9557-9EE42805937B}"/>
                </a:ext>
              </a:extLst>
            </p:cNvPr>
            <p:cNvSpPr txBox="1"/>
            <p:nvPr/>
          </p:nvSpPr>
          <p:spPr bwMode="auto">
            <a:xfrm>
              <a:off x="2636782" y="5073797"/>
              <a:ext cx="18300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5, two times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746D59-67F0-4912-9F92-F06E40394A4C}"/>
                </a:ext>
              </a:extLst>
            </p:cNvPr>
            <p:cNvSpPr txBox="1"/>
            <p:nvPr/>
          </p:nvSpPr>
          <p:spPr bwMode="auto">
            <a:xfrm>
              <a:off x="5062238" y="5073797"/>
              <a:ext cx="161133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 × 2 = 10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62C43BF-929E-43AC-AFB0-99AAC4B0EADE}"/>
              </a:ext>
            </a:extLst>
          </p:cNvPr>
          <p:cNvGrpSpPr/>
          <p:nvPr/>
        </p:nvGrpSpPr>
        <p:grpSpPr>
          <a:xfrm>
            <a:off x="4256511" y="5687271"/>
            <a:ext cx="3941066" cy="461665"/>
            <a:chOff x="2732511" y="5687270"/>
            <a:chExt cx="3941066" cy="46166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340A5BB-A0F6-4660-98DD-5FFB8D5CB47E}"/>
                </a:ext>
              </a:extLst>
            </p:cNvPr>
            <p:cNvSpPr txBox="1"/>
            <p:nvPr/>
          </p:nvSpPr>
          <p:spPr bwMode="auto">
            <a:xfrm>
              <a:off x="2732511" y="5687270"/>
              <a:ext cx="163859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5, doubled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7FABEC0-CF2D-4AFC-A969-C2EF407D91BC}"/>
                </a:ext>
              </a:extLst>
            </p:cNvPr>
            <p:cNvSpPr txBox="1"/>
            <p:nvPr/>
          </p:nvSpPr>
          <p:spPr bwMode="auto">
            <a:xfrm>
              <a:off x="5062238" y="5687270"/>
              <a:ext cx="161133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 + 5 = 10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F5A2941-EC89-4363-8566-2341BD872960}"/>
              </a:ext>
            </a:extLst>
          </p:cNvPr>
          <p:cNvSpPr txBox="1"/>
          <p:nvPr/>
        </p:nvSpPr>
        <p:spPr>
          <a:xfrm>
            <a:off x="8477471" y="1040502"/>
            <a:ext cx="35555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stick children are there on the seesaw?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A6E70AD-8021-448B-8FBB-28A4FA94F092}"/>
              </a:ext>
            </a:extLst>
          </p:cNvPr>
          <p:cNvSpPr txBox="1"/>
          <p:nvPr/>
        </p:nvSpPr>
        <p:spPr>
          <a:xfrm>
            <a:off x="8477470" y="2119889"/>
            <a:ext cx="3555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stick children are there in each group?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BE5541-7F3F-4B29-97C7-314F358D4CBB}"/>
              </a:ext>
            </a:extLst>
          </p:cNvPr>
          <p:cNvSpPr txBox="1"/>
          <p:nvPr/>
        </p:nvSpPr>
        <p:spPr>
          <a:xfrm>
            <a:off x="8477470" y="3101215"/>
            <a:ext cx="3555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stick children are there altogether?</a:t>
            </a:r>
          </a:p>
        </p:txBody>
      </p:sp>
    </p:spTree>
    <p:extLst>
      <p:ext uri="{BB962C8B-B14F-4D97-AF65-F5344CB8AC3E}">
        <p14:creationId xmlns:p14="http://schemas.microsoft.com/office/powerpoint/2010/main" val="112845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39CDF2-7292-49E3-911D-DCF2F45A3F5B}"/>
              </a:ext>
            </a:extLst>
          </p:cNvPr>
          <p:cNvSpPr txBox="1"/>
          <p:nvPr/>
        </p:nvSpPr>
        <p:spPr bwMode="auto">
          <a:xfrm>
            <a:off x="5373687" y="4533108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+ 1 = 2</a:t>
            </a:r>
          </a:p>
        </p:txBody>
      </p:sp>
      <p:pic>
        <p:nvPicPr>
          <p:cNvPr id="10" name="Picture 9" descr="A picture containing sitting, indoor, looking, green&#10;&#10;Description automatically generated">
            <a:extLst>
              <a:ext uri="{FF2B5EF4-FFF2-40B4-BE49-F238E27FC236}">
                <a16:creationId xmlns:a16="http://schemas.microsoft.com/office/drawing/2014/main" id="{B3392715-E55B-4005-8725-E63C7DFB5E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447" y="1623635"/>
            <a:ext cx="985106" cy="2456529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519C68B-5958-49BD-B987-F7F862497603}"/>
              </a:ext>
            </a:extLst>
          </p:cNvPr>
          <p:cNvGrpSpPr/>
          <p:nvPr/>
        </p:nvGrpSpPr>
        <p:grpSpPr>
          <a:xfrm>
            <a:off x="5666962" y="3646758"/>
            <a:ext cx="865223" cy="367856"/>
            <a:chOff x="4142961" y="3646758"/>
            <a:chExt cx="865223" cy="367856"/>
          </a:xfrm>
        </p:grpSpPr>
        <p:pic>
          <p:nvPicPr>
            <p:cNvPr id="12" name="Picture 11" descr="A close up of a logo&#10;&#10;Description automatically generated">
              <a:extLst>
                <a:ext uri="{FF2B5EF4-FFF2-40B4-BE49-F238E27FC236}">
                  <a16:creationId xmlns:a16="http://schemas.microsoft.com/office/drawing/2014/main" id="{4C34068D-DC53-4E9A-B6C8-D2ACD55F3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961" y="3646758"/>
              <a:ext cx="367856" cy="367856"/>
            </a:xfrm>
            <a:prstGeom prst="rect">
              <a:avLst/>
            </a:prstGeom>
          </p:spPr>
        </p:pic>
        <p:pic>
          <p:nvPicPr>
            <p:cNvPr id="14" name="Picture 13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A8C49127-E44B-4798-B24A-CABC4E2822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328" y="3646758"/>
              <a:ext cx="367856" cy="367856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A0839E0-43B9-4D23-899D-BB6D9230233C}"/>
              </a:ext>
            </a:extLst>
          </p:cNvPr>
          <p:cNvGrpSpPr/>
          <p:nvPr/>
        </p:nvGrpSpPr>
        <p:grpSpPr>
          <a:xfrm>
            <a:off x="5666962" y="3161630"/>
            <a:ext cx="865223" cy="367856"/>
            <a:chOff x="4142961" y="3161630"/>
            <a:chExt cx="865223" cy="367856"/>
          </a:xfrm>
        </p:grpSpPr>
        <p:pic>
          <p:nvPicPr>
            <p:cNvPr id="21" name="Picture 20" descr="A close up of a logo&#10;&#10;Description automatically generated">
              <a:extLst>
                <a:ext uri="{FF2B5EF4-FFF2-40B4-BE49-F238E27FC236}">
                  <a16:creationId xmlns:a16="http://schemas.microsoft.com/office/drawing/2014/main" id="{0BC34CA0-5628-44F6-9368-32BBD4490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961" y="3161630"/>
              <a:ext cx="367856" cy="367856"/>
            </a:xfrm>
            <a:prstGeom prst="rect">
              <a:avLst/>
            </a:prstGeom>
          </p:spPr>
        </p:pic>
        <p:pic>
          <p:nvPicPr>
            <p:cNvPr id="22" name="Picture 21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FEE56449-7374-44C2-A7EF-CE6E721401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328" y="3161630"/>
              <a:ext cx="367856" cy="367856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44C3C7C-354E-4D59-9DEB-3616953A3E0B}"/>
              </a:ext>
            </a:extLst>
          </p:cNvPr>
          <p:cNvGrpSpPr/>
          <p:nvPr/>
        </p:nvGrpSpPr>
        <p:grpSpPr>
          <a:xfrm>
            <a:off x="5666962" y="2664437"/>
            <a:ext cx="865223" cy="367856"/>
            <a:chOff x="4142961" y="2664437"/>
            <a:chExt cx="865223" cy="367856"/>
          </a:xfrm>
        </p:grpSpPr>
        <p:pic>
          <p:nvPicPr>
            <p:cNvPr id="23" name="Picture 22" descr="A close up of a logo&#10;&#10;Description automatically generated">
              <a:extLst>
                <a:ext uri="{FF2B5EF4-FFF2-40B4-BE49-F238E27FC236}">
                  <a16:creationId xmlns:a16="http://schemas.microsoft.com/office/drawing/2014/main" id="{09B9A518-2E41-42BF-8CC5-2312EDE5C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961" y="2664437"/>
              <a:ext cx="367856" cy="367856"/>
            </a:xfrm>
            <a:prstGeom prst="rect">
              <a:avLst/>
            </a:prstGeom>
          </p:spPr>
        </p:pic>
        <p:pic>
          <p:nvPicPr>
            <p:cNvPr id="24" name="Picture 23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CEE7D30A-0B51-409A-9BD9-81D29A37EB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328" y="2664437"/>
              <a:ext cx="367856" cy="367856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F4454AD-ED3F-494B-BAA6-B8713EA4AD42}"/>
              </a:ext>
            </a:extLst>
          </p:cNvPr>
          <p:cNvGrpSpPr/>
          <p:nvPr/>
        </p:nvGrpSpPr>
        <p:grpSpPr>
          <a:xfrm>
            <a:off x="5666962" y="2172166"/>
            <a:ext cx="865223" cy="367856"/>
            <a:chOff x="4142961" y="2172166"/>
            <a:chExt cx="865223" cy="367856"/>
          </a:xfrm>
        </p:grpSpPr>
        <p:pic>
          <p:nvPicPr>
            <p:cNvPr id="25" name="Picture 24" descr="A close up of a logo&#10;&#10;Description automatically generated">
              <a:extLst>
                <a:ext uri="{FF2B5EF4-FFF2-40B4-BE49-F238E27FC236}">
                  <a16:creationId xmlns:a16="http://schemas.microsoft.com/office/drawing/2014/main" id="{682D35C7-2BAD-439D-9BED-5B072644BCB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961" y="2172166"/>
              <a:ext cx="367856" cy="367856"/>
            </a:xfrm>
            <a:prstGeom prst="rect">
              <a:avLst/>
            </a:prstGeom>
          </p:spPr>
        </p:pic>
        <p:pic>
          <p:nvPicPr>
            <p:cNvPr id="26" name="Picture 25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5316052F-3C99-4E19-9AFB-AF2E41A70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328" y="2172166"/>
              <a:ext cx="367856" cy="367856"/>
            </a:xfrm>
            <a:prstGeom prst="rect">
              <a:avLst/>
            </a:prstGeom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40CA912C-46AB-42DC-A01C-28D6350FDEDE}"/>
              </a:ext>
            </a:extLst>
          </p:cNvPr>
          <p:cNvSpPr txBox="1"/>
          <p:nvPr/>
        </p:nvSpPr>
        <p:spPr bwMode="auto">
          <a:xfrm>
            <a:off x="5373687" y="4533108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+ 2 = 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D9255AA-B211-442A-9B56-58141310D303}"/>
              </a:ext>
            </a:extLst>
          </p:cNvPr>
          <p:cNvSpPr txBox="1"/>
          <p:nvPr/>
        </p:nvSpPr>
        <p:spPr bwMode="auto">
          <a:xfrm>
            <a:off x="5373687" y="4533108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+ 3 = 6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BAD5A87-03F9-4CD5-9C1B-63EC30252A72}"/>
              </a:ext>
            </a:extLst>
          </p:cNvPr>
          <p:cNvSpPr txBox="1"/>
          <p:nvPr/>
        </p:nvSpPr>
        <p:spPr bwMode="auto">
          <a:xfrm>
            <a:off x="5373687" y="4533108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4 + 4 = 8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3F7799A9-CC6B-4003-A653-18EF0BAC2613}"/>
              </a:ext>
            </a:extLst>
          </p:cNvPr>
          <p:cNvGrpSpPr/>
          <p:nvPr/>
        </p:nvGrpSpPr>
        <p:grpSpPr>
          <a:xfrm>
            <a:off x="5919543" y="5073798"/>
            <a:ext cx="893358" cy="461665"/>
            <a:chOff x="4395543" y="5073797"/>
            <a:chExt cx="893358" cy="461665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691CBF8-8617-49A7-A326-2AE33C84BA98}"/>
                </a:ext>
              </a:extLst>
            </p:cNvPr>
            <p:cNvSpPr txBox="1"/>
            <p:nvPr/>
          </p:nvSpPr>
          <p:spPr bwMode="auto">
            <a:xfrm>
              <a:off x="4395543" y="5073797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0DD6DA3-AC9E-42C5-8AAC-44C964BA671A}"/>
                </a:ext>
              </a:extLst>
            </p:cNvPr>
            <p:cNvSpPr txBox="1"/>
            <p:nvPr/>
          </p:nvSpPr>
          <p:spPr bwMode="auto">
            <a:xfrm>
              <a:off x="493752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2B63C37-885A-42E0-ABEC-2269B3FED3BC}"/>
              </a:ext>
            </a:extLst>
          </p:cNvPr>
          <p:cNvGrpSpPr/>
          <p:nvPr/>
        </p:nvGrpSpPr>
        <p:grpSpPr>
          <a:xfrm>
            <a:off x="5380831" y="5614487"/>
            <a:ext cx="1432803" cy="461665"/>
            <a:chOff x="3856830" y="5614486"/>
            <a:chExt cx="1432803" cy="461665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8384E38-5FE2-434E-BE07-41FD11773895}"/>
                </a:ext>
              </a:extLst>
            </p:cNvPr>
            <p:cNvSpPr txBox="1"/>
            <p:nvPr/>
          </p:nvSpPr>
          <p:spPr bwMode="auto">
            <a:xfrm>
              <a:off x="3856830" y="5614486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A6C2CCA-3F16-4DCF-B5E7-218AAB5FED8C}"/>
                </a:ext>
              </a:extLst>
            </p:cNvPr>
            <p:cNvSpPr txBox="1"/>
            <p:nvPr/>
          </p:nvSpPr>
          <p:spPr bwMode="auto">
            <a:xfrm>
              <a:off x="4938254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64A330DA-900F-484F-A7AF-C951BD03F71B}"/>
              </a:ext>
            </a:extLst>
          </p:cNvPr>
          <p:cNvGrpSpPr/>
          <p:nvPr/>
        </p:nvGrpSpPr>
        <p:grpSpPr>
          <a:xfrm>
            <a:off x="5919543" y="5073798"/>
            <a:ext cx="893359" cy="461665"/>
            <a:chOff x="4395542" y="5073797"/>
            <a:chExt cx="893359" cy="461665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F1A8F52-05E4-49B9-93D1-4ED336DD84F4}"/>
                </a:ext>
              </a:extLst>
            </p:cNvPr>
            <p:cNvSpPr txBox="1"/>
            <p:nvPr/>
          </p:nvSpPr>
          <p:spPr bwMode="auto">
            <a:xfrm>
              <a:off x="439554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2E530A2-E7DF-4A98-B0DE-C292E2FCE1FF}"/>
                </a:ext>
              </a:extLst>
            </p:cNvPr>
            <p:cNvSpPr txBox="1"/>
            <p:nvPr/>
          </p:nvSpPr>
          <p:spPr bwMode="auto">
            <a:xfrm>
              <a:off x="493752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00FC2734-9831-436F-9569-30EBE447F7FF}"/>
              </a:ext>
            </a:extLst>
          </p:cNvPr>
          <p:cNvGrpSpPr/>
          <p:nvPr/>
        </p:nvGrpSpPr>
        <p:grpSpPr>
          <a:xfrm>
            <a:off x="5380829" y="5614487"/>
            <a:ext cx="1432804" cy="461665"/>
            <a:chOff x="3856829" y="5614486"/>
            <a:chExt cx="1432804" cy="46166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CD58AD4-74E2-4253-8526-57E039F47D6D}"/>
                </a:ext>
              </a:extLst>
            </p:cNvPr>
            <p:cNvSpPr txBox="1"/>
            <p:nvPr/>
          </p:nvSpPr>
          <p:spPr bwMode="auto">
            <a:xfrm>
              <a:off x="3856829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8C9B8BA-C2DB-4BC7-B177-C43DA433D4C0}"/>
                </a:ext>
              </a:extLst>
            </p:cNvPr>
            <p:cNvSpPr txBox="1"/>
            <p:nvPr/>
          </p:nvSpPr>
          <p:spPr bwMode="auto">
            <a:xfrm>
              <a:off x="4938254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54C2A47-86C7-4877-9C8C-0039CD7A3B8F}"/>
              </a:ext>
            </a:extLst>
          </p:cNvPr>
          <p:cNvGrpSpPr/>
          <p:nvPr/>
        </p:nvGrpSpPr>
        <p:grpSpPr>
          <a:xfrm>
            <a:off x="5919543" y="5073798"/>
            <a:ext cx="893359" cy="461665"/>
            <a:chOff x="4395542" y="5073797"/>
            <a:chExt cx="893359" cy="461665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DFB266F-4BD2-4F2D-B671-DD39E4BB13C6}"/>
                </a:ext>
              </a:extLst>
            </p:cNvPr>
            <p:cNvSpPr txBox="1"/>
            <p:nvPr/>
          </p:nvSpPr>
          <p:spPr bwMode="auto">
            <a:xfrm>
              <a:off x="439554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225209E-978B-4B3B-B3FE-50584C16CC6A}"/>
                </a:ext>
              </a:extLst>
            </p:cNvPr>
            <p:cNvSpPr txBox="1"/>
            <p:nvPr/>
          </p:nvSpPr>
          <p:spPr bwMode="auto">
            <a:xfrm>
              <a:off x="493752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6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EB5A852-CEA4-4C63-91C1-ECE3986FAAEF}"/>
              </a:ext>
            </a:extLst>
          </p:cNvPr>
          <p:cNvGrpSpPr/>
          <p:nvPr/>
        </p:nvGrpSpPr>
        <p:grpSpPr>
          <a:xfrm>
            <a:off x="5380829" y="5614487"/>
            <a:ext cx="1432804" cy="461665"/>
            <a:chOff x="3856829" y="5614486"/>
            <a:chExt cx="1432804" cy="46166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8BE79A4-05AC-4A87-951E-E4AFCD2953AD}"/>
                </a:ext>
              </a:extLst>
            </p:cNvPr>
            <p:cNvSpPr txBox="1"/>
            <p:nvPr/>
          </p:nvSpPr>
          <p:spPr bwMode="auto">
            <a:xfrm>
              <a:off x="3856829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77F7F14B-D762-42AC-B6D1-6868D0A77F4C}"/>
                </a:ext>
              </a:extLst>
            </p:cNvPr>
            <p:cNvSpPr txBox="1"/>
            <p:nvPr/>
          </p:nvSpPr>
          <p:spPr bwMode="auto">
            <a:xfrm>
              <a:off x="4938254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6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B578550B-83EA-4110-B9B2-D4BFEF1C08D8}"/>
              </a:ext>
            </a:extLst>
          </p:cNvPr>
          <p:cNvGrpSpPr/>
          <p:nvPr/>
        </p:nvGrpSpPr>
        <p:grpSpPr>
          <a:xfrm>
            <a:off x="5919543" y="5073798"/>
            <a:ext cx="893359" cy="461665"/>
            <a:chOff x="4395542" y="5073797"/>
            <a:chExt cx="893359" cy="461665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24B89A5-E8F9-4D96-977F-3E620FABF2C8}"/>
                </a:ext>
              </a:extLst>
            </p:cNvPr>
            <p:cNvSpPr txBox="1"/>
            <p:nvPr/>
          </p:nvSpPr>
          <p:spPr bwMode="auto">
            <a:xfrm>
              <a:off x="439554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B1BD3BE-E4C9-48AA-AD4C-79EB50D186D7}"/>
                </a:ext>
              </a:extLst>
            </p:cNvPr>
            <p:cNvSpPr txBox="1"/>
            <p:nvPr/>
          </p:nvSpPr>
          <p:spPr bwMode="auto">
            <a:xfrm>
              <a:off x="4937522" y="5073797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8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FDDD6122-0668-4674-B22B-646852205618}"/>
              </a:ext>
            </a:extLst>
          </p:cNvPr>
          <p:cNvGrpSpPr/>
          <p:nvPr/>
        </p:nvGrpSpPr>
        <p:grpSpPr>
          <a:xfrm>
            <a:off x="5380829" y="5614487"/>
            <a:ext cx="1432804" cy="461665"/>
            <a:chOff x="3856829" y="5614486"/>
            <a:chExt cx="1432804" cy="46166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02FAD3F-6DEC-4A4D-AD09-1C85A773CF30}"/>
                </a:ext>
              </a:extLst>
            </p:cNvPr>
            <p:cNvSpPr txBox="1"/>
            <p:nvPr/>
          </p:nvSpPr>
          <p:spPr bwMode="auto">
            <a:xfrm>
              <a:off x="3856829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3125A323-80CE-46C0-8F17-E1EF71CAFF3E}"/>
                </a:ext>
              </a:extLst>
            </p:cNvPr>
            <p:cNvSpPr txBox="1"/>
            <p:nvPr/>
          </p:nvSpPr>
          <p:spPr bwMode="auto">
            <a:xfrm>
              <a:off x="4938254" y="5614486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8</a:t>
              </a:r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0C7A2AEE-1198-42FA-ACD6-B2DD0AEED45A}"/>
              </a:ext>
            </a:extLst>
          </p:cNvPr>
          <p:cNvSpPr txBox="1"/>
          <p:nvPr/>
        </p:nvSpPr>
        <p:spPr bwMode="auto">
          <a:xfrm>
            <a:off x="5625369" y="5613984"/>
            <a:ext cx="9412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× 2 =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D959542D-53E7-40CF-B847-9C2F7A43D6E3}"/>
              </a:ext>
            </a:extLst>
          </p:cNvPr>
          <p:cNvGrpSpPr/>
          <p:nvPr/>
        </p:nvGrpSpPr>
        <p:grpSpPr>
          <a:xfrm>
            <a:off x="5376904" y="5075027"/>
            <a:ext cx="1186170" cy="461665"/>
            <a:chOff x="3852904" y="5075026"/>
            <a:chExt cx="1186170" cy="461665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C65C8F7-FC2F-4E55-BDF9-566131FAF1A9}"/>
                </a:ext>
              </a:extLst>
            </p:cNvPr>
            <p:cNvSpPr txBox="1"/>
            <p:nvPr/>
          </p:nvSpPr>
          <p:spPr bwMode="auto">
            <a:xfrm>
              <a:off x="3852904" y="5075026"/>
              <a:ext cx="64633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 ×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BBF0DE0B-59AA-4AF5-8592-83CAF54F65CE}"/>
                </a:ext>
              </a:extLst>
            </p:cNvPr>
            <p:cNvSpPr txBox="1"/>
            <p:nvPr/>
          </p:nvSpPr>
          <p:spPr bwMode="auto">
            <a:xfrm>
              <a:off x="4644414" y="5075026"/>
              <a:ext cx="3946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=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</p:grpSp>
      <p:pic>
        <p:nvPicPr>
          <p:cNvPr id="64" name="Picture 63" descr="A picture containing light, red, outdoor, traffic&#10;&#10;Description automatically generated">
            <a:extLst>
              <a:ext uri="{FF2B5EF4-FFF2-40B4-BE49-F238E27FC236}">
                <a16:creationId xmlns:a16="http://schemas.microsoft.com/office/drawing/2014/main" id="{68D8C14A-CE81-4F32-955E-69907094A06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2007" y="1586603"/>
            <a:ext cx="4727986" cy="3684794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66B2E1D5-04E2-47E3-9598-E63CDA571F1D}"/>
              </a:ext>
            </a:extLst>
          </p:cNvPr>
          <p:cNvSpPr txBox="1"/>
          <p:nvPr/>
        </p:nvSpPr>
        <p:spPr>
          <a:xfrm>
            <a:off x="9554817" y="2292625"/>
            <a:ext cx="1828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___, two times is the same as double ___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0B161A6-6453-41A4-8560-F3C490AD43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8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5"/>
    </mc:Choice>
    <mc:Fallback xmlns="">
      <p:transition spd="slow" advTm="9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5" grpId="1"/>
      <p:bldP spid="39" grpId="0"/>
      <p:bldP spid="39" grpId="1"/>
      <p:bldP spid="40" grpId="0"/>
      <p:bldP spid="40" grpId="1"/>
      <p:bldP spid="41" grpId="0"/>
      <p:bldP spid="41" grpId="1"/>
      <p:bldP spid="59" grpId="0"/>
      <p:bldP spid="59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AAB753B-71AA-4574-AADB-89FC94BD8FF3}"/>
              </a:ext>
            </a:extLst>
          </p:cNvPr>
          <p:cNvSpPr txBox="1"/>
          <p:nvPr/>
        </p:nvSpPr>
        <p:spPr bwMode="auto">
          <a:xfrm>
            <a:off x="5093678" y="4181262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 ×  3  =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03B90A-69E0-4221-9701-DB0D370BEAB6}"/>
              </a:ext>
            </a:extLst>
          </p:cNvPr>
          <p:cNvSpPr txBox="1"/>
          <p:nvPr/>
        </p:nvSpPr>
        <p:spPr bwMode="auto">
          <a:xfrm>
            <a:off x="5097973" y="4721952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C7D5B0-6496-4B50-A592-B855F7FF9D55}"/>
              </a:ext>
            </a:extLst>
          </p:cNvPr>
          <p:cNvSpPr txBox="1"/>
          <p:nvPr/>
        </p:nvSpPr>
        <p:spPr bwMode="auto">
          <a:xfrm>
            <a:off x="5180977" y="5262642"/>
            <a:ext cx="18300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3, two times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E0E9DD-F7FB-4DB2-9D2F-5F9D90382DCE}"/>
              </a:ext>
            </a:extLst>
          </p:cNvPr>
          <p:cNvSpPr txBox="1"/>
          <p:nvPr/>
        </p:nvSpPr>
        <p:spPr bwMode="auto">
          <a:xfrm>
            <a:off x="5276708" y="5803331"/>
            <a:ext cx="16385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3, doubled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E25E28-8A67-43DA-A591-5ED30CFD352E}"/>
              </a:ext>
            </a:extLst>
          </p:cNvPr>
          <p:cNvSpPr/>
          <p:nvPr/>
        </p:nvSpPr>
        <p:spPr bwMode="auto">
          <a:xfrm>
            <a:off x="6634748" y="4181262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B8C45A-1A52-4780-8F27-32E69D0860A8}"/>
              </a:ext>
            </a:extLst>
          </p:cNvPr>
          <p:cNvSpPr txBox="1"/>
          <p:nvPr/>
        </p:nvSpPr>
        <p:spPr bwMode="auto">
          <a:xfrm>
            <a:off x="6689891" y="4181261"/>
            <a:ext cx="3513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E99AFBA-4752-484E-8882-45DAD3386228}"/>
              </a:ext>
            </a:extLst>
          </p:cNvPr>
          <p:cNvSpPr/>
          <p:nvPr/>
        </p:nvSpPr>
        <p:spPr bwMode="auto">
          <a:xfrm>
            <a:off x="3936000" y="1811093"/>
            <a:ext cx="4320000" cy="1656000"/>
          </a:xfrm>
          <a:prstGeom prst="rect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80105C1-3D32-48BF-940A-6510A9B7B747}"/>
              </a:ext>
            </a:extLst>
          </p:cNvPr>
          <p:cNvCxnSpPr/>
          <p:nvPr/>
        </p:nvCxnSpPr>
        <p:spPr bwMode="auto">
          <a:xfrm>
            <a:off x="3936000" y="2648618"/>
            <a:ext cx="4320000" cy="0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D337230-7EDE-4A08-BCF8-07DA771CFCA3}"/>
              </a:ext>
            </a:extLst>
          </p:cNvPr>
          <p:cNvCxnSpPr/>
          <p:nvPr/>
        </p:nvCxnSpPr>
        <p:spPr bwMode="auto">
          <a:xfrm>
            <a:off x="6096000" y="2638419"/>
            <a:ext cx="0" cy="82867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11E032B-6391-455A-9610-E55C50887A2A}"/>
              </a:ext>
            </a:extLst>
          </p:cNvPr>
          <p:cNvSpPr txBox="1"/>
          <p:nvPr/>
        </p:nvSpPr>
        <p:spPr bwMode="auto">
          <a:xfrm>
            <a:off x="4829598" y="2821924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E9BA61-788C-426F-B130-E58953C40043}"/>
              </a:ext>
            </a:extLst>
          </p:cNvPr>
          <p:cNvSpPr txBox="1"/>
          <p:nvPr/>
        </p:nvSpPr>
        <p:spPr bwMode="auto">
          <a:xfrm>
            <a:off x="7000311" y="2821924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85FEAE4-D104-4A1A-953A-5D0F60369706}"/>
              </a:ext>
            </a:extLst>
          </p:cNvPr>
          <p:cNvSpPr txBox="1"/>
          <p:nvPr/>
        </p:nvSpPr>
        <p:spPr bwMode="auto">
          <a:xfrm>
            <a:off x="5934738" y="2002415"/>
            <a:ext cx="3225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?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4A00BF-8515-41E2-B78C-4F84F02CE526}"/>
              </a:ext>
            </a:extLst>
          </p:cNvPr>
          <p:cNvSpPr txBox="1"/>
          <p:nvPr/>
        </p:nvSpPr>
        <p:spPr bwMode="auto">
          <a:xfrm>
            <a:off x="5918864" y="2002415"/>
            <a:ext cx="3513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1ECF90-892D-4F91-B00C-966E7762CF8D}"/>
              </a:ext>
            </a:extLst>
          </p:cNvPr>
          <p:cNvSpPr txBox="1"/>
          <p:nvPr/>
        </p:nvSpPr>
        <p:spPr>
          <a:xfrm>
            <a:off x="9182637" y="2002415"/>
            <a:ext cx="197046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two parts.</a:t>
            </a:r>
          </a:p>
          <a:p>
            <a:endParaRPr lang="en-GB" dirty="0"/>
          </a:p>
          <a:p>
            <a:r>
              <a:rPr lang="en-GB" dirty="0"/>
              <a:t>The parts are equal.</a:t>
            </a:r>
          </a:p>
          <a:p>
            <a:endParaRPr lang="en-GB" dirty="0"/>
          </a:p>
          <a:p>
            <a:r>
              <a:rPr lang="en-GB" dirty="0"/>
              <a:t>The whole is double one of the parts.</a:t>
            </a:r>
          </a:p>
        </p:txBody>
      </p:sp>
    </p:spTree>
    <p:extLst>
      <p:ext uri="{BB962C8B-B14F-4D97-AF65-F5344CB8AC3E}">
        <p14:creationId xmlns:p14="http://schemas.microsoft.com/office/powerpoint/2010/main" val="22626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5" grpId="0"/>
      <p:bldP spid="6" grpId="0"/>
      <p:bldP spid="15" grpId="0" animBg="1"/>
      <p:bldP spid="16" grpId="0"/>
      <p:bldP spid="27" grpId="0"/>
      <p:bldP spid="18" grpId="0"/>
      <p:bldP spid="1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2:4</a:t>
            </a:r>
          </a:p>
        </p:txBody>
      </p:sp>
      <p:pic>
        <p:nvPicPr>
          <p:cNvPr id="4" name="Picture 3" descr="A picture containing indoor, sitting&#10;&#10;Description automatically generated">
            <a:extLst>
              <a:ext uri="{FF2B5EF4-FFF2-40B4-BE49-F238E27FC236}">
                <a16:creationId xmlns:a16="http://schemas.microsoft.com/office/drawing/2014/main" id="{6B36435F-2537-4B4C-BFD6-8626398CCC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08" y="2575982"/>
            <a:ext cx="3408382" cy="122203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E1658AAF-A823-4F23-B871-80B989218FC4}"/>
              </a:ext>
            </a:extLst>
          </p:cNvPr>
          <p:cNvGrpSpPr/>
          <p:nvPr/>
        </p:nvGrpSpPr>
        <p:grpSpPr>
          <a:xfrm>
            <a:off x="5892153" y="2817254"/>
            <a:ext cx="4320000" cy="1656000"/>
            <a:chOff x="2412000" y="3479480"/>
            <a:chExt cx="4320000" cy="165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AC9751D-1B06-450C-884A-39E8AF81890A}"/>
                </a:ext>
              </a:extLst>
            </p:cNvPr>
            <p:cNvSpPr/>
            <p:nvPr/>
          </p:nvSpPr>
          <p:spPr bwMode="auto">
            <a:xfrm>
              <a:off x="2412000" y="3479480"/>
              <a:ext cx="4320000" cy="1656000"/>
            </a:xfrm>
            <a:prstGeom prst="rect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87E18A3-FD11-417D-9CE9-5DFE6529642E}"/>
                </a:ext>
              </a:extLst>
            </p:cNvPr>
            <p:cNvCxnSpPr/>
            <p:nvPr/>
          </p:nvCxnSpPr>
          <p:spPr bwMode="auto">
            <a:xfrm>
              <a:off x="2412000" y="4317005"/>
              <a:ext cx="4320000" cy="0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6396816-8D64-4005-AC0B-C3255CE2A0BF}"/>
                </a:ext>
              </a:extLst>
            </p:cNvPr>
            <p:cNvCxnSpPr/>
            <p:nvPr/>
          </p:nvCxnSpPr>
          <p:spPr bwMode="auto">
            <a:xfrm>
              <a:off x="4572000" y="4306805"/>
              <a:ext cx="0" cy="828675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FAD2010-168A-4EDF-90D6-05CC8A34B2AD}"/>
                </a:ext>
              </a:extLst>
            </p:cNvPr>
            <p:cNvSpPr txBox="1"/>
            <p:nvPr/>
          </p:nvSpPr>
          <p:spPr bwMode="auto">
            <a:xfrm>
              <a:off x="3305598" y="4490310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</a:t>
              </a:r>
              <a:endParaRPr lang="en-GB" sz="2400" dirty="0">
                <a:solidFill>
                  <a:srgbClr val="C0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BEBC69B-1F80-4BEC-8A8E-EF756BD4E1AE}"/>
                </a:ext>
              </a:extLst>
            </p:cNvPr>
            <p:cNvSpPr txBox="1"/>
            <p:nvPr/>
          </p:nvSpPr>
          <p:spPr bwMode="auto">
            <a:xfrm>
              <a:off x="5476311" y="4490310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</a:t>
              </a:r>
              <a:endParaRPr lang="en-GB" sz="2400" dirty="0">
                <a:solidFill>
                  <a:srgbClr val="C0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86CAD1A8-6EE6-4D97-A458-37CF2B680F83}"/>
              </a:ext>
            </a:extLst>
          </p:cNvPr>
          <p:cNvSpPr txBox="1"/>
          <p:nvPr/>
        </p:nvSpPr>
        <p:spPr bwMode="auto">
          <a:xfrm>
            <a:off x="7890891" y="3008576"/>
            <a:ext cx="3225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?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0DD7F8-09A4-488A-B3F8-6C12A9022C79}"/>
              </a:ext>
            </a:extLst>
          </p:cNvPr>
          <p:cNvSpPr txBox="1"/>
          <p:nvPr/>
        </p:nvSpPr>
        <p:spPr bwMode="auto">
          <a:xfrm>
            <a:off x="1979847" y="3905103"/>
            <a:ext cx="34083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3 is the same as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3.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24B152-8472-487A-AAF6-51843FF99E7A}"/>
              </a:ext>
            </a:extLst>
          </p:cNvPr>
          <p:cNvSpPr txBox="1"/>
          <p:nvPr/>
        </p:nvSpPr>
        <p:spPr bwMode="auto">
          <a:xfrm>
            <a:off x="5373691" y="5121494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3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681E36-D230-4F66-AC17-4711DD45077F}"/>
              </a:ext>
            </a:extLst>
          </p:cNvPr>
          <p:cNvSpPr txBox="1"/>
          <p:nvPr/>
        </p:nvSpPr>
        <p:spPr bwMode="auto">
          <a:xfrm>
            <a:off x="5111599" y="5662183"/>
            <a:ext cx="19688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times 3 = 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713D056-FDFA-4810-ACFE-9A41F4680957}"/>
              </a:ext>
            </a:extLst>
          </p:cNvPr>
          <p:cNvSpPr txBox="1"/>
          <p:nvPr/>
        </p:nvSpPr>
        <p:spPr bwMode="auto">
          <a:xfrm>
            <a:off x="6168811" y="5121493"/>
            <a:ext cx="6463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D2EA09D-07B1-43E8-AA5C-840FDDDD957A}"/>
              </a:ext>
            </a:extLst>
          </p:cNvPr>
          <p:cNvSpPr txBox="1"/>
          <p:nvPr/>
        </p:nvSpPr>
        <p:spPr bwMode="auto">
          <a:xfrm>
            <a:off x="7870899" y="3008576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DC06F7-AE66-45B0-B63D-20D475C0CB9D}"/>
              </a:ext>
            </a:extLst>
          </p:cNvPr>
          <p:cNvSpPr txBox="1"/>
          <p:nvPr/>
        </p:nvSpPr>
        <p:spPr bwMode="auto">
          <a:xfrm>
            <a:off x="2287459" y="1069207"/>
            <a:ext cx="76170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There were 3 birds. Now there are double that number.</a:t>
            </a:r>
            <a:b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</a:b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How many birds now?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3A860CB-01E4-4210-B3F4-DFB26B6504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111" y="2575983"/>
            <a:ext cx="1226186" cy="50710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1517C8E-066C-49F3-9415-8963F3543639}"/>
              </a:ext>
            </a:extLst>
          </p:cNvPr>
          <p:cNvSpPr txBox="1"/>
          <p:nvPr/>
        </p:nvSpPr>
        <p:spPr>
          <a:xfrm>
            <a:off x="5892153" y="2163651"/>
            <a:ext cx="479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draw a bar model to show this?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FA2683-1086-4F33-9518-F812D6FC7306}"/>
              </a:ext>
            </a:extLst>
          </p:cNvPr>
          <p:cNvSpPr txBox="1"/>
          <p:nvPr/>
        </p:nvSpPr>
        <p:spPr>
          <a:xfrm>
            <a:off x="7139533" y="5121493"/>
            <a:ext cx="5211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write a multiplication expression?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7055D2-2A51-4C69-A0A4-81BC28F36DF6}"/>
              </a:ext>
            </a:extLst>
          </p:cNvPr>
          <p:cNvSpPr txBox="1"/>
          <p:nvPr/>
        </p:nvSpPr>
        <p:spPr>
          <a:xfrm>
            <a:off x="7239348" y="5648910"/>
            <a:ext cx="479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would you write it as a double?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4F06B9F-D9B6-4E8C-A9AE-5594AFF222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2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0"/>
    </mc:Choice>
    <mc:Fallback xmlns="">
      <p:transition spd="slow" advTm="6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12" grpId="1"/>
      <p:bldP spid="13" grpId="0"/>
      <p:bldP spid="14" grpId="0"/>
      <p:bldP spid="15" grpId="0"/>
      <p:bldP spid="16" grpId="0"/>
      <p:bldP spid="20" grpId="0"/>
      <p:bldP spid="18" grpId="0"/>
      <p:bldP spid="19" grpId="0"/>
      <p:bldP spid="2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243EED0-07F5-4562-8367-2B063379FA37}"/>
              </a:ext>
            </a:extLst>
          </p:cNvPr>
          <p:cNvGrpSpPr/>
          <p:nvPr/>
        </p:nvGrpSpPr>
        <p:grpSpPr>
          <a:xfrm>
            <a:off x="1965308" y="2348622"/>
            <a:ext cx="3408382" cy="1325944"/>
            <a:chOff x="441308" y="2348622"/>
            <a:chExt cx="3408382" cy="1325944"/>
          </a:xfrm>
        </p:grpSpPr>
        <p:pic>
          <p:nvPicPr>
            <p:cNvPr id="4" name="Picture 3" descr="A picture containing indoor&#10;&#10;Description automatically generated">
              <a:extLst>
                <a:ext uri="{FF2B5EF4-FFF2-40B4-BE49-F238E27FC236}">
                  <a16:creationId xmlns:a16="http://schemas.microsoft.com/office/drawing/2014/main" id="{C10F42D5-5F2D-41B0-A70E-A63A73537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308" y="2348622"/>
              <a:ext cx="3408382" cy="1325944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0F6E941-A2C8-493C-B9CB-62563D5B2824}"/>
                </a:ext>
              </a:extLst>
            </p:cNvPr>
            <p:cNvSpPr txBox="1"/>
            <p:nvPr/>
          </p:nvSpPr>
          <p:spPr bwMode="auto">
            <a:xfrm>
              <a:off x="2390265" y="2859825"/>
              <a:ext cx="1274387" cy="492443"/>
            </a:xfrm>
            <a:prstGeom prst="rect">
              <a:avLst/>
            </a:prstGeom>
            <a:solidFill>
              <a:srgbClr val="CEA6CD"/>
            </a:solidFill>
            <a:ln>
              <a:noFill/>
            </a:ln>
            <a:extLs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16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twice as much</a:t>
              </a:r>
              <a:br>
                <a:rPr lang="en-GB" sz="16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</a:br>
              <a:r>
                <a:rPr lang="en-GB" sz="16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as Bobby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F2A3D60-2ED4-462C-A27E-C1744D264418}"/>
                </a:ext>
              </a:extLst>
            </p:cNvPr>
            <p:cNvSpPr/>
            <p:nvPr/>
          </p:nvSpPr>
          <p:spPr bwMode="auto">
            <a:xfrm>
              <a:off x="2064544" y="2986088"/>
              <a:ext cx="140683" cy="1976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2:4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5ABEAED-1AD3-4117-822B-2DD535795342}"/>
              </a:ext>
            </a:extLst>
          </p:cNvPr>
          <p:cNvGrpSpPr/>
          <p:nvPr/>
        </p:nvGrpSpPr>
        <p:grpSpPr>
          <a:xfrm>
            <a:off x="6034393" y="2462218"/>
            <a:ext cx="4320000" cy="1656000"/>
            <a:chOff x="2412000" y="3479480"/>
            <a:chExt cx="4320000" cy="1656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41B3F1B-7016-439A-A579-CB9C906F8AF2}"/>
                </a:ext>
              </a:extLst>
            </p:cNvPr>
            <p:cNvSpPr/>
            <p:nvPr/>
          </p:nvSpPr>
          <p:spPr bwMode="auto">
            <a:xfrm>
              <a:off x="2412000" y="3479480"/>
              <a:ext cx="4320000" cy="1656000"/>
            </a:xfrm>
            <a:prstGeom prst="rect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87B4593-3947-48AA-9331-F4FAF566E3AE}"/>
                </a:ext>
              </a:extLst>
            </p:cNvPr>
            <p:cNvCxnSpPr/>
            <p:nvPr/>
          </p:nvCxnSpPr>
          <p:spPr bwMode="auto">
            <a:xfrm>
              <a:off x="2412000" y="4317005"/>
              <a:ext cx="4320000" cy="0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54746D5-BC44-4AD5-A5CA-1572AFDBBF4B}"/>
                </a:ext>
              </a:extLst>
            </p:cNvPr>
            <p:cNvCxnSpPr/>
            <p:nvPr/>
          </p:nvCxnSpPr>
          <p:spPr bwMode="auto">
            <a:xfrm>
              <a:off x="4572000" y="4306805"/>
              <a:ext cx="0" cy="828675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4AC3C43-AB82-4F86-AE7C-A4A6079EF939}"/>
                </a:ext>
              </a:extLst>
            </p:cNvPr>
            <p:cNvSpPr txBox="1"/>
            <p:nvPr/>
          </p:nvSpPr>
          <p:spPr bwMode="auto">
            <a:xfrm>
              <a:off x="3305598" y="449031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CD1DE6C-2A1D-43B3-85FF-36F3E740FF50}"/>
                </a:ext>
              </a:extLst>
            </p:cNvPr>
            <p:cNvSpPr txBox="1"/>
            <p:nvPr/>
          </p:nvSpPr>
          <p:spPr bwMode="auto">
            <a:xfrm>
              <a:off x="5476311" y="449031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3DF8405-DFA7-4F92-9062-FCD09C447EB7}"/>
              </a:ext>
            </a:extLst>
          </p:cNvPr>
          <p:cNvSpPr txBox="1"/>
          <p:nvPr/>
        </p:nvSpPr>
        <p:spPr bwMode="auto">
          <a:xfrm>
            <a:off x="8033131" y="2653540"/>
            <a:ext cx="3225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?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41965B-30FC-462F-A923-8E8A5B24C3A7}"/>
              </a:ext>
            </a:extLst>
          </p:cNvPr>
          <p:cNvSpPr txBox="1"/>
          <p:nvPr/>
        </p:nvSpPr>
        <p:spPr bwMode="auto">
          <a:xfrm>
            <a:off x="1573171" y="3766321"/>
            <a:ext cx="42216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Twice as much means double.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8E22FA-00BA-4F2E-ABFA-FF4DD201543E}"/>
              </a:ext>
            </a:extLst>
          </p:cNvPr>
          <p:cNvSpPr txBox="1"/>
          <p:nvPr/>
        </p:nvSpPr>
        <p:spPr bwMode="auto">
          <a:xfrm>
            <a:off x="5290346" y="4788142"/>
            <a:ext cx="8980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F0C717-159C-4797-92CC-DEA90672480F}"/>
              </a:ext>
            </a:extLst>
          </p:cNvPr>
          <p:cNvSpPr txBox="1"/>
          <p:nvPr/>
        </p:nvSpPr>
        <p:spPr bwMode="auto">
          <a:xfrm>
            <a:off x="5028240" y="5328831"/>
            <a:ext cx="21355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times 5 = 10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2CCCA0-3A34-4D70-A886-551CF9144ADC}"/>
              </a:ext>
            </a:extLst>
          </p:cNvPr>
          <p:cNvSpPr txBox="1"/>
          <p:nvPr/>
        </p:nvSpPr>
        <p:spPr bwMode="auto">
          <a:xfrm>
            <a:off x="6085466" y="4788141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3BD616D-426C-4091-8BF5-129ED80FE0BE}"/>
              </a:ext>
            </a:extLst>
          </p:cNvPr>
          <p:cNvSpPr txBox="1"/>
          <p:nvPr/>
        </p:nvSpPr>
        <p:spPr bwMode="auto">
          <a:xfrm>
            <a:off x="7929782" y="2653540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13653E-3B26-4BEB-98F1-BA3717885745}"/>
              </a:ext>
            </a:extLst>
          </p:cNvPr>
          <p:cNvSpPr txBox="1"/>
          <p:nvPr/>
        </p:nvSpPr>
        <p:spPr bwMode="auto">
          <a:xfrm>
            <a:off x="3680209" y="1069207"/>
            <a:ext cx="48315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How much money does Kali have?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065508F-D376-429C-9FA8-D4DDBE6210E0}"/>
              </a:ext>
            </a:extLst>
          </p:cNvPr>
          <p:cNvSpPr txBox="1"/>
          <p:nvPr/>
        </p:nvSpPr>
        <p:spPr bwMode="auto">
          <a:xfrm>
            <a:off x="5044271" y="5869520"/>
            <a:ext cx="210346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5 = 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59B4DB1-424E-4E2B-B8D9-F62B412C16E8}"/>
              </a:ext>
            </a:extLst>
          </p:cNvPr>
          <p:cNvSpPr txBox="1"/>
          <p:nvPr/>
        </p:nvSpPr>
        <p:spPr bwMode="auto">
          <a:xfrm>
            <a:off x="3914266" y="2859826"/>
            <a:ext cx="1274387" cy="492443"/>
          </a:xfrm>
          <a:prstGeom prst="rect">
            <a:avLst/>
          </a:prstGeom>
          <a:solidFill>
            <a:srgbClr val="CEA6CD"/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£10</a:t>
            </a:r>
          </a:p>
        </p:txBody>
      </p:sp>
      <p:pic>
        <p:nvPicPr>
          <p:cNvPr id="24" name="Picture 2" descr="Free Light Bulb Picture Cartoon, Download Free Light Bulb Picture Cartoon  png images, Free ClipArts on Clipart Library">
            <a:extLst>
              <a:ext uri="{FF2B5EF4-FFF2-40B4-BE49-F238E27FC236}">
                <a16:creationId xmlns:a16="http://schemas.microsoft.com/office/drawing/2014/main" id="{DE15A018-C95F-47A6-BE9C-C74490197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26" y="3964400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EEE97EB1-CD88-4094-AA0B-6E046887F58A}"/>
              </a:ext>
            </a:extLst>
          </p:cNvPr>
          <p:cNvSpPr txBox="1"/>
          <p:nvPr/>
        </p:nvSpPr>
        <p:spPr>
          <a:xfrm>
            <a:off x="9537332" y="4829606"/>
            <a:ext cx="23911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Bradley Hand ITC" panose="03070402050302030203" pitchFamily="66" charset="0"/>
              </a:rPr>
              <a:t>If we need to double/ find twice the amount, we can use facts from the 2 times table.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67F5485-E707-4773-99FB-9F50F9A2771C}"/>
              </a:ext>
            </a:extLst>
          </p:cNvPr>
          <p:cNvSpPr txBox="1"/>
          <p:nvPr/>
        </p:nvSpPr>
        <p:spPr>
          <a:xfrm>
            <a:off x="6188349" y="1880315"/>
            <a:ext cx="4291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What would the bar model look like?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0A8E830-B2A5-44AD-8F16-7353E2D8C3D0}"/>
              </a:ext>
            </a:extLst>
          </p:cNvPr>
          <p:cNvSpPr txBox="1"/>
          <p:nvPr/>
        </p:nvSpPr>
        <p:spPr>
          <a:xfrm>
            <a:off x="1520272" y="4816100"/>
            <a:ext cx="4479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What is the multiplication expression?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4036DE-ED42-4187-BD3F-4CEB94CD7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31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9"/>
    </mc:Choice>
    <mc:Fallback xmlns="">
      <p:transition spd="slow" advTm="4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15" grpId="0"/>
      <p:bldP spid="16" grpId="0"/>
      <p:bldP spid="17" grpId="0"/>
      <p:bldP spid="18" grpId="0"/>
      <p:bldP spid="19" grpId="0"/>
      <p:bldP spid="22" grpId="0"/>
      <p:bldP spid="26" grpId="0" animBg="1"/>
      <p:bldP spid="25" grpId="0"/>
      <p:bldP spid="27" grpId="0"/>
      <p:bldP spid="2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49BA1F-CFA5-4C39-8483-A40632345F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368028-8EB0-4800-A2EB-21C91D478B2F}"/>
              </a:ext>
            </a:extLst>
          </p:cNvPr>
          <p:cNvSpPr txBox="1"/>
          <p:nvPr/>
        </p:nvSpPr>
        <p:spPr>
          <a:xfrm>
            <a:off x="1837565" y="947331"/>
            <a:ext cx="9561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 in your yellow books... 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Write these as both x2 AND double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B261EE-2C66-4C90-AD1B-3901010B5117}"/>
              </a:ext>
            </a:extLst>
          </p:cNvPr>
          <p:cNvSpPr txBox="1"/>
          <p:nvPr/>
        </p:nvSpPr>
        <p:spPr>
          <a:xfrm>
            <a:off x="8567225" y="925337"/>
            <a:ext cx="2433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Eg</a:t>
            </a:r>
            <a:endParaRPr lang="en-GB" dirty="0"/>
          </a:p>
          <a:p>
            <a:r>
              <a:rPr lang="en-GB" dirty="0"/>
              <a:t>3 x 2 = 6</a:t>
            </a:r>
          </a:p>
          <a:p>
            <a:r>
              <a:rPr lang="en-GB" dirty="0"/>
              <a:t>Double 3 = 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B30689-0E8A-4500-BAA3-A6B2BACBDD96}"/>
              </a:ext>
            </a:extLst>
          </p:cNvPr>
          <p:cNvSpPr txBox="1"/>
          <p:nvPr/>
        </p:nvSpPr>
        <p:spPr>
          <a:xfrm>
            <a:off x="2883877" y="2630658"/>
            <a:ext cx="19694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x 2 = </a:t>
            </a:r>
          </a:p>
          <a:p>
            <a:r>
              <a:rPr lang="en-GB" dirty="0"/>
              <a:t>Double 5 =</a:t>
            </a:r>
          </a:p>
          <a:p>
            <a:endParaRPr lang="en-GB" dirty="0"/>
          </a:p>
          <a:p>
            <a:r>
              <a:rPr lang="en-GB" dirty="0"/>
              <a:t>4 x 2 =</a:t>
            </a:r>
          </a:p>
          <a:p>
            <a:r>
              <a:rPr lang="en-GB" dirty="0"/>
              <a:t>Double 4=</a:t>
            </a:r>
          </a:p>
          <a:p>
            <a:endParaRPr lang="en-GB" dirty="0"/>
          </a:p>
          <a:p>
            <a:r>
              <a:rPr lang="en-GB" dirty="0"/>
              <a:t>10 x 2 = </a:t>
            </a:r>
          </a:p>
          <a:p>
            <a:r>
              <a:rPr lang="en-GB" dirty="0"/>
              <a:t>Double 10 =</a:t>
            </a:r>
          </a:p>
          <a:p>
            <a:endParaRPr lang="en-GB" dirty="0"/>
          </a:p>
          <a:p>
            <a:r>
              <a:rPr lang="en-GB" dirty="0"/>
              <a:t>1 x 2 =</a:t>
            </a:r>
          </a:p>
          <a:p>
            <a:r>
              <a:rPr lang="en-GB" dirty="0"/>
              <a:t>Double 1 =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FAC171-F46B-4596-AF15-A91777F85400}"/>
              </a:ext>
            </a:extLst>
          </p:cNvPr>
          <p:cNvSpPr txBox="1"/>
          <p:nvPr/>
        </p:nvSpPr>
        <p:spPr>
          <a:xfrm>
            <a:off x="7228449" y="2630657"/>
            <a:ext cx="19694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 x 2 = </a:t>
            </a:r>
          </a:p>
          <a:p>
            <a:r>
              <a:rPr lang="en-GB" dirty="0"/>
              <a:t>Double 7 =</a:t>
            </a:r>
          </a:p>
          <a:p>
            <a:endParaRPr lang="en-GB" dirty="0"/>
          </a:p>
          <a:p>
            <a:r>
              <a:rPr lang="en-GB" dirty="0"/>
              <a:t>6 x 2 =</a:t>
            </a:r>
          </a:p>
          <a:p>
            <a:r>
              <a:rPr lang="en-GB" dirty="0"/>
              <a:t>Double 6=</a:t>
            </a:r>
          </a:p>
          <a:p>
            <a:endParaRPr lang="en-GB" dirty="0"/>
          </a:p>
          <a:p>
            <a:r>
              <a:rPr lang="en-GB" dirty="0"/>
              <a:t>8 x 2 = </a:t>
            </a:r>
          </a:p>
          <a:p>
            <a:r>
              <a:rPr lang="en-GB" dirty="0"/>
              <a:t>Double 8 =</a:t>
            </a:r>
          </a:p>
          <a:p>
            <a:endParaRPr lang="en-GB" dirty="0"/>
          </a:p>
          <a:p>
            <a:r>
              <a:rPr lang="en-GB" dirty="0"/>
              <a:t>9 x 2 =</a:t>
            </a:r>
          </a:p>
          <a:p>
            <a:r>
              <a:rPr lang="en-GB" dirty="0"/>
              <a:t>Double 9 =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9FD3F8A-4374-41AB-97C9-0EF9F82A23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4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20"/>
    </mc:Choice>
    <mc:Fallback xmlns="">
      <p:transition spd="slow" advTm="21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600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97" y="2750662"/>
            <a:ext cx="2119082" cy="1280890"/>
          </a:xfrm>
        </p:spPr>
        <p:txBody>
          <a:bodyPr/>
          <a:lstStyle/>
          <a:p>
            <a:r>
              <a:rPr lang="en-GB" dirty="0"/>
              <a:t>16 + 3 =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CD8A4B1-57A4-4078-8070-690ADAA963C0}"/>
              </a:ext>
            </a:extLst>
          </p:cNvPr>
          <p:cNvSpPr txBox="1">
            <a:spLocks/>
          </p:cNvSpPr>
          <p:nvPr/>
        </p:nvSpPr>
        <p:spPr>
          <a:xfrm>
            <a:off x="3071896" y="799987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Add these…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444A6D8-BB3F-4C4B-9C04-22FA4DA631F5}"/>
              </a:ext>
            </a:extLst>
          </p:cNvPr>
          <p:cNvSpPr txBox="1">
            <a:spLocks/>
          </p:cNvSpPr>
          <p:nvPr/>
        </p:nvSpPr>
        <p:spPr>
          <a:xfrm>
            <a:off x="6347433" y="3548592"/>
            <a:ext cx="2301961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10 + 5 = 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A4F786D6-EA56-4C47-A61C-AB22D370BC70}"/>
              </a:ext>
            </a:extLst>
          </p:cNvPr>
          <p:cNvSpPr txBox="1">
            <a:spLocks/>
          </p:cNvSpPr>
          <p:nvPr/>
        </p:nvSpPr>
        <p:spPr>
          <a:xfrm>
            <a:off x="3829207" y="4701337"/>
            <a:ext cx="2119082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24+ 4 =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474945F4-DD12-40C6-9449-AC283D26F2E3}"/>
              </a:ext>
            </a:extLst>
          </p:cNvPr>
          <p:cNvSpPr txBox="1">
            <a:spLocks/>
          </p:cNvSpPr>
          <p:nvPr/>
        </p:nvSpPr>
        <p:spPr>
          <a:xfrm>
            <a:off x="8537257" y="5016307"/>
            <a:ext cx="2119082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36 + 2 =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B5289B12-5E7C-4CCB-8FCA-B629FCFC2DE8}"/>
              </a:ext>
            </a:extLst>
          </p:cNvPr>
          <p:cNvSpPr txBox="1">
            <a:spLocks/>
          </p:cNvSpPr>
          <p:nvPr/>
        </p:nvSpPr>
        <p:spPr>
          <a:xfrm>
            <a:off x="8746307" y="2683316"/>
            <a:ext cx="2119082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20 + 8 =</a:t>
            </a:r>
          </a:p>
        </p:txBody>
      </p:sp>
    </p:spTree>
    <p:extLst>
      <p:ext uri="{BB962C8B-B14F-4D97-AF65-F5344CB8AC3E}">
        <p14:creationId xmlns:p14="http://schemas.microsoft.com/office/powerpoint/2010/main" val="17222539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6" grpId="0"/>
      <p:bldP spid="9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double 2 digit numbers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2AD0733-5041-4D76-B8FB-15A497C0B0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61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7"/>
    </mc:Choice>
    <mc:Fallback xmlns="">
      <p:transition spd="slow" advTm="4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005330" y="2575774"/>
            <a:ext cx="58598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  <a:hlinkClick r:id="rId4"/>
              </a:rPr>
              <a:t>Recap – doubles song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F0890CD-9803-47C4-8732-768624D0CC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71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8"/>
    </mc:Choice>
    <mc:Fallback xmlns="">
      <p:transition spd="slow" advTm="15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C0FE0773-564A-4DDB-BB53-8EBB3F0702F7}"/>
              </a:ext>
            </a:extLst>
          </p:cNvPr>
          <p:cNvSpPr txBox="1"/>
          <p:nvPr/>
        </p:nvSpPr>
        <p:spPr bwMode="auto">
          <a:xfrm>
            <a:off x="5836954" y="2792322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E9C3575-FD02-4733-ADCB-E1F6C59154BC}"/>
              </a:ext>
            </a:extLst>
          </p:cNvPr>
          <p:cNvGrpSpPr/>
          <p:nvPr/>
        </p:nvGrpSpPr>
        <p:grpSpPr>
          <a:xfrm>
            <a:off x="3936000" y="2601000"/>
            <a:ext cx="4320000" cy="1656000"/>
            <a:chOff x="2412000" y="2601000"/>
            <a:chExt cx="4320000" cy="1656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50451B7-FDFD-4D17-934D-CFF5A1DC27AB}"/>
                </a:ext>
              </a:extLst>
            </p:cNvPr>
            <p:cNvSpPr/>
            <p:nvPr/>
          </p:nvSpPr>
          <p:spPr bwMode="auto">
            <a:xfrm>
              <a:off x="2412000" y="2601000"/>
              <a:ext cx="4320000" cy="1656000"/>
            </a:xfrm>
            <a:prstGeom prst="rect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5FB09B7-C811-4A48-8D70-E20E2935AABC}"/>
                </a:ext>
              </a:extLst>
            </p:cNvPr>
            <p:cNvCxnSpPr/>
            <p:nvPr/>
          </p:nvCxnSpPr>
          <p:spPr bwMode="auto">
            <a:xfrm>
              <a:off x="2412000" y="3438525"/>
              <a:ext cx="4320000" cy="0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8970A70-BAA9-44B2-8E86-1FD84071F5EB}"/>
                </a:ext>
              </a:extLst>
            </p:cNvPr>
            <p:cNvCxnSpPr/>
            <p:nvPr/>
          </p:nvCxnSpPr>
          <p:spPr bwMode="auto">
            <a:xfrm>
              <a:off x="4572000" y="3428325"/>
              <a:ext cx="0" cy="828675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2:5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B27BDDA-2DE1-4913-8CDC-87FF46F8E598}"/>
              </a:ext>
            </a:extLst>
          </p:cNvPr>
          <p:cNvGrpSpPr/>
          <p:nvPr/>
        </p:nvGrpSpPr>
        <p:grpSpPr>
          <a:xfrm>
            <a:off x="4829598" y="3611831"/>
            <a:ext cx="2522092" cy="461665"/>
            <a:chOff x="3305598" y="3611830"/>
            <a:chExt cx="2522092" cy="461665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111C586-7900-43F3-B9C4-6CFF7EB6B532}"/>
                </a:ext>
              </a:extLst>
            </p:cNvPr>
            <p:cNvSpPr txBox="1"/>
            <p:nvPr/>
          </p:nvSpPr>
          <p:spPr bwMode="auto">
            <a:xfrm>
              <a:off x="3305598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D2BC123-6E03-4818-8201-CBF2744C208C}"/>
                </a:ext>
              </a:extLst>
            </p:cNvPr>
            <p:cNvSpPr txBox="1"/>
            <p:nvPr/>
          </p:nvSpPr>
          <p:spPr bwMode="auto">
            <a:xfrm>
              <a:off x="5476311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042C3C5-A4EE-48B0-A20E-E37EFCE080F9}"/>
              </a:ext>
            </a:extLst>
          </p:cNvPr>
          <p:cNvGrpSpPr/>
          <p:nvPr/>
        </p:nvGrpSpPr>
        <p:grpSpPr>
          <a:xfrm>
            <a:off x="4829598" y="3611831"/>
            <a:ext cx="2522092" cy="461665"/>
            <a:chOff x="3305598" y="3611830"/>
            <a:chExt cx="2522092" cy="461665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FD96EEB-0254-4D5A-9FAF-21384CD2DA2B}"/>
                </a:ext>
              </a:extLst>
            </p:cNvPr>
            <p:cNvSpPr txBox="1"/>
            <p:nvPr/>
          </p:nvSpPr>
          <p:spPr bwMode="auto">
            <a:xfrm>
              <a:off x="3305598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CC413C9-B6B9-4C2F-A225-6D23F60B0E06}"/>
                </a:ext>
              </a:extLst>
            </p:cNvPr>
            <p:cNvSpPr txBox="1"/>
            <p:nvPr/>
          </p:nvSpPr>
          <p:spPr bwMode="auto">
            <a:xfrm>
              <a:off x="5476311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1805C5F-DAE3-4543-9A4C-C03126F1A104}"/>
              </a:ext>
            </a:extLst>
          </p:cNvPr>
          <p:cNvGrpSpPr/>
          <p:nvPr/>
        </p:nvGrpSpPr>
        <p:grpSpPr>
          <a:xfrm>
            <a:off x="4829598" y="3611831"/>
            <a:ext cx="2522092" cy="461665"/>
            <a:chOff x="3305598" y="3611830"/>
            <a:chExt cx="2522092" cy="46166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42C4FB7-B36A-4E2E-B620-8483D67DA1E9}"/>
                </a:ext>
              </a:extLst>
            </p:cNvPr>
            <p:cNvSpPr txBox="1"/>
            <p:nvPr/>
          </p:nvSpPr>
          <p:spPr bwMode="auto">
            <a:xfrm>
              <a:off x="3305598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FE66509-C032-4801-AFBB-B94BA56649EF}"/>
                </a:ext>
              </a:extLst>
            </p:cNvPr>
            <p:cNvSpPr txBox="1"/>
            <p:nvPr/>
          </p:nvSpPr>
          <p:spPr bwMode="auto">
            <a:xfrm>
              <a:off x="5476311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6447CF-46B5-44CB-92D1-D869A5B6983B}"/>
              </a:ext>
            </a:extLst>
          </p:cNvPr>
          <p:cNvGrpSpPr/>
          <p:nvPr/>
        </p:nvGrpSpPr>
        <p:grpSpPr>
          <a:xfrm>
            <a:off x="4829598" y="3611831"/>
            <a:ext cx="2522092" cy="461665"/>
            <a:chOff x="3305598" y="3611830"/>
            <a:chExt cx="2522092" cy="461665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F74D6E8-A8CA-4E15-B7E8-05056EA28471}"/>
                </a:ext>
              </a:extLst>
            </p:cNvPr>
            <p:cNvSpPr txBox="1"/>
            <p:nvPr/>
          </p:nvSpPr>
          <p:spPr bwMode="auto">
            <a:xfrm>
              <a:off x="3305598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3D5A678-BC01-43A4-9937-A3E7DD9ECC27}"/>
                </a:ext>
              </a:extLst>
            </p:cNvPr>
            <p:cNvSpPr txBox="1"/>
            <p:nvPr/>
          </p:nvSpPr>
          <p:spPr bwMode="auto">
            <a:xfrm>
              <a:off x="5476311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2C09055-AD65-4661-9699-C6EE7C6B7A1E}"/>
              </a:ext>
            </a:extLst>
          </p:cNvPr>
          <p:cNvGrpSpPr/>
          <p:nvPr/>
        </p:nvGrpSpPr>
        <p:grpSpPr>
          <a:xfrm>
            <a:off x="4829598" y="3611831"/>
            <a:ext cx="2522092" cy="461665"/>
            <a:chOff x="3305598" y="3611830"/>
            <a:chExt cx="2522092" cy="461665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DB697F8-2BF2-4DD9-ADA3-4B918214DC28}"/>
                </a:ext>
              </a:extLst>
            </p:cNvPr>
            <p:cNvSpPr txBox="1"/>
            <p:nvPr/>
          </p:nvSpPr>
          <p:spPr bwMode="auto">
            <a:xfrm>
              <a:off x="3305598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EFF433A-DDC0-46E1-946C-EC2E3653D5D9}"/>
                </a:ext>
              </a:extLst>
            </p:cNvPr>
            <p:cNvSpPr txBox="1"/>
            <p:nvPr/>
          </p:nvSpPr>
          <p:spPr bwMode="auto">
            <a:xfrm>
              <a:off x="5476311" y="3611830"/>
              <a:ext cx="3513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E98EE1D7-D079-4554-8231-316FB11EA40E}"/>
              </a:ext>
            </a:extLst>
          </p:cNvPr>
          <p:cNvSpPr txBox="1"/>
          <p:nvPr/>
        </p:nvSpPr>
        <p:spPr bwMode="auto">
          <a:xfrm>
            <a:off x="5920311" y="2792322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C677DF2-59A8-4F64-912A-9B3D3A5CE07D}"/>
              </a:ext>
            </a:extLst>
          </p:cNvPr>
          <p:cNvSpPr txBox="1"/>
          <p:nvPr/>
        </p:nvSpPr>
        <p:spPr bwMode="auto">
          <a:xfrm>
            <a:off x="5920311" y="2792322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95B4FA-1256-4BAD-9E7C-F0F42D9D3977}"/>
              </a:ext>
            </a:extLst>
          </p:cNvPr>
          <p:cNvSpPr txBox="1"/>
          <p:nvPr/>
        </p:nvSpPr>
        <p:spPr bwMode="auto">
          <a:xfrm>
            <a:off x="5920311" y="2792322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37B28D6-D3D4-4818-A4D4-37F4EEF5EF2A}"/>
              </a:ext>
            </a:extLst>
          </p:cNvPr>
          <p:cNvSpPr txBox="1"/>
          <p:nvPr/>
        </p:nvSpPr>
        <p:spPr bwMode="auto">
          <a:xfrm>
            <a:off x="5920311" y="2792322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3111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6186E5D4-74F8-46DB-9AD8-BEF0AC8D5484}"/>
              </a:ext>
            </a:extLst>
          </p:cNvPr>
          <p:cNvGrpSpPr/>
          <p:nvPr/>
        </p:nvGrpSpPr>
        <p:grpSpPr>
          <a:xfrm>
            <a:off x="3379176" y="2516197"/>
            <a:ext cx="5433651" cy="985107"/>
            <a:chOff x="1855175" y="3144797"/>
            <a:chExt cx="5433651" cy="985107"/>
          </a:xfrm>
        </p:grpSpPr>
        <p:pic>
          <p:nvPicPr>
            <p:cNvPr id="16" name="Picture 15" descr="A picture containing sitting, indoor, looking, green&#10;&#10;Description automatically generated">
              <a:extLst>
                <a:ext uri="{FF2B5EF4-FFF2-40B4-BE49-F238E27FC236}">
                  <a16:creationId xmlns:a16="http://schemas.microsoft.com/office/drawing/2014/main" id="{B58EF961-C45E-4A3C-AE10-89085DC93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590887" y="2409086"/>
              <a:ext cx="985106" cy="2456529"/>
            </a:xfrm>
            <a:prstGeom prst="rect">
              <a:avLst/>
            </a:prstGeom>
          </p:spPr>
        </p:pic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FCDEA57-3ED4-4394-9EC9-C6C2FB33C004}"/>
                </a:ext>
              </a:extLst>
            </p:cNvPr>
            <p:cNvGrpSpPr/>
            <p:nvPr/>
          </p:nvGrpSpPr>
          <p:grpSpPr>
            <a:xfrm rot="5400000">
              <a:off x="1672041" y="3456995"/>
              <a:ext cx="865223" cy="367856"/>
              <a:chOff x="4142961" y="3646758"/>
              <a:chExt cx="865223" cy="367856"/>
            </a:xfrm>
          </p:grpSpPr>
          <p:pic>
            <p:nvPicPr>
              <p:cNvPr id="18" name="Picture 17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46E0473D-6A06-401B-8750-4A9683C207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2961" y="3646758"/>
                <a:ext cx="367856" cy="367856"/>
              </a:xfrm>
              <a:prstGeom prst="rect">
                <a:avLst/>
              </a:prstGeom>
            </p:spPr>
          </p:pic>
          <p:pic>
            <p:nvPicPr>
              <p:cNvPr id="19" name="Picture 18" descr="A picture containing cosmetic, toiletry&#10;&#10;Description automatically generated">
                <a:extLst>
                  <a:ext uri="{FF2B5EF4-FFF2-40B4-BE49-F238E27FC236}">
                    <a16:creationId xmlns:a16="http://schemas.microsoft.com/office/drawing/2014/main" id="{1C861A8F-07EC-46AE-BB8B-5F76999673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40328" y="3646758"/>
                <a:ext cx="367856" cy="367856"/>
              </a:xfrm>
              <a:prstGeom prst="rect">
                <a:avLst/>
              </a:prstGeom>
            </p:spPr>
          </p:pic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01AB62C-E6AD-42C7-83DC-ACCEDB1B387E}"/>
                </a:ext>
              </a:extLst>
            </p:cNvPr>
            <p:cNvGrpSpPr/>
            <p:nvPr/>
          </p:nvGrpSpPr>
          <p:grpSpPr>
            <a:xfrm rot="5400000">
              <a:off x="2157169" y="3456995"/>
              <a:ext cx="865223" cy="367856"/>
              <a:chOff x="4142961" y="3161630"/>
              <a:chExt cx="865223" cy="367856"/>
            </a:xfrm>
          </p:grpSpPr>
          <p:pic>
            <p:nvPicPr>
              <p:cNvPr id="21" name="Picture 20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F0BEF569-E68B-4E60-8D6C-A5CB9472F3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2961" y="3161630"/>
                <a:ext cx="367856" cy="367856"/>
              </a:xfrm>
              <a:prstGeom prst="rect">
                <a:avLst/>
              </a:prstGeom>
            </p:spPr>
          </p:pic>
          <p:pic>
            <p:nvPicPr>
              <p:cNvPr id="22" name="Picture 21" descr="A picture containing cosmetic, toiletry&#10;&#10;Description automatically generated">
                <a:extLst>
                  <a:ext uri="{FF2B5EF4-FFF2-40B4-BE49-F238E27FC236}">
                    <a16:creationId xmlns:a16="http://schemas.microsoft.com/office/drawing/2014/main" id="{B41E091B-DA96-43E5-BCA1-530F85C878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40328" y="3161630"/>
                <a:ext cx="367856" cy="367856"/>
              </a:xfrm>
              <a:prstGeom prst="rect">
                <a:avLst/>
              </a:prstGeom>
            </p:spPr>
          </p:pic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457D2107-DA10-4653-89E5-6D22BE7F48AC}"/>
                </a:ext>
              </a:extLst>
            </p:cNvPr>
            <p:cNvGrpSpPr/>
            <p:nvPr/>
          </p:nvGrpSpPr>
          <p:grpSpPr>
            <a:xfrm rot="5400000">
              <a:off x="2654362" y="3456995"/>
              <a:ext cx="865223" cy="367856"/>
              <a:chOff x="4142961" y="2664437"/>
              <a:chExt cx="865223" cy="367856"/>
            </a:xfrm>
          </p:grpSpPr>
          <p:pic>
            <p:nvPicPr>
              <p:cNvPr id="24" name="Picture 2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0CEA5ACF-5F03-41BD-875F-3C6A5D5486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2961" y="2664437"/>
                <a:ext cx="367856" cy="367856"/>
              </a:xfrm>
              <a:prstGeom prst="rect">
                <a:avLst/>
              </a:prstGeom>
            </p:spPr>
          </p:pic>
          <p:pic>
            <p:nvPicPr>
              <p:cNvPr id="25" name="Picture 24" descr="A picture containing cosmetic, toiletry&#10;&#10;Description automatically generated">
                <a:extLst>
                  <a:ext uri="{FF2B5EF4-FFF2-40B4-BE49-F238E27FC236}">
                    <a16:creationId xmlns:a16="http://schemas.microsoft.com/office/drawing/2014/main" id="{727B0F59-996A-44AE-A5F9-4889F81AB9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40328" y="2664437"/>
                <a:ext cx="367856" cy="367856"/>
              </a:xfrm>
              <a:prstGeom prst="rect">
                <a:avLst/>
              </a:prstGeom>
            </p:spPr>
          </p:pic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ACBEAD7-0878-44B7-8E0E-09F255A220B3}"/>
                </a:ext>
              </a:extLst>
            </p:cNvPr>
            <p:cNvGrpSpPr/>
            <p:nvPr/>
          </p:nvGrpSpPr>
          <p:grpSpPr>
            <a:xfrm rot="5400000">
              <a:off x="3146633" y="3456995"/>
              <a:ext cx="865223" cy="367856"/>
              <a:chOff x="4142961" y="2172166"/>
              <a:chExt cx="865223" cy="367856"/>
            </a:xfrm>
          </p:grpSpPr>
          <p:pic>
            <p:nvPicPr>
              <p:cNvPr id="27" name="Picture 26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2F09B92B-733C-41FA-AAE7-0D218BFC71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2961" y="2172166"/>
                <a:ext cx="367856" cy="367856"/>
              </a:xfrm>
              <a:prstGeom prst="rect">
                <a:avLst/>
              </a:prstGeom>
            </p:spPr>
          </p:pic>
          <p:pic>
            <p:nvPicPr>
              <p:cNvPr id="28" name="Picture 27" descr="A picture containing cosmetic, toiletry&#10;&#10;Description automatically generated">
                <a:extLst>
                  <a:ext uri="{FF2B5EF4-FFF2-40B4-BE49-F238E27FC236}">
                    <a16:creationId xmlns:a16="http://schemas.microsoft.com/office/drawing/2014/main" id="{77E6C419-C46A-4F9C-8FFF-9830EBD665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40328" y="2172166"/>
                <a:ext cx="367856" cy="367856"/>
              </a:xfrm>
              <a:prstGeom prst="rect">
                <a:avLst/>
              </a:prstGeom>
            </p:spPr>
          </p:pic>
        </p:grpSp>
        <p:pic>
          <p:nvPicPr>
            <p:cNvPr id="31" name="Picture 30" descr="A picture containing sitting, indoor, looking, green&#10;&#10;Description automatically generated">
              <a:extLst>
                <a:ext uri="{FF2B5EF4-FFF2-40B4-BE49-F238E27FC236}">
                  <a16:creationId xmlns:a16="http://schemas.microsoft.com/office/drawing/2014/main" id="{E841368A-3D20-448A-BBA6-03ACC891C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568009" y="2409085"/>
              <a:ext cx="985106" cy="2456529"/>
            </a:xfrm>
            <a:prstGeom prst="rect">
              <a:avLst/>
            </a:prstGeom>
          </p:spPr>
        </p:pic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CCEBA00-B98C-48BF-9EF2-D130307ED9D6}"/>
                </a:ext>
              </a:extLst>
            </p:cNvPr>
            <p:cNvGrpSpPr/>
            <p:nvPr/>
          </p:nvGrpSpPr>
          <p:grpSpPr>
            <a:xfrm rot="5400000">
              <a:off x="3628266" y="3456995"/>
              <a:ext cx="865223" cy="367856"/>
              <a:chOff x="4142961" y="2172166"/>
              <a:chExt cx="865223" cy="367856"/>
            </a:xfrm>
          </p:grpSpPr>
          <p:pic>
            <p:nvPicPr>
              <p:cNvPr id="36" name="Picture 35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78C83D5C-40DE-41AF-9564-835611D0CA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2961" y="2172166"/>
                <a:ext cx="367856" cy="367856"/>
              </a:xfrm>
              <a:prstGeom prst="rect">
                <a:avLst/>
              </a:prstGeom>
            </p:spPr>
          </p:pic>
          <p:pic>
            <p:nvPicPr>
              <p:cNvPr id="37" name="Picture 36" descr="A picture containing cosmetic, toiletry&#10;&#10;Description automatically generated">
                <a:extLst>
                  <a:ext uri="{FF2B5EF4-FFF2-40B4-BE49-F238E27FC236}">
                    <a16:creationId xmlns:a16="http://schemas.microsoft.com/office/drawing/2014/main" id="{67064E7C-1E00-4206-94FE-64707B6A6C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40328" y="2172166"/>
                <a:ext cx="367856" cy="367856"/>
              </a:xfrm>
              <a:prstGeom prst="rect">
                <a:avLst/>
              </a:prstGeom>
            </p:spPr>
          </p:pic>
        </p:grp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E788FD7A-06FD-4A5D-B88D-31FADCBCEA5A}"/>
              </a:ext>
            </a:extLst>
          </p:cNvPr>
          <p:cNvSpPr txBox="1"/>
          <p:nvPr/>
        </p:nvSpPr>
        <p:spPr bwMode="auto">
          <a:xfrm>
            <a:off x="6836145" y="1069207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 6  +  6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02E5DA9-4555-4E88-ADE1-6B824B348D91}"/>
              </a:ext>
            </a:extLst>
          </p:cNvPr>
          <p:cNvSpPr/>
          <p:nvPr/>
        </p:nvSpPr>
        <p:spPr bwMode="auto">
          <a:xfrm>
            <a:off x="6282743" y="1069208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9EA032F-892C-4EF7-A672-D019053B7633}"/>
              </a:ext>
            </a:extLst>
          </p:cNvPr>
          <p:cNvSpPr txBox="1"/>
          <p:nvPr/>
        </p:nvSpPr>
        <p:spPr bwMode="auto">
          <a:xfrm>
            <a:off x="6254529" y="1069207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12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2:5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71E3D50-1D2E-431D-A36E-DA237AEE5763}"/>
              </a:ext>
            </a:extLst>
          </p:cNvPr>
          <p:cNvGrpSpPr/>
          <p:nvPr/>
        </p:nvGrpSpPr>
        <p:grpSpPr>
          <a:xfrm rot="5400000">
            <a:off x="6173164" y="2828393"/>
            <a:ext cx="865223" cy="367856"/>
            <a:chOff x="4142961" y="3646758"/>
            <a:chExt cx="865223" cy="367856"/>
          </a:xfrm>
        </p:grpSpPr>
        <p:pic>
          <p:nvPicPr>
            <p:cNvPr id="42" name="Picture 41" descr="A close up of a logo&#10;&#10;Description automatically generated">
              <a:extLst>
                <a:ext uri="{FF2B5EF4-FFF2-40B4-BE49-F238E27FC236}">
                  <a16:creationId xmlns:a16="http://schemas.microsoft.com/office/drawing/2014/main" id="{D3F47155-C2C4-4A43-8165-32047CDC1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961" y="3646758"/>
              <a:ext cx="367856" cy="367856"/>
            </a:xfrm>
            <a:prstGeom prst="rect">
              <a:avLst/>
            </a:prstGeom>
          </p:spPr>
        </p:pic>
        <p:pic>
          <p:nvPicPr>
            <p:cNvPr id="43" name="Picture 42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727AA2E5-4A11-4A03-9DF6-374E98F4F61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328" y="3646758"/>
              <a:ext cx="367856" cy="367856"/>
            </a:xfrm>
            <a:prstGeom prst="rect">
              <a:avLst/>
            </a:prstGeom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A78DE70D-093F-40CC-AE9A-719C068DD85D}"/>
              </a:ext>
            </a:extLst>
          </p:cNvPr>
          <p:cNvSpPr txBox="1"/>
          <p:nvPr/>
        </p:nvSpPr>
        <p:spPr bwMode="auto">
          <a:xfrm>
            <a:off x="3908025" y="1069207"/>
            <a:ext cx="13901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C691486-5FCC-464A-981B-C2C07E11307C}"/>
              </a:ext>
            </a:extLst>
          </p:cNvPr>
          <p:cNvSpPr txBox="1"/>
          <p:nvPr/>
        </p:nvSpPr>
        <p:spPr bwMode="auto">
          <a:xfrm>
            <a:off x="5290335" y="4093351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+ 5 = 10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B401D16-B587-4674-871A-E58CE2173D57}"/>
              </a:ext>
            </a:extLst>
          </p:cNvPr>
          <p:cNvSpPr txBox="1"/>
          <p:nvPr/>
        </p:nvSpPr>
        <p:spPr bwMode="auto">
          <a:xfrm>
            <a:off x="5373691" y="4634041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+ 1 = 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88E90B-99FA-4498-9A35-F92AB4AF91D6}"/>
              </a:ext>
            </a:extLst>
          </p:cNvPr>
          <p:cNvSpPr txBox="1"/>
          <p:nvPr/>
        </p:nvSpPr>
        <p:spPr bwMode="auto">
          <a:xfrm>
            <a:off x="5206977" y="5174730"/>
            <a:ext cx="1778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+ 2 = 12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3A841D3-465B-4313-A3B3-8B6E5C7E4FA6}"/>
              </a:ext>
            </a:extLst>
          </p:cNvPr>
          <p:cNvSpPr txBox="1"/>
          <p:nvPr/>
        </p:nvSpPr>
        <p:spPr>
          <a:xfrm>
            <a:off x="8283977" y="4224270"/>
            <a:ext cx="28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Six is 5 plus 1, </a:t>
            </a:r>
          </a:p>
          <a:p>
            <a:r>
              <a:rPr lang="en-GB" dirty="0"/>
              <a:t>so double six is double 5 plus double 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D11B59-84EA-4345-A7A4-C8AF5ADA14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38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47"/>
    </mc:Choice>
    <mc:Fallback xmlns="">
      <p:transition spd="slow" advTm="16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7" grpId="0"/>
      <p:bldP spid="50" grpId="0"/>
      <p:bldP spid="51" grpId="0"/>
      <p:bldP spid="52" grpId="0"/>
      <p:bldP spid="3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2:5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37BF9733-A6D7-4FFD-8E79-FC239205C7EB}"/>
              </a:ext>
            </a:extLst>
          </p:cNvPr>
          <p:cNvGrpSpPr/>
          <p:nvPr/>
        </p:nvGrpSpPr>
        <p:grpSpPr>
          <a:xfrm>
            <a:off x="5009217" y="2003530"/>
            <a:ext cx="2024882" cy="2326844"/>
            <a:chOff x="3849691" y="1970077"/>
            <a:chExt cx="2024882" cy="2326844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900F72BE-09E2-4BE6-A47B-84E674346C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849691" y="1970077"/>
              <a:ext cx="2024882" cy="2326844"/>
            </a:xfrm>
            <a:prstGeom prst="rect">
              <a:avLst/>
            </a:prstGeom>
          </p:spPr>
        </p:pic>
        <p:pic>
          <p:nvPicPr>
            <p:cNvPr id="46" name="Picture 45" descr="A picture containing toiletry&#10;&#10;Description automatically generated">
              <a:extLst>
                <a:ext uri="{FF2B5EF4-FFF2-40B4-BE49-F238E27FC236}">
                  <a16:creationId xmlns:a16="http://schemas.microsoft.com/office/drawing/2014/main" id="{BFC518EC-FA79-44DB-A17E-2E22DDE18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3826" y="2909735"/>
              <a:ext cx="927745" cy="1384135"/>
            </a:xfrm>
            <a:prstGeom prst="rect">
              <a:avLst/>
            </a:prstGeom>
          </p:spPr>
        </p:pic>
        <p:pic>
          <p:nvPicPr>
            <p:cNvPr id="47" name="Picture 46" descr="A picture containing toiletry&#10;&#10;Description automatically generated">
              <a:extLst>
                <a:ext uri="{FF2B5EF4-FFF2-40B4-BE49-F238E27FC236}">
                  <a16:creationId xmlns:a16="http://schemas.microsoft.com/office/drawing/2014/main" id="{3D4A3080-6317-47CC-B36C-E4FA5FA048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970781" y="1970490"/>
              <a:ext cx="927745" cy="1384135"/>
            </a:xfrm>
            <a:prstGeom prst="rect">
              <a:avLst/>
            </a:prstGeom>
          </p:spPr>
        </p:pic>
        <p:pic>
          <p:nvPicPr>
            <p:cNvPr id="48" name="Picture 47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DC70AE7F-3476-44C4-ADE1-7925C320F9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3218" y="2630508"/>
              <a:ext cx="471355" cy="471355"/>
            </a:xfrm>
            <a:prstGeom prst="rect">
              <a:avLst/>
            </a:prstGeom>
          </p:spPr>
        </p:pic>
        <p:pic>
          <p:nvPicPr>
            <p:cNvPr id="49" name="Picture 48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4E92A569-B0E0-46AD-93B5-54D05B6CC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3218" y="3120923"/>
              <a:ext cx="471355" cy="471355"/>
            </a:xfrm>
            <a:prstGeom prst="rect">
              <a:avLst/>
            </a:prstGeom>
          </p:spPr>
        </p:pic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22659D18-9022-47DC-A0EE-AB18FBD9F357}"/>
              </a:ext>
            </a:extLst>
          </p:cNvPr>
          <p:cNvSpPr txBox="1"/>
          <p:nvPr/>
        </p:nvSpPr>
        <p:spPr bwMode="auto">
          <a:xfrm>
            <a:off x="6761803" y="1102659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=  6  +  6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99EEA9-3112-490D-B136-F3584E0CDC92}"/>
              </a:ext>
            </a:extLst>
          </p:cNvPr>
          <p:cNvSpPr/>
          <p:nvPr/>
        </p:nvSpPr>
        <p:spPr bwMode="auto">
          <a:xfrm>
            <a:off x="6208400" y="1102660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A3168CA-D334-475D-8761-25E6DA79F173}"/>
              </a:ext>
            </a:extLst>
          </p:cNvPr>
          <p:cNvSpPr txBox="1"/>
          <p:nvPr/>
        </p:nvSpPr>
        <p:spPr bwMode="auto">
          <a:xfrm>
            <a:off x="6180187" y="1102659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20F7938-E35B-44C0-86AF-2D91A31FD0A9}"/>
              </a:ext>
            </a:extLst>
          </p:cNvPr>
          <p:cNvSpPr txBox="1"/>
          <p:nvPr/>
        </p:nvSpPr>
        <p:spPr bwMode="auto">
          <a:xfrm>
            <a:off x="3833682" y="1102659"/>
            <a:ext cx="13901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double 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7D9DE67-D98A-4BF7-94A3-381A2A46C458}"/>
              </a:ext>
            </a:extLst>
          </p:cNvPr>
          <p:cNvSpPr txBox="1"/>
          <p:nvPr/>
        </p:nvSpPr>
        <p:spPr bwMode="auto">
          <a:xfrm>
            <a:off x="5215992" y="4634332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5 + 5 = 10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BEC23D0-8968-4D82-8533-D15E3912BDFB}"/>
              </a:ext>
            </a:extLst>
          </p:cNvPr>
          <p:cNvSpPr txBox="1"/>
          <p:nvPr/>
        </p:nvSpPr>
        <p:spPr bwMode="auto">
          <a:xfrm>
            <a:off x="5299349" y="5175022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 + 1 = 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E7D6844-3C0E-406C-83DF-793ED7760951}"/>
              </a:ext>
            </a:extLst>
          </p:cNvPr>
          <p:cNvSpPr txBox="1"/>
          <p:nvPr/>
        </p:nvSpPr>
        <p:spPr bwMode="auto">
          <a:xfrm>
            <a:off x="5132635" y="5715711"/>
            <a:ext cx="1778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10 + 2 = 12</a:t>
            </a:r>
          </a:p>
        </p:txBody>
      </p:sp>
      <p:pic>
        <p:nvPicPr>
          <p:cNvPr id="57" name="Picture 56" descr="A picture containing toiletry&#10;&#10;Description automatically generated">
            <a:extLst>
              <a:ext uri="{FF2B5EF4-FFF2-40B4-BE49-F238E27FC236}">
                <a16:creationId xmlns:a16="http://schemas.microsoft.com/office/drawing/2014/main" id="{C7956DF2-9BEA-4404-AB83-25AADBFBF4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30" y="2484144"/>
            <a:ext cx="927745" cy="1384135"/>
          </a:xfrm>
          <a:prstGeom prst="rect">
            <a:avLst/>
          </a:prstGeom>
        </p:spPr>
      </p:pic>
      <p:pic>
        <p:nvPicPr>
          <p:cNvPr id="58" name="Picture 57" descr="A picture containing object&#10;&#10;Description automatically generated">
            <a:extLst>
              <a:ext uri="{FF2B5EF4-FFF2-40B4-BE49-F238E27FC236}">
                <a16:creationId xmlns:a16="http://schemas.microsoft.com/office/drawing/2014/main" id="{0916964C-018C-4C33-80D5-C9DB0AD0E9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024" y="2460334"/>
            <a:ext cx="471355" cy="471355"/>
          </a:xfrm>
          <a:prstGeom prst="rect">
            <a:avLst/>
          </a:prstGeom>
        </p:spPr>
      </p:pic>
      <p:pic>
        <p:nvPicPr>
          <p:cNvPr id="59" name="Picture 58" descr="A picture containing toiletry&#10;&#10;Description automatically generated">
            <a:extLst>
              <a:ext uri="{FF2B5EF4-FFF2-40B4-BE49-F238E27FC236}">
                <a16:creationId xmlns:a16="http://schemas.microsoft.com/office/drawing/2014/main" id="{4CC73602-BACF-4AFF-9EFE-0964CE5FE1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856" y="2486713"/>
            <a:ext cx="927745" cy="1384135"/>
          </a:xfrm>
          <a:prstGeom prst="rect">
            <a:avLst/>
          </a:prstGeom>
        </p:spPr>
      </p:pic>
      <p:pic>
        <p:nvPicPr>
          <p:cNvPr id="60" name="Picture 59" descr="A picture containing object&#10;&#10;Description automatically generated">
            <a:extLst>
              <a:ext uri="{FF2B5EF4-FFF2-40B4-BE49-F238E27FC236}">
                <a16:creationId xmlns:a16="http://schemas.microsoft.com/office/drawing/2014/main" id="{97E37B15-BC5B-4363-8D42-793D35A134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554" y="2460334"/>
            <a:ext cx="471355" cy="47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8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4.07407E-6 L 0.02096 0.0652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326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4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4.44444E-6 L -0.08346 -0.0703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0" y="-351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8" presetClass="emp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44444E-6 L 0.04388 0.1009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504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17826 0.0300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 animBg="1"/>
      <p:bldP spid="52" grpId="0"/>
      <p:bldP spid="54" grpId="0"/>
      <p:bldP spid="55" grpId="0"/>
      <p:bldP spid="5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81470A53-96C3-47E2-8CBD-20A24EF357CB}"/>
              </a:ext>
            </a:extLst>
          </p:cNvPr>
          <p:cNvGrpSpPr/>
          <p:nvPr/>
        </p:nvGrpSpPr>
        <p:grpSpPr>
          <a:xfrm>
            <a:off x="3379176" y="2516197"/>
            <a:ext cx="5433651" cy="985107"/>
            <a:chOff x="1855175" y="2516196"/>
            <a:chExt cx="5433651" cy="985107"/>
          </a:xfrm>
        </p:grpSpPr>
        <p:pic>
          <p:nvPicPr>
            <p:cNvPr id="4" name="Picture 3" descr="A picture containing sitting, indoor, looking, green&#10;&#10;Description automatically generated">
              <a:extLst>
                <a:ext uri="{FF2B5EF4-FFF2-40B4-BE49-F238E27FC236}">
                  <a16:creationId xmlns:a16="http://schemas.microsoft.com/office/drawing/2014/main" id="{A4B48AC1-80B2-4A30-B360-A55B1FF13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590887" y="1780485"/>
              <a:ext cx="985106" cy="2456529"/>
            </a:xfrm>
            <a:prstGeom prst="rect">
              <a:avLst/>
            </a:prstGeom>
          </p:spPr>
        </p:pic>
        <p:pic>
          <p:nvPicPr>
            <p:cNvPr id="9" name="Picture 8" descr="A picture containing sitting, indoor, looking, green&#10;&#10;Description automatically generated">
              <a:extLst>
                <a:ext uri="{FF2B5EF4-FFF2-40B4-BE49-F238E27FC236}">
                  <a16:creationId xmlns:a16="http://schemas.microsoft.com/office/drawing/2014/main" id="{96204568-E716-41B7-98F0-5363F4E513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568009" y="1780484"/>
              <a:ext cx="985106" cy="2456529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EC725D5-5235-4CD9-B962-C4FB74FB8AA9}"/>
              </a:ext>
            </a:extLst>
          </p:cNvPr>
          <p:cNvSpPr txBox="1"/>
          <p:nvPr/>
        </p:nvSpPr>
        <p:spPr bwMode="auto">
          <a:xfrm>
            <a:off x="5290335" y="4093351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+ 5 = 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D502BF6-93E8-4EF5-BCAD-EA07BA1F3B6E}"/>
              </a:ext>
            </a:extLst>
          </p:cNvPr>
          <p:cNvSpPr txBox="1"/>
          <p:nvPr/>
        </p:nvSpPr>
        <p:spPr bwMode="auto">
          <a:xfrm>
            <a:off x="5373691" y="4634041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4 + 4 = 8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FEC8E67-1F8F-421D-B1F7-8272074FC88B}"/>
              </a:ext>
            </a:extLst>
          </p:cNvPr>
          <p:cNvSpPr txBox="1"/>
          <p:nvPr/>
        </p:nvSpPr>
        <p:spPr bwMode="auto">
          <a:xfrm>
            <a:off x="5206977" y="5174730"/>
            <a:ext cx="1778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+ 8 = 18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1A7FFE5-078F-401C-B952-026ED3D621D6}"/>
              </a:ext>
            </a:extLst>
          </p:cNvPr>
          <p:cNvGrpSpPr/>
          <p:nvPr/>
        </p:nvGrpSpPr>
        <p:grpSpPr>
          <a:xfrm>
            <a:off x="3444725" y="2579711"/>
            <a:ext cx="4819570" cy="367857"/>
            <a:chOff x="1920725" y="2579710"/>
            <a:chExt cx="4819570" cy="367857"/>
          </a:xfrm>
        </p:grpSpPr>
        <p:pic>
          <p:nvPicPr>
            <p:cNvPr id="19" name="Picture 18" descr="A close up of a logo&#10;&#10;Description automatically generated">
              <a:extLst>
                <a:ext uri="{FF2B5EF4-FFF2-40B4-BE49-F238E27FC236}">
                  <a16:creationId xmlns:a16="http://schemas.microsoft.com/office/drawing/2014/main" id="{FBA8861A-3837-4DC8-BDA0-5036BE3459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20725" y="2579711"/>
              <a:ext cx="367856" cy="367856"/>
            </a:xfrm>
            <a:prstGeom prst="rect">
              <a:avLst/>
            </a:prstGeom>
          </p:spPr>
        </p:pic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2EB6DD9B-1F58-434A-AD02-A394FF7A6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05853" y="2579711"/>
              <a:ext cx="367856" cy="367856"/>
            </a:xfrm>
            <a:prstGeom prst="rect">
              <a:avLst/>
            </a:prstGeom>
          </p:spPr>
        </p:pic>
        <p:pic>
          <p:nvPicPr>
            <p:cNvPr id="15" name="Picture 14" descr="A close up of a logo&#10;&#10;Description automatically generated">
              <a:extLst>
                <a:ext uri="{FF2B5EF4-FFF2-40B4-BE49-F238E27FC236}">
                  <a16:creationId xmlns:a16="http://schemas.microsoft.com/office/drawing/2014/main" id="{EFA92811-CFE6-498E-B9D6-6710C74C78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903046" y="2579711"/>
              <a:ext cx="367856" cy="367856"/>
            </a:xfrm>
            <a:prstGeom prst="rect">
              <a:avLst/>
            </a:prstGeom>
          </p:spPr>
        </p:pic>
        <p:pic>
          <p:nvPicPr>
            <p:cNvPr id="13" name="Picture 12" descr="A close up of a logo&#10;&#10;Description automatically generated">
              <a:extLst>
                <a:ext uri="{FF2B5EF4-FFF2-40B4-BE49-F238E27FC236}">
                  <a16:creationId xmlns:a16="http://schemas.microsoft.com/office/drawing/2014/main" id="{6C94DEAD-056C-4BCE-8FC5-A090DCF73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395317" y="2579711"/>
              <a:ext cx="367856" cy="367856"/>
            </a:xfrm>
            <a:prstGeom prst="rect">
              <a:avLst/>
            </a:prstGeom>
          </p:spPr>
        </p:pic>
        <p:pic>
          <p:nvPicPr>
            <p:cNvPr id="11" name="Picture 10" descr="A close up of a logo&#10;&#10;Description automatically generated">
              <a:extLst>
                <a:ext uri="{FF2B5EF4-FFF2-40B4-BE49-F238E27FC236}">
                  <a16:creationId xmlns:a16="http://schemas.microsoft.com/office/drawing/2014/main" id="{61723534-E3B3-4AD5-AD0C-66143C107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876950" y="2579711"/>
              <a:ext cx="367856" cy="367856"/>
            </a:xfrm>
            <a:prstGeom prst="rect">
              <a:avLst/>
            </a:prstGeom>
          </p:spPr>
        </p:pic>
        <p:pic>
          <p:nvPicPr>
            <p:cNvPr id="25" name="Picture 24" descr="A close up of a logo&#10;&#10;Description automatically generated">
              <a:extLst>
                <a:ext uri="{FF2B5EF4-FFF2-40B4-BE49-F238E27FC236}">
                  <a16:creationId xmlns:a16="http://schemas.microsoft.com/office/drawing/2014/main" id="{5F49BBE7-64F8-4232-A92E-0A691ED4A7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897847" y="2579710"/>
              <a:ext cx="367856" cy="367856"/>
            </a:xfrm>
            <a:prstGeom prst="rect">
              <a:avLst/>
            </a:prstGeom>
          </p:spPr>
        </p:pic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id="{A9CAC161-2E47-4000-A7C8-E5C54516C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382975" y="2579711"/>
              <a:ext cx="367856" cy="367856"/>
            </a:xfrm>
            <a:prstGeom prst="rect">
              <a:avLst/>
            </a:prstGeom>
          </p:spPr>
        </p:pic>
        <p:pic>
          <p:nvPicPr>
            <p:cNvPr id="41" name="Picture 40" descr="A close up of a logo&#10;&#10;Description automatically generated">
              <a:extLst>
                <a:ext uri="{FF2B5EF4-FFF2-40B4-BE49-F238E27FC236}">
                  <a16:creationId xmlns:a16="http://schemas.microsoft.com/office/drawing/2014/main" id="{2D7B39E9-F0BE-4277-879F-308F7FB2E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80168" y="2579711"/>
              <a:ext cx="367856" cy="367856"/>
            </a:xfrm>
            <a:prstGeom prst="rect">
              <a:avLst/>
            </a:prstGeom>
          </p:spPr>
        </p:pic>
        <p:pic>
          <p:nvPicPr>
            <p:cNvPr id="44" name="Picture 43" descr="A close up of a logo&#10;&#10;Description automatically generated">
              <a:extLst>
                <a:ext uri="{FF2B5EF4-FFF2-40B4-BE49-F238E27FC236}">
                  <a16:creationId xmlns:a16="http://schemas.microsoft.com/office/drawing/2014/main" id="{74F80DB1-1EBD-4B2A-838E-95BF5B44A0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72439" y="2579711"/>
              <a:ext cx="367856" cy="367856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4D55898-10F9-4CB0-AF8E-37366E65B8C8}"/>
              </a:ext>
            </a:extLst>
          </p:cNvPr>
          <p:cNvGrpSpPr/>
          <p:nvPr/>
        </p:nvGrpSpPr>
        <p:grpSpPr>
          <a:xfrm>
            <a:off x="3444725" y="3077078"/>
            <a:ext cx="4819570" cy="367857"/>
            <a:chOff x="1920725" y="3077077"/>
            <a:chExt cx="4819570" cy="367857"/>
          </a:xfrm>
        </p:grpSpPr>
        <p:pic>
          <p:nvPicPr>
            <p:cNvPr id="20" name="Picture 19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9D459D16-E325-4FE3-B03E-AD9476DAD2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20725" y="3077078"/>
              <a:ext cx="367856" cy="367856"/>
            </a:xfrm>
            <a:prstGeom prst="rect">
              <a:avLst/>
            </a:prstGeom>
          </p:spPr>
        </p:pic>
        <p:pic>
          <p:nvPicPr>
            <p:cNvPr id="18" name="Picture 17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D8C73BF4-606A-4700-8C07-0079B52C6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05853" y="3077078"/>
              <a:ext cx="367856" cy="367856"/>
            </a:xfrm>
            <a:prstGeom prst="rect">
              <a:avLst/>
            </a:prstGeom>
          </p:spPr>
        </p:pic>
        <p:pic>
          <p:nvPicPr>
            <p:cNvPr id="16" name="Picture 15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20A56C3D-DE0D-430A-91FB-7EE4519C02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903046" y="3077078"/>
              <a:ext cx="367856" cy="367856"/>
            </a:xfrm>
            <a:prstGeom prst="rect">
              <a:avLst/>
            </a:prstGeom>
          </p:spPr>
        </p:pic>
        <p:pic>
          <p:nvPicPr>
            <p:cNvPr id="14" name="Picture 13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A1863C90-66DB-41D4-A37C-463936C23D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395317" y="3077078"/>
              <a:ext cx="367856" cy="367856"/>
            </a:xfrm>
            <a:prstGeom prst="rect">
              <a:avLst/>
            </a:prstGeom>
          </p:spPr>
        </p:pic>
        <p:pic>
          <p:nvPicPr>
            <p:cNvPr id="12" name="Picture 11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E1439008-36D3-4C5D-A7DC-6C169B1BB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876950" y="3077078"/>
              <a:ext cx="367856" cy="367856"/>
            </a:xfrm>
            <a:prstGeom prst="rect">
              <a:avLst/>
            </a:prstGeom>
          </p:spPr>
        </p:pic>
        <p:pic>
          <p:nvPicPr>
            <p:cNvPr id="26" name="Picture 25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C411084F-338D-4C76-84B5-DF4973561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897847" y="3077077"/>
              <a:ext cx="367856" cy="367856"/>
            </a:xfrm>
            <a:prstGeom prst="rect">
              <a:avLst/>
            </a:prstGeom>
          </p:spPr>
        </p:pic>
        <p:pic>
          <p:nvPicPr>
            <p:cNvPr id="39" name="Picture 38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FAA02D80-E53A-4B3D-A2D1-6FCA8D308B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382975" y="3077078"/>
              <a:ext cx="367856" cy="367856"/>
            </a:xfrm>
            <a:prstGeom prst="rect">
              <a:avLst/>
            </a:prstGeom>
          </p:spPr>
        </p:pic>
        <p:pic>
          <p:nvPicPr>
            <p:cNvPr id="42" name="Picture 41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BB175377-07A3-4945-A878-827C5700764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80168" y="3077078"/>
              <a:ext cx="367856" cy="367856"/>
            </a:xfrm>
            <a:prstGeom prst="rect">
              <a:avLst/>
            </a:prstGeom>
          </p:spPr>
        </p:pic>
        <p:pic>
          <p:nvPicPr>
            <p:cNvPr id="45" name="Picture 44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A589E531-A6FD-4814-867B-37C0F36181B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72439" y="3077078"/>
              <a:ext cx="367856" cy="367856"/>
            </a:xfrm>
            <a:prstGeom prst="rect">
              <a:avLst/>
            </a:prstGeom>
          </p:spPr>
        </p:pic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A01DFDD4-0A49-4D60-A7A2-CC0F68E86189}"/>
              </a:ext>
            </a:extLst>
          </p:cNvPr>
          <p:cNvSpPr txBox="1"/>
          <p:nvPr/>
        </p:nvSpPr>
        <p:spPr bwMode="auto">
          <a:xfrm>
            <a:off x="6836145" y="1069207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 9  +  9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0332040-A747-4BD2-A9EE-CFDF2B34DE5B}"/>
              </a:ext>
            </a:extLst>
          </p:cNvPr>
          <p:cNvSpPr/>
          <p:nvPr/>
        </p:nvSpPr>
        <p:spPr bwMode="auto">
          <a:xfrm>
            <a:off x="6282743" y="1069208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C103E6A-5C02-4822-A379-53283CE49333}"/>
              </a:ext>
            </a:extLst>
          </p:cNvPr>
          <p:cNvSpPr txBox="1"/>
          <p:nvPr/>
        </p:nvSpPr>
        <p:spPr bwMode="auto">
          <a:xfrm>
            <a:off x="6254529" y="1069207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18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6FA97DC-47EA-44C7-AE3A-1C263D999798}"/>
              </a:ext>
            </a:extLst>
          </p:cNvPr>
          <p:cNvSpPr txBox="1"/>
          <p:nvPr/>
        </p:nvSpPr>
        <p:spPr bwMode="auto">
          <a:xfrm>
            <a:off x="3908024" y="1069207"/>
            <a:ext cx="13901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9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32220B7-2857-4AE9-B9DE-E13C9E4E2869}"/>
              </a:ext>
            </a:extLst>
          </p:cNvPr>
          <p:cNvSpPr txBox="1"/>
          <p:nvPr/>
        </p:nvSpPr>
        <p:spPr>
          <a:xfrm>
            <a:off x="8706119" y="4288665"/>
            <a:ext cx="3155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Nine is 5 plus 4,</a:t>
            </a:r>
          </a:p>
          <a:p>
            <a:r>
              <a:rPr lang="en-GB" dirty="0"/>
              <a:t>So double nine is double 5 plus double 4.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083F44A-9884-43E5-A133-5DCF4E65D7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43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5"/>
    </mc:Choice>
    <mc:Fallback xmlns="">
      <p:transition spd="slow" advTm="14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8" grpId="0"/>
      <p:bldP spid="29" grpId="0"/>
      <p:bldP spid="30" grpId="0"/>
      <p:bldP spid="50" grpId="0" animBg="1"/>
      <p:bldP spid="51" grpId="0"/>
      <p:bldP spid="3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2BB6F4D0-5216-480D-B62E-C9CD0C6974E1}"/>
              </a:ext>
            </a:extLst>
          </p:cNvPr>
          <p:cNvGrpSpPr/>
          <p:nvPr/>
        </p:nvGrpSpPr>
        <p:grpSpPr>
          <a:xfrm>
            <a:off x="3379176" y="2516197"/>
            <a:ext cx="5433651" cy="985107"/>
            <a:chOff x="1855175" y="2516196"/>
            <a:chExt cx="5433651" cy="985107"/>
          </a:xfrm>
        </p:grpSpPr>
        <p:pic>
          <p:nvPicPr>
            <p:cNvPr id="6" name="Picture 5" descr="A picture containing sitting, indoor, looking, green&#10;&#10;Description automatically generated">
              <a:extLst>
                <a:ext uri="{FF2B5EF4-FFF2-40B4-BE49-F238E27FC236}">
                  <a16:creationId xmlns:a16="http://schemas.microsoft.com/office/drawing/2014/main" id="{4BB6C732-5EF1-4823-BE02-890E284BBD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590887" y="1780485"/>
              <a:ext cx="985106" cy="2456529"/>
            </a:xfrm>
            <a:prstGeom prst="rect">
              <a:avLst/>
            </a:prstGeom>
          </p:spPr>
        </p:pic>
        <p:pic>
          <p:nvPicPr>
            <p:cNvPr id="7" name="Picture 6" descr="A picture containing sitting, indoor, looking, green&#10;&#10;Description automatically generated">
              <a:extLst>
                <a:ext uri="{FF2B5EF4-FFF2-40B4-BE49-F238E27FC236}">
                  <a16:creationId xmlns:a16="http://schemas.microsoft.com/office/drawing/2014/main" id="{C1FEA3A8-398E-4E65-AAA8-78B83A5DC1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568009" y="1780484"/>
              <a:ext cx="985106" cy="2456529"/>
            </a:xfrm>
            <a:prstGeom prst="rect">
              <a:avLst/>
            </a:prstGeom>
          </p:spPr>
        </p:pic>
      </p:grpSp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7A6B7268-E017-49D9-9E7F-FCD1C6995F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88710" y="2579711"/>
            <a:ext cx="367856" cy="367856"/>
          </a:xfrm>
          <a:prstGeom prst="rect">
            <a:avLst/>
          </a:prstGeom>
        </p:spPr>
      </p:pic>
      <p:pic>
        <p:nvPicPr>
          <p:cNvPr id="34" name="Picture 33" descr="A picture containing cosmetic, toiletry&#10;&#10;Description automatically generated">
            <a:extLst>
              <a:ext uri="{FF2B5EF4-FFF2-40B4-BE49-F238E27FC236}">
                <a16:creationId xmlns:a16="http://schemas.microsoft.com/office/drawing/2014/main" id="{3181DE45-C5A9-49DA-A838-2FD9D609DF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88710" y="3077078"/>
            <a:ext cx="367856" cy="367856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C26618-C797-4223-B012-F0101498A9CA}"/>
              </a:ext>
            </a:extLst>
          </p:cNvPr>
          <p:cNvSpPr txBox="1"/>
          <p:nvPr/>
        </p:nvSpPr>
        <p:spPr bwMode="auto">
          <a:xfrm>
            <a:off x="4497646" y="1069207"/>
            <a:ext cx="24833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9 = 9 + 9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0A1737-D881-4503-8288-CFD78B548949}"/>
              </a:ext>
            </a:extLst>
          </p:cNvPr>
          <p:cNvSpPr txBox="1"/>
          <p:nvPr/>
        </p:nvSpPr>
        <p:spPr bwMode="auto">
          <a:xfrm>
            <a:off x="6871789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18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C85737-B4CB-4D9F-826B-364F14264C44}"/>
              </a:ext>
            </a:extLst>
          </p:cNvPr>
          <p:cNvSpPr txBox="1"/>
          <p:nvPr/>
        </p:nvSpPr>
        <p:spPr bwMode="auto">
          <a:xfrm>
            <a:off x="5123622" y="4093351"/>
            <a:ext cx="19447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+ 10 = 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9A6435-9724-4AC1-B9E0-2E39341CF5BE}"/>
              </a:ext>
            </a:extLst>
          </p:cNvPr>
          <p:cNvSpPr txBox="1"/>
          <p:nvPr/>
        </p:nvSpPr>
        <p:spPr bwMode="auto">
          <a:xfrm>
            <a:off x="5373691" y="4634041"/>
            <a:ext cx="1444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 + 1 =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19FDCA-8D8D-4837-9B12-83954908A388}"/>
              </a:ext>
            </a:extLst>
          </p:cNvPr>
          <p:cNvSpPr txBox="1"/>
          <p:nvPr/>
        </p:nvSpPr>
        <p:spPr bwMode="auto">
          <a:xfrm>
            <a:off x="5206977" y="5174730"/>
            <a:ext cx="1778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20 − 2 = 18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3B8CFDF-DB16-42F5-973A-15A5D6B60185}"/>
              </a:ext>
            </a:extLst>
          </p:cNvPr>
          <p:cNvGrpSpPr/>
          <p:nvPr/>
        </p:nvGrpSpPr>
        <p:grpSpPr>
          <a:xfrm>
            <a:off x="3444725" y="2579711"/>
            <a:ext cx="4819570" cy="367857"/>
            <a:chOff x="1920725" y="2579710"/>
            <a:chExt cx="4819570" cy="367857"/>
          </a:xfrm>
        </p:grpSpPr>
        <p:pic>
          <p:nvPicPr>
            <p:cNvPr id="31" name="Picture 30" descr="A close up of a logo&#10;&#10;Description automatically generated">
              <a:extLst>
                <a:ext uri="{FF2B5EF4-FFF2-40B4-BE49-F238E27FC236}">
                  <a16:creationId xmlns:a16="http://schemas.microsoft.com/office/drawing/2014/main" id="{B7665B00-20F1-4C72-B543-946A3BEB4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72439" y="2579711"/>
              <a:ext cx="367856" cy="367856"/>
            </a:xfrm>
            <a:prstGeom prst="rect">
              <a:avLst/>
            </a:prstGeom>
          </p:spPr>
        </p:pic>
        <p:pic>
          <p:nvPicPr>
            <p:cNvPr id="12" name="Picture 11" descr="A close up of a logo&#10;&#10;Description automatically generated">
              <a:extLst>
                <a:ext uri="{FF2B5EF4-FFF2-40B4-BE49-F238E27FC236}">
                  <a16:creationId xmlns:a16="http://schemas.microsoft.com/office/drawing/2014/main" id="{FCD2C591-FE35-4888-B077-847F643229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20725" y="2579711"/>
              <a:ext cx="367856" cy="367856"/>
            </a:xfrm>
            <a:prstGeom prst="rect">
              <a:avLst/>
            </a:prstGeom>
          </p:spPr>
        </p:pic>
        <p:pic>
          <p:nvPicPr>
            <p:cNvPr id="13" name="Picture 12" descr="A close up of a logo&#10;&#10;Description automatically generated">
              <a:extLst>
                <a:ext uri="{FF2B5EF4-FFF2-40B4-BE49-F238E27FC236}">
                  <a16:creationId xmlns:a16="http://schemas.microsoft.com/office/drawing/2014/main" id="{AA70AB9E-AE49-4561-9518-BFAD007DD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05853" y="2579711"/>
              <a:ext cx="367856" cy="367856"/>
            </a:xfrm>
            <a:prstGeom prst="rect">
              <a:avLst/>
            </a:prstGeom>
          </p:spPr>
        </p:pic>
        <p:pic>
          <p:nvPicPr>
            <p:cNvPr id="14" name="Picture 13" descr="A close up of a logo&#10;&#10;Description automatically generated">
              <a:extLst>
                <a:ext uri="{FF2B5EF4-FFF2-40B4-BE49-F238E27FC236}">
                  <a16:creationId xmlns:a16="http://schemas.microsoft.com/office/drawing/2014/main" id="{814A8469-80C3-420D-B81C-4F20936E6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903046" y="2579711"/>
              <a:ext cx="367856" cy="367856"/>
            </a:xfrm>
            <a:prstGeom prst="rect">
              <a:avLst/>
            </a:prstGeom>
          </p:spPr>
        </p:pic>
        <p:pic>
          <p:nvPicPr>
            <p:cNvPr id="15" name="Picture 14" descr="A close up of a logo&#10;&#10;Description automatically generated">
              <a:extLst>
                <a:ext uri="{FF2B5EF4-FFF2-40B4-BE49-F238E27FC236}">
                  <a16:creationId xmlns:a16="http://schemas.microsoft.com/office/drawing/2014/main" id="{801FA111-0424-4AF4-8039-365BCF5B5E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395317" y="2579711"/>
              <a:ext cx="367856" cy="367856"/>
            </a:xfrm>
            <a:prstGeom prst="rect">
              <a:avLst/>
            </a:prstGeom>
          </p:spPr>
        </p:pic>
        <p:pic>
          <p:nvPicPr>
            <p:cNvPr id="16" name="Picture 15" descr="A close up of a logo&#10;&#10;Description automatically generated">
              <a:extLst>
                <a:ext uri="{FF2B5EF4-FFF2-40B4-BE49-F238E27FC236}">
                  <a16:creationId xmlns:a16="http://schemas.microsoft.com/office/drawing/2014/main" id="{79CC09C6-CB6C-44C2-8D8E-59DE343D1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876950" y="2579711"/>
              <a:ext cx="367856" cy="367856"/>
            </a:xfrm>
            <a:prstGeom prst="rect">
              <a:avLst/>
            </a:prstGeom>
          </p:spPr>
        </p:pic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:a16="http://schemas.microsoft.com/office/drawing/2014/main" id="{D1F73F45-D9D1-4631-A38C-309A07146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897847" y="2579710"/>
              <a:ext cx="367856" cy="367856"/>
            </a:xfrm>
            <a:prstGeom prst="rect">
              <a:avLst/>
            </a:prstGeom>
          </p:spPr>
        </p:pic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91558E06-AC01-45A4-A2E3-171FB2DEAC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382975" y="2579711"/>
              <a:ext cx="367856" cy="367856"/>
            </a:xfrm>
            <a:prstGeom prst="rect">
              <a:avLst/>
            </a:prstGeom>
          </p:spPr>
        </p:pic>
        <p:pic>
          <p:nvPicPr>
            <p:cNvPr id="19" name="Picture 18" descr="A close up of a logo&#10;&#10;Description automatically generated">
              <a:extLst>
                <a:ext uri="{FF2B5EF4-FFF2-40B4-BE49-F238E27FC236}">
                  <a16:creationId xmlns:a16="http://schemas.microsoft.com/office/drawing/2014/main" id="{A36C1BCC-3065-4EDE-A9D6-8AF238A86E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80168" y="2579711"/>
              <a:ext cx="367856" cy="367856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ED1BEF6-62A1-4151-82E6-FC51A3DB98E7}"/>
              </a:ext>
            </a:extLst>
          </p:cNvPr>
          <p:cNvGrpSpPr/>
          <p:nvPr/>
        </p:nvGrpSpPr>
        <p:grpSpPr>
          <a:xfrm>
            <a:off x="3444725" y="3077078"/>
            <a:ext cx="4819570" cy="367857"/>
            <a:chOff x="1920725" y="3077077"/>
            <a:chExt cx="4819570" cy="367857"/>
          </a:xfrm>
        </p:grpSpPr>
        <p:pic>
          <p:nvPicPr>
            <p:cNvPr id="33" name="Picture 32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5D940A6B-901A-418A-8BBF-5D449BF1D8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72439" y="3077078"/>
              <a:ext cx="367856" cy="367856"/>
            </a:xfrm>
            <a:prstGeom prst="rect">
              <a:avLst/>
            </a:prstGeom>
          </p:spPr>
        </p:pic>
        <p:pic>
          <p:nvPicPr>
            <p:cNvPr id="22" name="Picture 21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95A07AF9-833E-43E4-802A-019B608D79C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20725" y="3077078"/>
              <a:ext cx="367856" cy="367856"/>
            </a:xfrm>
            <a:prstGeom prst="rect">
              <a:avLst/>
            </a:prstGeom>
          </p:spPr>
        </p:pic>
        <p:pic>
          <p:nvPicPr>
            <p:cNvPr id="23" name="Picture 22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38B2DA11-AF15-40BA-A322-AADCFFC17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05853" y="3077078"/>
              <a:ext cx="367856" cy="367856"/>
            </a:xfrm>
            <a:prstGeom prst="rect">
              <a:avLst/>
            </a:prstGeom>
          </p:spPr>
        </p:pic>
        <p:pic>
          <p:nvPicPr>
            <p:cNvPr id="24" name="Picture 23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D8F1A40B-C613-497E-85F7-563BAD04D76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903046" y="3077078"/>
              <a:ext cx="367856" cy="367856"/>
            </a:xfrm>
            <a:prstGeom prst="rect">
              <a:avLst/>
            </a:prstGeom>
          </p:spPr>
        </p:pic>
        <p:pic>
          <p:nvPicPr>
            <p:cNvPr id="25" name="Picture 24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BBC7ADDA-0D53-4EFC-A2E4-B36FF76B2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395317" y="3077078"/>
              <a:ext cx="367856" cy="367856"/>
            </a:xfrm>
            <a:prstGeom prst="rect">
              <a:avLst/>
            </a:prstGeom>
          </p:spPr>
        </p:pic>
        <p:pic>
          <p:nvPicPr>
            <p:cNvPr id="26" name="Picture 25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2AF23E6C-8132-45F2-A79D-1FEA32AAF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876950" y="3077078"/>
              <a:ext cx="367856" cy="367856"/>
            </a:xfrm>
            <a:prstGeom prst="rect">
              <a:avLst/>
            </a:prstGeom>
          </p:spPr>
        </p:pic>
        <p:pic>
          <p:nvPicPr>
            <p:cNvPr id="27" name="Picture 26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B4EB939E-BBEB-4506-815F-BC0034C94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897847" y="3077077"/>
              <a:ext cx="367856" cy="367856"/>
            </a:xfrm>
            <a:prstGeom prst="rect">
              <a:avLst/>
            </a:prstGeom>
          </p:spPr>
        </p:pic>
        <p:pic>
          <p:nvPicPr>
            <p:cNvPr id="28" name="Picture 27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AB84FF0E-F736-4320-9E31-79E28A4C0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382975" y="3077078"/>
              <a:ext cx="367856" cy="367856"/>
            </a:xfrm>
            <a:prstGeom prst="rect">
              <a:avLst/>
            </a:prstGeom>
          </p:spPr>
        </p:pic>
        <p:pic>
          <p:nvPicPr>
            <p:cNvPr id="29" name="Picture 28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D7AC65D8-2656-49F7-BBA3-41E19774D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880168" y="3077078"/>
              <a:ext cx="367856" cy="367856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F58644D-E415-426E-979E-DA9A01E57920}"/>
              </a:ext>
            </a:extLst>
          </p:cNvPr>
          <p:cNvGrpSpPr/>
          <p:nvPr/>
        </p:nvGrpSpPr>
        <p:grpSpPr>
          <a:xfrm>
            <a:off x="9366596" y="2579711"/>
            <a:ext cx="367856" cy="865223"/>
            <a:chOff x="7017110" y="2732111"/>
            <a:chExt cx="367856" cy="865223"/>
          </a:xfrm>
        </p:grpSpPr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id="{3AD058C3-DC71-4707-AB38-8BB4EA5F1C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17110" y="2732111"/>
              <a:ext cx="367856" cy="367856"/>
            </a:xfrm>
            <a:prstGeom prst="rect">
              <a:avLst/>
            </a:prstGeom>
          </p:spPr>
        </p:pic>
        <p:pic>
          <p:nvPicPr>
            <p:cNvPr id="39" name="Picture 38" descr="A picture containing cosmetic, toiletry&#10;&#10;Description automatically generated">
              <a:extLst>
                <a:ext uri="{FF2B5EF4-FFF2-40B4-BE49-F238E27FC236}">
                  <a16:creationId xmlns:a16="http://schemas.microsoft.com/office/drawing/2014/main" id="{759C36F9-CEC6-4018-A177-817E7B1F3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17110" y="3229478"/>
              <a:ext cx="367856" cy="367856"/>
            </a:xfrm>
            <a:prstGeom prst="rect">
              <a:avLst/>
            </a:prstGeom>
          </p:spPr>
        </p:pic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F220F926-9436-40A9-A1C5-95206CD04747}"/>
              </a:ext>
            </a:extLst>
          </p:cNvPr>
          <p:cNvSpPr txBox="1"/>
          <p:nvPr/>
        </p:nvSpPr>
        <p:spPr>
          <a:xfrm>
            <a:off x="8756566" y="4456090"/>
            <a:ext cx="3169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Nine is 10 minus 1,</a:t>
            </a:r>
          </a:p>
          <a:p>
            <a:r>
              <a:rPr lang="en-GB" dirty="0"/>
              <a:t>so double nine is double 10 minus double 1.</a:t>
            </a:r>
          </a:p>
        </p:txBody>
      </p:sp>
      <p:pic>
        <p:nvPicPr>
          <p:cNvPr id="42" name="Picture 2" descr="Free Light Bulb Picture Cartoon, Download Free Light Bulb Picture Cartoon  png images, Free ClipArts on Clipart Library">
            <a:extLst>
              <a:ext uri="{FF2B5EF4-FFF2-40B4-BE49-F238E27FC236}">
                <a16:creationId xmlns:a16="http://schemas.microsoft.com/office/drawing/2014/main" id="{4F0495A6-C7C7-42CA-9793-6F81D0E8C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108" y="4009134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C7DAE925-F0B2-4A5F-9495-87A32D39D515}"/>
              </a:ext>
            </a:extLst>
          </p:cNvPr>
          <p:cNvSpPr txBox="1"/>
          <p:nvPr/>
        </p:nvSpPr>
        <p:spPr>
          <a:xfrm>
            <a:off x="1675114" y="4874340"/>
            <a:ext cx="239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radley Hand ITC" panose="03070402050302030203" pitchFamily="66" charset="0"/>
              </a:rPr>
              <a:t>Doubling a whole number always gives an </a:t>
            </a:r>
            <a:r>
              <a:rPr lang="en-GB" sz="2400" b="1" u="sng" dirty="0">
                <a:latin typeface="Bradley Hand ITC" panose="03070402050302030203" pitchFamily="66" charset="0"/>
              </a:rPr>
              <a:t>even</a:t>
            </a:r>
            <a:r>
              <a:rPr lang="en-GB" sz="2400" b="1" dirty="0">
                <a:latin typeface="Bradley Hand ITC" panose="03070402050302030203" pitchFamily="66" charset="0"/>
              </a:rPr>
              <a:t> number.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CD5EC15-BF29-42C8-BB74-F290AD3CC0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8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47"/>
    </mc:Choice>
    <mc:Fallback xmlns="">
      <p:transition spd="slow" advTm="22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10695 7.40741E-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10695 -2.96296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8" grpId="0"/>
      <p:bldP spid="9" grpId="0"/>
      <p:bldP spid="10" grpId="0"/>
      <p:bldP spid="41" grpId="0"/>
      <p:bldP spid="4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B85FB8-7249-4516-917F-5D3A8E159025}"/>
              </a:ext>
            </a:extLst>
          </p:cNvPr>
          <p:cNvSpPr txBox="1"/>
          <p:nvPr/>
        </p:nvSpPr>
        <p:spPr bwMode="auto">
          <a:xfrm>
            <a:off x="4250430" y="4093351"/>
            <a:ext cx="369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one 10 is two 10s.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A9CE14-8F83-46DE-922F-C1AEA9410BE1}"/>
              </a:ext>
            </a:extLst>
          </p:cNvPr>
          <p:cNvSpPr txBox="1"/>
          <p:nvPr/>
        </p:nvSpPr>
        <p:spPr bwMode="auto">
          <a:xfrm>
            <a:off x="4997514" y="4634041"/>
            <a:ext cx="2367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10 is 20.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557434-6678-4DD2-AD77-8E76B5F97F87}"/>
              </a:ext>
            </a:extLst>
          </p:cNvPr>
          <p:cNvSpPr txBox="1"/>
          <p:nvPr/>
        </p:nvSpPr>
        <p:spPr bwMode="auto">
          <a:xfrm>
            <a:off x="5209111" y="5174730"/>
            <a:ext cx="19447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 + 10 = 20</a:t>
            </a:r>
          </a:p>
        </p:txBody>
      </p:sp>
      <p:pic>
        <p:nvPicPr>
          <p:cNvPr id="12" name="Picture 11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C4C833FE-EF15-459D-B042-7E75D94625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644" y="2126622"/>
            <a:ext cx="882000" cy="882000"/>
          </a:xfrm>
          <a:prstGeom prst="rect">
            <a:avLst/>
          </a:prstGeom>
        </p:spPr>
      </p:pic>
      <p:pic>
        <p:nvPicPr>
          <p:cNvPr id="13" name="Picture 12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F9937499-615C-4BC1-946D-A821BEBC63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147" y="2126622"/>
            <a:ext cx="882000" cy="882000"/>
          </a:xfrm>
          <a:prstGeom prst="rect">
            <a:avLst/>
          </a:prstGeom>
        </p:spPr>
      </p:pic>
      <p:pic>
        <p:nvPicPr>
          <p:cNvPr id="14" name="Picture 13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F035DCDF-F03B-4491-B18E-56C15E85AF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649" y="2126622"/>
            <a:ext cx="882000" cy="882000"/>
          </a:xfrm>
          <a:prstGeom prst="rect">
            <a:avLst/>
          </a:prstGeom>
        </p:spPr>
      </p:pic>
      <p:pic>
        <p:nvPicPr>
          <p:cNvPr id="16" name="Picture 15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33B14DAC-3845-464C-8413-ACB1D8F3E9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352" y="2126622"/>
            <a:ext cx="882000" cy="882000"/>
          </a:xfrm>
          <a:prstGeom prst="rect">
            <a:avLst/>
          </a:prstGeom>
        </p:spPr>
      </p:pic>
      <p:pic>
        <p:nvPicPr>
          <p:cNvPr id="17" name="Picture 16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5CA3CA4E-55C6-4128-B5F3-629D9378F2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855" y="2126622"/>
            <a:ext cx="882000" cy="882000"/>
          </a:xfrm>
          <a:prstGeom prst="rect">
            <a:avLst/>
          </a:prstGeom>
        </p:spPr>
      </p:pic>
      <p:pic>
        <p:nvPicPr>
          <p:cNvPr id="18" name="Picture 17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F61FB5AC-699A-4007-BE38-3A86B32C2B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357" y="2126622"/>
            <a:ext cx="882000" cy="88200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C5598C8-B328-4378-A31F-276E54E57799}"/>
              </a:ext>
            </a:extLst>
          </p:cNvPr>
          <p:cNvCxnSpPr>
            <a:cxnSpLocks/>
          </p:cNvCxnSpPr>
          <p:nvPr/>
        </p:nvCxnSpPr>
        <p:spPr bwMode="auto">
          <a:xfrm>
            <a:off x="6096001" y="2018651"/>
            <a:ext cx="0" cy="1097945"/>
          </a:xfrm>
          <a:prstGeom prst="line">
            <a:avLst/>
          </a:prstGeom>
          <a:noFill/>
          <a:ln w="28575" cap="flat" cmpd="sng" algn="ctr">
            <a:solidFill>
              <a:srgbClr val="26A4D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9CDA921-2992-4BCF-A4C0-4B9A3885CC57}"/>
              </a:ext>
            </a:extLst>
          </p:cNvPr>
          <p:cNvSpPr txBox="1"/>
          <p:nvPr/>
        </p:nvSpPr>
        <p:spPr bwMode="auto">
          <a:xfrm>
            <a:off x="4163868" y="4093351"/>
            <a:ext cx="38642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two 10s is four 10s.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130CC1-75C2-4559-9CB0-44A4AF03FF76}"/>
              </a:ext>
            </a:extLst>
          </p:cNvPr>
          <p:cNvSpPr txBox="1"/>
          <p:nvPr/>
        </p:nvSpPr>
        <p:spPr bwMode="auto">
          <a:xfrm>
            <a:off x="4912022" y="4634041"/>
            <a:ext cx="2367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20 is 40.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D183E96-4AF5-4510-BD92-28ED2F41B295}"/>
              </a:ext>
            </a:extLst>
          </p:cNvPr>
          <p:cNvSpPr txBox="1"/>
          <p:nvPr/>
        </p:nvSpPr>
        <p:spPr bwMode="auto">
          <a:xfrm>
            <a:off x="5123618" y="5174730"/>
            <a:ext cx="19447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20 + 20 = 40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945A04-0AAB-44CA-8525-0811BD83872B}"/>
              </a:ext>
            </a:extLst>
          </p:cNvPr>
          <p:cNvSpPr txBox="1"/>
          <p:nvPr/>
        </p:nvSpPr>
        <p:spPr bwMode="auto">
          <a:xfrm>
            <a:off x="4172653" y="4093351"/>
            <a:ext cx="38466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three 10s is six 10s.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C7AAF48-232B-491E-9215-E47FD7E1EBEE}"/>
              </a:ext>
            </a:extLst>
          </p:cNvPr>
          <p:cNvSpPr txBox="1"/>
          <p:nvPr/>
        </p:nvSpPr>
        <p:spPr bwMode="auto">
          <a:xfrm>
            <a:off x="4912023" y="4634041"/>
            <a:ext cx="23679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30 is 60.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0A72456-72B4-4C09-8EB1-94335721426A}"/>
              </a:ext>
            </a:extLst>
          </p:cNvPr>
          <p:cNvSpPr txBox="1"/>
          <p:nvPr/>
        </p:nvSpPr>
        <p:spPr bwMode="auto">
          <a:xfrm>
            <a:off x="5123618" y="5174730"/>
            <a:ext cx="19447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30 + 30 = 60</a:t>
            </a:r>
          </a:p>
        </p:txBody>
      </p:sp>
    </p:spTree>
    <p:extLst>
      <p:ext uri="{BB962C8B-B14F-4D97-AF65-F5344CB8AC3E}">
        <p14:creationId xmlns:p14="http://schemas.microsoft.com/office/powerpoint/2010/main" val="377908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7" grpId="0"/>
      <p:bldP spid="2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9A6C396B-5F07-4AC3-BABA-717123A1DCD2}"/>
              </a:ext>
            </a:extLst>
          </p:cNvPr>
          <p:cNvGrpSpPr/>
          <p:nvPr/>
        </p:nvGrpSpPr>
        <p:grpSpPr>
          <a:xfrm>
            <a:off x="5670850" y="2185744"/>
            <a:ext cx="843154" cy="1773192"/>
            <a:chOff x="4146850" y="2185744"/>
            <a:chExt cx="843154" cy="1773192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64BB84C-B028-498E-AF61-BAEB047831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850" y="2185745"/>
              <a:ext cx="187045" cy="177319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994A9740-FC16-4FAB-B85F-E974BAC1C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4666" y="2185744"/>
              <a:ext cx="187045" cy="177319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F339EF68-18CC-47F9-BD90-109A6FD67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959" y="2185745"/>
              <a:ext cx="187045" cy="18704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9E3A691-DE53-4B0F-B66E-56BBF4ADED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959" y="2464680"/>
              <a:ext cx="187045" cy="187045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CEA11E-5631-4C5D-8C80-719448F5DCF1}"/>
              </a:ext>
            </a:extLst>
          </p:cNvPr>
          <p:cNvSpPr txBox="1"/>
          <p:nvPr/>
        </p:nvSpPr>
        <p:spPr bwMode="auto">
          <a:xfrm>
            <a:off x="4963817" y="1069207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11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01ECA0-4B3F-47AF-A061-A94E913DFF18}"/>
              </a:ext>
            </a:extLst>
          </p:cNvPr>
          <p:cNvSpPr txBox="1"/>
          <p:nvPr/>
        </p:nvSpPr>
        <p:spPr bwMode="auto">
          <a:xfrm>
            <a:off x="6413805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22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6DB28B-D686-4456-8D7D-8CC12A947F5F}"/>
              </a:ext>
            </a:extLst>
          </p:cNvPr>
          <p:cNvSpPr txBox="1"/>
          <p:nvPr/>
        </p:nvSpPr>
        <p:spPr bwMode="auto">
          <a:xfrm>
            <a:off x="4524904" y="4860496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4FB1FC-589A-4A79-A7CB-CA5DFAE7913B}"/>
              </a:ext>
            </a:extLst>
          </p:cNvPr>
          <p:cNvSpPr txBox="1"/>
          <p:nvPr/>
        </p:nvSpPr>
        <p:spPr bwMode="auto">
          <a:xfrm>
            <a:off x="6167222" y="5591678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22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D47AC9-7776-4FE7-A769-E53F63A3DF09}"/>
              </a:ext>
            </a:extLst>
          </p:cNvPr>
          <p:cNvSpPr txBox="1"/>
          <p:nvPr/>
        </p:nvSpPr>
        <p:spPr bwMode="auto">
          <a:xfrm>
            <a:off x="5974892" y="4860496"/>
            <a:ext cx="16850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+ double 1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4C569F-AE4A-4D3D-8EB5-EB85B2B003C1}"/>
              </a:ext>
            </a:extLst>
          </p:cNvPr>
          <p:cNvSpPr txBox="1"/>
          <p:nvPr/>
        </p:nvSpPr>
        <p:spPr bwMode="auto">
          <a:xfrm>
            <a:off x="5206976" y="5591679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20 + 2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8850E25-2EE6-4352-A303-F5D7D113FA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760" y="2185746"/>
            <a:ext cx="187045" cy="177319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76BC461-D41C-4497-B2C5-B40041B0B9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847" y="2185746"/>
            <a:ext cx="187045" cy="1870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AF73D41-FCE0-464A-BFDF-E0811D3EBC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2185746"/>
            <a:ext cx="187045" cy="1870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9F2C8D5-5DCC-4282-81FC-F3E703B55B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89" y="2185745"/>
            <a:ext cx="187045" cy="17731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B3FCCCB-F79C-4030-82B6-0D51005A5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06"/>
    </mc:Choice>
    <mc:Fallback xmlns="">
      <p:transition spd="slow" advTm="11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3.33333E-6 L 0.02526 -0.00047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3" y="-2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33333E-6 L -0.02487 -0.00093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-4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2.59259E-6 L -0.02526 0.0412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" y="206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59259E-6 L 0.05169 0.00069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9" grpId="0"/>
      <p:bldP spid="10" grpId="0"/>
      <p:bldP spid="11" grpId="0"/>
      <p:bldP spid="1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D09CA0A1-ACE8-4541-BDB3-CC25983F91B2}"/>
              </a:ext>
            </a:extLst>
          </p:cNvPr>
          <p:cNvGrpSpPr/>
          <p:nvPr/>
        </p:nvGrpSpPr>
        <p:grpSpPr>
          <a:xfrm>
            <a:off x="5670850" y="2185744"/>
            <a:ext cx="843154" cy="1773192"/>
            <a:chOff x="4146850" y="2185744"/>
            <a:chExt cx="843154" cy="177319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37A33867-D290-4D3F-A46F-7256C92F421B}"/>
                </a:ext>
              </a:extLst>
            </p:cNvPr>
            <p:cNvGrpSpPr/>
            <p:nvPr/>
          </p:nvGrpSpPr>
          <p:grpSpPr>
            <a:xfrm>
              <a:off x="4146850" y="2185744"/>
              <a:ext cx="843154" cy="1773192"/>
              <a:chOff x="4146850" y="2185744"/>
              <a:chExt cx="843154" cy="1773192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9C5C9FC1-8BA4-43E7-AF32-465C7D6249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6850" y="2185745"/>
                <a:ext cx="187045" cy="1773191"/>
              </a:xfrm>
              <a:prstGeom prst="rect">
                <a:avLst/>
              </a:prstGeom>
            </p:spPr>
          </p:pic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FFD1E9EC-5FD3-445A-83A2-EEA98154AF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84666" y="2185744"/>
                <a:ext cx="187045" cy="1773191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C3B3FC37-B1D4-4A3C-9230-6F03E207FF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02959" y="2185745"/>
                <a:ext cx="187045" cy="187045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C690F1DE-070F-4FD3-B923-8CB25275F6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02959" y="2464680"/>
                <a:ext cx="187045" cy="187045"/>
              </a:xfrm>
              <a:prstGeom prst="rect">
                <a:avLst/>
              </a:prstGeom>
            </p:spPr>
          </p:pic>
        </p:grp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AA99503-5638-4F8E-9476-258018F5D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958" y="2743615"/>
              <a:ext cx="187045" cy="463873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042EB4-7E14-444E-B95B-A468578C95C6}"/>
              </a:ext>
            </a:extLst>
          </p:cNvPr>
          <p:cNvSpPr txBox="1"/>
          <p:nvPr/>
        </p:nvSpPr>
        <p:spPr bwMode="auto">
          <a:xfrm>
            <a:off x="4963816" y="1069207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12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9B54BA-92EC-425F-9064-0025ADB91707}"/>
              </a:ext>
            </a:extLst>
          </p:cNvPr>
          <p:cNvSpPr txBox="1"/>
          <p:nvPr/>
        </p:nvSpPr>
        <p:spPr bwMode="auto">
          <a:xfrm>
            <a:off x="6413804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24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6E922A-BD24-4F45-84DC-C0F5193F1C37}"/>
              </a:ext>
            </a:extLst>
          </p:cNvPr>
          <p:cNvSpPr txBox="1"/>
          <p:nvPr/>
        </p:nvSpPr>
        <p:spPr bwMode="auto">
          <a:xfrm>
            <a:off x="4524904" y="4860496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350EDD-D784-477F-95D7-6F7A5B9E0A64}"/>
              </a:ext>
            </a:extLst>
          </p:cNvPr>
          <p:cNvSpPr txBox="1"/>
          <p:nvPr/>
        </p:nvSpPr>
        <p:spPr bwMode="auto">
          <a:xfrm>
            <a:off x="6167222" y="5591678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24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9D90A1-6CB8-4715-9FCD-01876BF5FA65}"/>
              </a:ext>
            </a:extLst>
          </p:cNvPr>
          <p:cNvSpPr txBox="1"/>
          <p:nvPr/>
        </p:nvSpPr>
        <p:spPr bwMode="auto">
          <a:xfrm>
            <a:off x="5974890" y="4860496"/>
            <a:ext cx="16850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+ double 2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B6D846-1787-49BE-89D4-15BA42B528EA}"/>
              </a:ext>
            </a:extLst>
          </p:cNvPr>
          <p:cNvSpPr txBox="1"/>
          <p:nvPr/>
        </p:nvSpPr>
        <p:spPr bwMode="auto">
          <a:xfrm>
            <a:off x="5206976" y="5591679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20 + 4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3749A4F-B83B-430D-8ED0-4CC1549CB9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760" y="2185746"/>
            <a:ext cx="187045" cy="17731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F2969D-8968-406B-AB0D-174F9C2D0E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847" y="2185746"/>
            <a:ext cx="187045" cy="4638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26A9CE7-720C-496F-A7B5-F6AC1CFA07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2185746"/>
            <a:ext cx="187045" cy="46387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E819B37-03F8-4297-B89C-435B36403D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89" y="2185745"/>
            <a:ext cx="187045" cy="1773191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068A05D5-F2BB-4E8D-A26E-CACCFC05CB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49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9"/>
    </mc:Choice>
    <mc:Fallback xmlns="">
      <p:transition spd="slow" advTm="9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3.33333E-6 L 0.02461 -0.00047 " pathEditMode="relative" rAng="0" ptsTypes="AA">
                                      <p:cBhvr>
                                        <p:cTn id="4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" y="-2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33333E-6 L -0.02487 0.00023 " pathEditMode="relative" rAng="0" ptsTypes="AA">
                                      <p:cBhvr>
                                        <p:cTn id="4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7037E-6 L -0.02526 0.08032 " pathEditMode="relative" rAng="0" ptsTypes="AA">
                                      <p:cBhvr>
                                        <p:cTn id="51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" y="400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3.7037E-6 L 0.05169 0.00208 " pathEditMode="relative" rAng="0" ptsTypes="AA">
                                      <p:cBhvr>
                                        <p:cTn id="5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BFAD785-DF4E-4BDA-AC8F-47C0332B4FFF}"/>
              </a:ext>
            </a:extLst>
          </p:cNvPr>
          <p:cNvGrpSpPr/>
          <p:nvPr/>
        </p:nvGrpSpPr>
        <p:grpSpPr>
          <a:xfrm>
            <a:off x="5670850" y="2185744"/>
            <a:ext cx="1143994" cy="1773192"/>
            <a:chOff x="4146850" y="2185744"/>
            <a:chExt cx="1143994" cy="1773192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1F9A3C5-1816-480D-94C0-3A8730D78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3799" y="2188694"/>
              <a:ext cx="187045" cy="73321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52757D2-7DCD-40A5-9435-5FD8AF002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850" y="2185745"/>
              <a:ext cx="187045" cy="177319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B0995AB-FADC-4738-B32D-DF6470C25B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4666" y="2185744"/>
              <a:ext cx="187045" cy="177319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3377FD6-82AD-43B1-90C2-0EE28324E6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959" y="2185745"/>
              <a:ext cx="187045" cy="733217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475CB4-6318-41AB-A3A8-194EBC3F7BDD}"/>
              </a:ext>
            </a:extLst>
          </p:cNvPr>
          <p:cNvSpPr txBox="1"/>
          <p:nvPr/>
        </p:nvSpPr>
        <p:spPr bwMode="auto">
          <a:xfrm>
            <a:off x="4964485" y="1069207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13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DFC111-73D5-469A-9B7F-F02ABF957FCE}"/>
              </a:ext>
            </a:extLst>
          </p:cNvPr>
          <p:cNvSpPr txBox="1"/>
          <p:nvPr/>
        </p:nvSpPr>
        <p:spPr bwMode="auto">
          <a:xfrm>
            <a:off x="6414473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26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A0F06B-FE32-4813-8AD2-9A24598BD547}"/>
              </a:ext>
            </a:extLst>
          </p:cNvPr>
          <p:cNvSpPr txBox="1"/>
          <p:nvPr/>
        </p:nvSpPr>
        <p:spPr bwMode="auto">
          <a:xfrm>
            <a:off x="4524904" y="4860496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62E0A0-094C-4917-A223-593D886FB792}"/>
              </a:ext>
            </a:extLst>
          </p:cNvPr>
          <p:cNvSpPr txBox="1"/>
          <p:nvPr/>
        </p:nvSpPr>
        <p:spPr bwMode="auto">
          <a:xfrm>
            <a:off x="6167222" y="5591678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26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39B81F7-0F59-4AB7-A024-062B3B002D0B}"/>
              </a:ext>
            </a:extLst>
          </p:cNvPr>
          <p:cNvSpPr txBox="1"/>
          <p:nvPr/>
        </p:nvSpPr>
        <p:spPr bwMode="auto">
          <a:xfrm>
            <a:off x="5974890" y="4860496"/>
            <a:ext cx="16850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+ double 3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1B0723-C77C-4770-BC6E-1E303371C805}"/>
              </a:ext>
            </a:extLst>
          </p:cNvPr>
          <p:cNvSpPr txBox="1"/>
          <p:nvPr/>
        </p:nvSpPr>
        <p:spPr bwMode="auto">
          <a:xfrm>
            <a:off x="5206975" y="5591679"/>
            <a:ext cx="10647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20 + 6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6597538-A1CB-41B4-9B3A-F45F15CFC9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239" y="2185744"/>
            <a:ext cx="187045" cy="177319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B2A7173-C41C-4AA9-A02B-E403631E3E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847" y="2185746"/>
            <a:ext cx="187045" cy="7332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57563E8-BDE8-4285-B226-6177604015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265" y="2185744"/>
            <a:ext cx="187045" cy="7332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6F4C091-2634-463F-AC1F-56ABF8D628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89" y="2185745"/>
            <a:ext cx="187045" cy="17731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CA76C0-9F7E-45EC-81A7-426CCFE24A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4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15"/>
    </mc:Choice>
    <mc:Fallback xmlns="">
      <p:transition spd="slow" advTm="8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04232 -0.00093 " pathEditMode="relative" rAng="0" ptsTypes="AA">
                                      <p:cBhvr>
                                        <p:cTn id="47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9" y="-4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33333E-6 L -0.02318 -0.00047 " pathEditMode="relative" rAng="0" ptsTypes="AA">
                                      <p:cBhvr>
                                        <p:cTn id="49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9" y="-2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22222E-6 L 0.05182 0.00023 " pathEditMode="relative" rAng="0" ptsTypes="AA">
                                      <p:cBhvr>
                                        <p:cTn id="5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"/>
                            </p:stCondLst>
                            <p:childTnLst>
                              <p:par>
                                <p:cTn id="5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A97E3A-5E7E-448E-AA4C-689837E05FEA}"/>
              </a:ext>
            </a:extLst>
          </p:cNvPr>
          <p:cNvGrpSpPr/>
          <p:nvPr/>
        </p:nvGrpSpPr>
        <p:grpSpPr>
          <a:xfrm>
            <a:off x="5857663" y="2067757"/>
            <a:ext cx="843152" cy="1773192"/>
            <a:chOff x="4146850" y="2185744"/>
            <a:chExt cx="843152" cy="1773192"/>
          </a:xfrm>
        </p:grpSpPr>
        <p:pic>
          <p:nvPicPr>
            <p:cNvPr id="19" name="Picture 18" descr="A close up of a screen&#10;&#10;Description automatically generated">
              <a:extLst>
                <a:ext uri="{FF2B5EF4-FFF2-40B4-BE49-F238E27FC236}">
                  <a16:creationId xmlns:a16="http://schemas.microsoft.com/office/drawing/2014/main" id="{55C9FB2D-3CD7-4100-A7A8-22D858D26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957" y="2185744"/>
              <a:ext cx="187045" cy="177319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466252D-6E6C-47F5-87BA-EB6A169CA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850" y="2185745"/>
              <a:ext cx="187045" cy="177319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5A851C8-B5F3-4F81-9C2B-C4ADE16EF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4666" y="2185744"/>
              <a:ext cx="187045" cy="1773191"/>
            </a:xfrm>
            <a:prstGeom prst="rect">
              <a:avLst/>
            </a:prstGeom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D1A98DA-3244-40BD-AEB6-233FD3A6D297}"/>
              </a:ext>
            </a:extLst>
          </p:cNvPr>
          <p:cNvSpPr txBox="1"/>
          <p:nvPr/>
        </p:nvSpPr>
        <p:spPr bwMode="auto">
          <a:xfrm>
            <a:off x="4791059" y="951219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double 14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27BC18-7E68-4179-92D9-25FDD9A0726A}"/>
              </a:ext>
            </a:extLst>
          </p:cNvPr>
          <p:cNvSpPr txBox="1"/>
          <p:nvPr/>
        </p:nvSpPr>
        <p:spPr bwMode="auto">
          <a:xfrm>
            <a:off x="6241046" y="951218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= 28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FF3B65-9F5C-4332-AA8E-B23FF38D0DC9}"/>
              </a:ext>
            </a:extLst>
          </p:cNvPr>
          <p:cNvSpPr txBox="1"/>
          <p:nvPr/>
        </p:nvSpPr>
        <p:spPr bwMode="auto">
          <a:xfrm>
            <a:off x="4711717" y="4742508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double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E9EB7B7-A86D-4D8B-B133-EB45C1477B62}"/>
              </a:ext>
            </a:extLst>
          </p:cNvPr>
          <p:cNvSpPr txBox="1"/>
          <p:nvPr/>
        </p:nvSpPr>
        <p:spPr bwMode="auto">
          <a:xfrm>
            <a:off x="6354034" y="5473690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= 28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F68799-0F80-4B9B-B4C3-BD56715500D4}"/>
              </a:ext>
            </a:extLst>
          </p:cNvPr>
          <p:cNvSpPr txBox="1"/>
          <p:nvPr/>
        </p:nvSpPr>
        <p:spPr bwMode="auto">
          <a:xfrm>
            <a:off x="6161703" y="4742508"/>
            <a:ext cx="16850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+ double 4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AFA938-E519-489D-B620-6B787B232351}"/>
              </a:ext>
            </a:extLst>
          </p:cNvPr>
          <p:cNvSpPr txBox="1"/>
          <p:nvPr/>
        </p:nvSpPr>
        <p:spPr bwMode="auto">
          <a:xfrm>
            <a:off x="5393788" y="5473691"/>
            <a:ext cx="1064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20 + 8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84DAAD2-C48E-4CD2-BB61-8C0C9995C3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572" y="2067758"/>
            <a:ext cx="187045" cy="177319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7ED8490-5BD7-4A70-846E-3EA92AEBF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659" y="2067757"/>
            <a:ext cx="187045" cy="86789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F28B695-DBE9-4B39-8CF1-0A249F2CEB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612" y="2067757"/>
            <a:ext cx="187045" cy="86789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AA774BB-6C97-433E-B801-C20D6F9F26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501" y="2067757"/>
            <a:ext cx="187045" cy="17731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70CBFA-DA29-4009-B673-2A5AA1A79D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5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2"/>
    </mc:Choice>
    <mc:Fallback xmlns="">
      <p:transition spd="slow" advTm="9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03373 2.96296E-6 " pathEditMode="relative" rAng="0" ptsTypes="AA">
                                      <p:cBhvr>
                                        <p:cTn id="47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0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96296E-6 L -0.0332 2.96296E-6 " pathEditMode="relative" rAng="0" ptsTypes="AA">
                                      <p:cBhvr>
                                        <p:cTn id="49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02487 0.12963 " pathEditMode="relative" rAng="0" ptsTypes="AA">
                                      <p:cBhvr>
                                        <p:cTn id="51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648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81481E-6 L 0.07696 -7.40741E-7 " pathEditMode="relative" rAng="0" ptsTypes="AA">
                                      <p:cBhvr>
                                        <p:cTn id="53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D5483494-CB7C-4E75-995E-46B4CC03A9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483" y="2185745"/>
            <a:ext cx="187045" cy="1773188"/>
          </a:xfrm>
          <a:prstGeom prst="rect">
            <a:avLst/>
          </a:prstGeom>
        </p:spPr>
      </p:pic>
      <p:pic>
        <p:nvPicPr>
          <p:cNvPr id="23" name="Picture 22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79D4406-9F27-4DED-8BBA-8D695125FD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483" y="2185745"/>
            <a:ext cx="187045" cy="187045"/>
          </a:xfrm>
          <a:prstGeom prst="rect">
            <a:avLst/>
          </a:prstGeom>
        </p:spPr>
      </p:pic>
      <p:pic>
        <p:nvPicPr>
          <p:cNvPr id="32" name="Picture 31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379D5258-908B-4A52-8CE7-BFA5A41E3F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2185745"/>
            <a:ext cx="187045" cy="187045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D6D8736-1124-4D57-B46A-846AA3B1B7FE}"/>
              </a:ext>
            </a:extLst>
          </p:cNvPr>
          <p:cNvGrpSpPr/>
          <p:nvPr/>
        </p:nvGrpSpPr>
        <p:grpSpPr>
          <a:xfrm>
            <a:off x="5670851" y="2185744"/>
            <a:ext cx="524861" cy="1773192"/>
            <a:chOff x="4146850" y="2185744"/>
            <a:chExt cx="524861" cy="177319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E4ECDB3-6A5A-4FD3-B539-CAA95C7041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850" y="2185745"/>
              <a:ext cx="187045" cy="177319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4979D9E-293A-414D-AC14-3DE9AAF114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4666" y="2185744"/>
              <a:ext cx="187045" cy="1773191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D05C84BD-8404-4242-984B-AE4F2F99AD23}"/>
              </a:ext>
            </a:extLst>
          </p:cNvPr>
          <p:cNvSpPr txBox="1"/>
          <p:nvPr/>
        </p:nvSpPr>
        <p:spPr bwMode="auto">
          <a:xfrm>
            <a:off x="4604246" y="1069207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FE604E-A965-4A92-A98B-D1FB2B9FD761}"/>
              </a:ext>
            </a:extLst>
          </p:cNvPr>
          <p:cNvSpPr txBox="1"/>
          <p:nvPr/>
        </p:nvSpPr>
        <p:spPr bwMode="auto">
          <a:xfrm>
            <a:off x="6054234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30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BC571A-E38B-41D6-8183-A8FCD52FF503}"/>
              </a:ext>
            </a:extLst>
          </p:cNvPr>
          <p:cNvSpPr txBox="1"/>
          <p:nvPr/>
        </p:nvSpPr>
        <p:spPr bwMode="auto">
          <a:xfrm>
            <a:off x="4524904" y="4860496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D82118-222C-4A52-AA7C-D570D20715B5}"/>
              </a:ext>
            </a:extLst>
          </p:cNvPr>
          <p:cNvSpPr txBox="1"/>
          <p:nvPr/>
        </p:nvSpPr>
        <p:spPr bwMode="auto">
          <a:xfrm>
            <a:off x="6248190" y="5591678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30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43D0C5-F002-4164-A343-4BCEB28B9730}"/>
              </a:ext>
            </a:extLst>
          </p:cNvPr>
          <p:cNvSpPr txBox="1"/>
          <p:nvPr/>
        </p:nvSpPr>
        <p:spPr bwMode="auto">
          <a:xfrm>
            <a:off x="5974890" y="4860496"/>
            <a:ext cx="16850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+ double 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9B97C0-7E63-4536-A9D9-951EC589D2D0}"/>
              </a:ext>
            </a:extLst>
          </p:cNvPr>
          <p:cNvSpPr txBox="1"/>
          <p:nvPr/>
        </p:nvSpPr>
        <p:spPr bwMode="auto">
          <a:xfrm>
            <a:off x="5123619" y="5591679"/>
            <a:ext cx="1231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20 + 10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A8971A7-2160-4241-9AEF-787108D554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760" y="2185746"/>
            <a:ext cx="187045" cy="17731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F1CED91-363F-4FE7-BDA9-2B7C57798C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540" y="2185744"/>
            <a:ext cx="187045" cy="12793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8728B2A-C221-4D83-A716-AE821B987B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2185744"/>
            <a:ext cx="187045" cy="12793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6B47E9F-B2BD-45DF-84AF-F172CB08AD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89" y="2185745"/>
            <a:ext cx="187045" cy="1773191"/>
          </a:xfrm>
          <a:prstGeom prst="rect">
            <a:avLst/>
          </a:prstGeom>
        </p:spPr>
      </p:pic>
      <p:pic>
        <p:nvPicPr>
          <p:cNvPr id="24" name="Picture 2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3DD60AB5-F1BC-448C-8E78-8ACC7E7072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483" y="2458831"/>
            <a:ext cx="187045" cy="187045"/>
          </a:xfrm>
          <a:prstGeom prst="rect">
            <a:avLst/>
          </a:prstGeom>
        </p:spPr>
      </p:pic>
      <p:pic>
        <p:nvPicPr>
          <p:cNvPr id="25" name="Picture 2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02A22F57-BCFB-49B5-B65C-E1C38C6436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483" y="2731917"/>
            <a:ext cx="187045" cy="187045"/>
          </a:xfrm>
          <a:prstGeom prst="rect">
            <a:avLst/>
          </a:prstGeom>
        </p:spPr>
      </p:pic>
      <p:pic>
        <p:nvPicPr>
          <p:cNvPr id="26" name="Picture 25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07B272CE-9500-45E1-87DA-FF626E954E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483" y="3005003"/>
            <a:ext cx="187045" cy="187045"/>
          </a:xfrm>
          <a:prstGeom prst="rect">
            <a:avLst/>
          </a:prstGeom>
        </p:spPr>
      </p:pic>
      <p:pic>
        <p:nvPicPr>
          <p:cNvPr id="27" name="Picture 26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52732480-06A3-4AFF-AF7A-794FF6B554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483" y="3278090"/>
            <a:ext cx="187045" cy="187045"/>
          </a:xfrm>
          <a:prstGeom prst="rect">
            <a:avLst/>
          </a:prstGeom>
        </p:spPr>
      </p:pic>
      <p:pic>
        <p:nvPicPr>
          <p:cNvPr id="28" name="Picture 27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A69836B-DCD9-4C0F-8C99-4D48DB478D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3278090"/>
            <a:ext cx="187045" cy="187045"/>
          </a:xfrm>
          <a:prstGeom prst="rect">
            <a:avLst/>
          </a:prstGeom>
        </p:spPr>
      </p:pic>
      <p:pic>
        <p:nvPicPr>
          <p:cNvPr id="29" name="Picture 28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7F56270-95E9-4BD1-99AA-3E672DA7E6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3005003"/>
            <a:ext cx="187045" cy="187045"/>
          </a:xfrm>
          <a:prstGeom prst="rect">
            <a:avLst/>
          </a:prstGeom>
        </p:spPr>
      </p:pic>
      <p:pic>
        <p:nvPicPr>
          <p:cNvPr id="30" name="Picture 29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1D6F1951-F776-48E1-9564-3E1DCB720C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2731917"/>
            <a:ext cx="187045" cy="187045"/>
          </a:xfrm>
          <a:prstGeom prst="rect">
            <a:avLst/>
          </a:prstGeom>
        </p:spPr>
      </p:pic>
      <p:pic>
        <p:nvPicPr>
          <p:cNvPr id="31" name="Picture 30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0DF95E2B-05FE-4E18-8583-975089C1E3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00" y="2458831"/>
            <a:ext cx="187045" cy="187045"/>
          </a:xfrm>
          <a:prstGeom prst="rect">
            <a:avLst/>
          </a:prstGeom>
        </p:spPr>
      </p:pic>
      <p:pic>
        <p:nvPicPr>
          <p:cNvPr id="35" name="Picture 2" descr="Free Light Bulb Picture Cartoon, Download Free Light Bulb Picture Cartoon  png images, Free ClipArts on Clipart Library">
            <a:extLst>
              <a:ext uri="{FF2B5EF4-FFF2-40B4-BE49-F238E27FC236}">
                <a16:creationId xmlns:a16="http://schemas.microsoft.com/office/drawing/2014/main" id="{00459AA2-7B9B-40B4-86BD-B2E950608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90" y="3050001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17DA3CA3-D8BE-448C-B7E3-E28C5268A901}"/>
              </a:ext>
            </a:extLst>
          </p:cNvPr>
          <p:cNvSpPr txBox="1"/>
          <p:nvPr/>
        </p:nvSpPr>
        <p:spPr>
          <a:xfrm>
            <a:off x="8990603" y="3915207"/>
            <a:ext cx="31439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radley Hand ITC" panose="03070402050302030203" pitchFamily="66" charset="0"/>
              </a:rPr>
              <a:t>When doubling a 2 digit number with a ones digit of 5, you always make an </a:t>
            </a:r>
            <a:r>
              <a:rPr lang="en-GB" sz="2400" b="1" u="sng" dirty="0">
                <a:latin typeface="Bradley Hand ITC" panose="03070402050302030203" pitchFamily="66" charset="0"/>
              </a:rPr>
              <a:t>odd</a:t>
            </a:r>
            <a:r>
              <a:rPr lang="en-GB" sz="2400" b="1" dirty="0">
                <a:latin typeface="Bradley Hand ITC" panose="03070402050302030203" pitchFamily="66" charset="0"/>
              </a:rPr>
              <a:t> multiple of ten..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6D9530E-17A0-4FE8-A1F4-CCF8766DCF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27"/>
    </mc:Choice>
    <mc:Fallback xmlns="">
      <p:transition spd="slow" advTm="17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3.33333E-6 L 0.02539 -0.00023 " pathEditMode="relative" rAng="0" ptsTypes="AA">
                                      <p:cBhvr>
                                        <p:cTn id="4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3" y="-2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33333E-6 L -0.02487 0.00046 " pathEditMode="relative" rAng="0" ptsTypes="AA">
                                      <p:cBhvr>
                                        <p:cTn id="4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2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05378 -4.07407E-6 " pathEditMode="relative" rAng="0" ptsTypes="AA">
                                      <p:cBhvr>
                                        <p:cTn id="51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6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"/>
                            </p:stCondLst>
                            <p:childTnLst>
                              <p:par>
                                <p:cTn id="5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64" presetClass="path" presetSubtype="0" ac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61111E-6 -2.22222E-6 L -3.61111E-6 -0.0136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94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4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61111E-6 2.96296E-6 L -3.61111E-6 -0.02732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66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4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61111E-6 -1.85185E-6 L -3.61111E-6 -0.04213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06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64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61111E-6 3.33333E-6 L 0.00018 -0.05695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7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3.33333E-6 L -0.02461 0.07176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" y="358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1.85185E-6 L -0.02617 0.08519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5" y="4259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2.96296E-6 L -0.0263 0.10046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5" y="5023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-2.22222E-6 L -0.02305 0.11945 " pathEditMode="relative" rAng="0" ptsTypes="AA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574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08333E-6 2.59259E-6 L -0.02643 0.11551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5" y="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3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910584-36F3-4FC9-A2C8-37BDBC172971}"/>
              </a:ext>
            </a:extLst>
          </p:cNvPr>
          <p:cNvSpPr txBox="1"/>
          <p:nvPr/>
        </p:nvSpPr>
        <p:spPr bwMode="auto">
          <a:xfrm>
            <a:off x="4524898" y="4127633"/>
            <a:ext cx="31422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20 + double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E9EA6C-75CE-476D-9202-74929B8F57EC}"/>
              </a:ext>
            </a:extLst>
          </p:cNvPr>
          <p:cNvSpPr txBox="1"/>
          <p:nvPr/>
        </p:nvSpPr>
        <p:spPr bwMode="auto">
          <a:xfrm>
            <a:off x="5128143" y="4858815"/>
            <a:ext cx="1231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40 + 10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B46BDD-D4DC-45C0-AA67-71696FC043DC}"/>
              </a:ext>
            </a:extLst>
          </p:cNvPr>
          <p:cNvSpPr txBox="1"/>
          <p:nvPr/>
        </p:nvSpPr>
        <p:spPr bwMode="auto">
          <a:xfrm>
            <a:off x="6254591" y="4858815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50</a:t>
            </a:r>
          </a:p>
        </p:txBody>
      </p:sp>
      <p:pic>
        <p:nvPicPr>
          <p:cNvPr id="8" name="Picture 7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2CBD5890-1110-4AE6-A2FA-90EF6E66AF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996" y="2723522"/>
            <a:ext cx="882000" cy="882000"/>
          </a:xfrm>
          <a:prstGeom prst="rect">
            <a:avLst/>
          </a:prstGeom>
        </p:spPr>
      </p:pic>
      <p:pic>
        <p:nvPicPr>
          <p:cNvPr id="9" name="Picture 8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84863C22-0E93-45E3-BB02-3AACB4E140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357" y="2723522"/>
            <a:ext cx="882000" cy="882000"/>
          </a:xfrm>
          <a:prstGeom prst="rect">
            <a:avLst/>
          </a:prstGeom>
        </p:spPr>
      </p:pic>
      <p:pic>
        <p:nvPicPr>
          <p:cNvPr id="12" name="Picture 11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3258F678-088A-4EF0-AA6F-D78817094D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51" y="2723522"/>
            <a:ext cx="882000" cy="882000"/>
          </a:xfrm>
          <a:prstGeom prst="rect">
            <a:avLst/>
          </a:prstGeom>
        </p:spPr>
      </p:pic>
      <p:pic>
        <p:nvPicPr>
          <p:cNvPr id="13" name="Picture 12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259F5863-3CC7-43D7-8BC9-222B846285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019" y="2723522"/>
            <a:ext cx="882000" cy="88200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37F6F99-8F01-4093-AC8B-2E37920C82A8}"/>
              </a:ext>
            </a:extLst>
          </p:cNvPr>
          <p:cNvCxnSpPr>
            <a:cxnSpLocks/>
          </p:cNvCxnSpPr>
          <p:nvPr/>
        </p:nvCxnSpPr>
        <p:spPr bwMode="auto">
          <a:xfrm>
            <a:off x="6096001" y="2615551"/>
            <a:ext cx="0" cy="1097945"/>
          </a:xfrm>
          <a:prstGeom prst="line">
            <a:avLst/>
          </a:prstGeom>
          <a:noFill/>
          <a:ln w="28575" cap="flat" cmpd="sng" algn="ctr">
            <a:solidFill>
              <a:srgbClr val="26A4D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5EF7A87-92BB-469F-B543-1E101FA5A2AD}"/>
              </a:ext>
            </a:extLst>
          </p:cNvPr>
          <p:cNvSpPr txBox="1"/>
          <p:nvPr/>
        </p:nvSpPr>
        <p:spPr bwMode="auto">
          <a:xfrm>
            <a:off x="4604246" y="1069207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25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4D5937B-57B4-4279-A408-E6EDC01C7066}"/>
              </a:ext>
            </a:extLst>
          </p:cNvPr>
          <p:cNvSpPr txBox="1"/>
          <p:nvPr/>
        </p:nvSpPr>
        <p:spPr bwMode="auto">
          <a:xfrm>
            <a:off x="6054234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50</a:t>
            </a:r>
          </a:p>
        </p:txBody>
      </p:sp>
      <p:pic>
        <p:nvPicPr>
          <p:cNvPr id="23" name="Picture 22" descr="A close up of a sign&#10;&#10;Description automatically generated">
            <a:extLst>
              <a:ext uri="{FF2B5EF4-FFF2-40B4-BE49-F238E27FC236}">
                <a16:creationId xmlns:a16="http://schemas.microsoft.com/office/drawing/2014/main" id="{10B0DFCD-9966-4B77-8DD5-DB48A8EE2A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942" y="2957522"/>
            <a:ext cx="653734" cy="648000"/>
          </a:xfrm>
          <a:prstGeom prst="rect">
            <a:avLst/>
          </a:prstGeom>
        </p:spPr>
      </p:pic>
      <p:pic>
        <p:nvPicPr>
          <p:cNvPr id="24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85A5A971-70A0-49D9-A046-BE955848CB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339" y="2957522"/>
            <a:ext cx="653734" cy="64800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A2DFB24-B34E-4EC8-816E-B4D21A801950}"/>
              </a:ext>
            </a:extLst>
          </p:cNvPr>
          <p:cNvSpPr txBox="1"/>
          <p:nvPr/>
        </p:nvSpPr>
        <p:spPr bwMode="auto">
          <a:xfrm>
            <a:off x="5836954" y="2114444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30" name="Right Brace 29">
            <a:extLst>
              <a:ext uri="{FF2B5EF4-FFF2-40B4-BE49-F238E27FC236}">
                <a16:creationId xmlns:a16="http://schemas.microsoft.com/office/drawing/2014/main" id="{FA410036-101A-4A5A-9079-8A1ED8B67D87}"/>
              </a:ext>
            </a:extLst>
          </p:cNvPr>
          <p:cNvSpPr/>
          <p:nvPr/>
        </p:nvSpPr>
        <p:spPr bwMode="auto">
          <a:xfrm rot="16200000" flipV="1">
            <a:off x="6015008" y="1814465"/>
            <a:ext cx="161987" cy="1572337"/>
          </a:xfrm>
          <a:prstGeom prst="rightBrace">
            <a:avLst>
              <a:gd name="adj1" fmla="val 116265"/>
              <a:gd name="adj2" fmla="val 49899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4F424BD-97F5-457C-8A5F-BB2EC257DF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9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2"/>
    </mc:Choice>
    <mc:Fallback xmlns="">
      <p:transition spd="slow" advTm="7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22" grpId="0"/>
      <p:bldP spid="28" grpId="0"/>
      <p:bldP spid="3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4D98B9-4844-4DF0-AED0-AD5E32FB0EDA}"/>
              </a:ext>
            </a:extLst>
          </p:cNvPr>
          <p:cNvSpPr txBox="1"/>
          <p:nvPr/>
        </p:nvSpPr>
        <p:spPr bwMode="auto">
          <a:xfrm>
            <a:off x="4524902" y="4127633"/>
            <a:ext cx="31422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30 + double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E4EC11-D07E-4BF2-B111-AA6FDB11AF3C}"/>
              </a:ext>
            </a:extLst>
          </p:cNvPr>
          <p:cNvSpPr txBox="1"/>
          <p:nvPr/>
        </p:nvSpPr>
        <p:spPr bwMode="auto">
          <a:xfrm>
            <a:off x="5123379" y="4858815"/>
            <a:ext cx="1231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60 + 10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BDC22A-BA93-45FA-8116-228391DBF1BB}"/>
              </a:ext>
            </a:extLst>
          </p:cNvPr>
          <p:cNvSpPr txBox="1"/>
          <p:nvPr/>
        </p:nvSpPr>
        <p:spPr bwMode="auto">
          <a:xfrm>
            <a:off x="6249827" y="4858815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70</a:t>
            </a:r>
          </a:p>
        </p:txBody>
      </p:sp>
      <p:pic>
        <p:nvPicPr>
          <p:cNvPr id="6" name="Picture 5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00E52767-50F0-407C-B8D2-5B9B3315D3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996" y="2723522"/>
            <a:ext cx="882000" cy="882000"/>
          </a:xfrm>
          <a:prstGeom prst="rect">
            <a:avLst/>
          </a:prstGeom>
        </p:spPr>
      </p:pic>
      <p:pic>
        <p:nvPicPr>
          <p:cNvPr id="7" name="Picture 6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AD9533A8-C2C5-4C64-B17B-D28F8C4378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357" y="2723522"/>
            <a:ext cx="882000" cy="882000"/>
          </a:xfrm>
          <a:prstGeom prst="rect">
            <a:avLst/>
          </a:prstGeom>
        </p:spPr>
      </p:pic>
      <p:pic>
        <p:nvPicPr>
          <p:cNvPr id="8" name="Picture 7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F39B6988-06A0-4ED7-B35C-47C64856E9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718" y="2723522"/>
            <a:ext cx="882000" cy="882000"/>
          </a:xfrm>
          <a:prstGeom prst="rect">
            <a:avLst/>
          </a:prstGeom>
        </p:spPr>
      </p:pic>
      <p:pic>
        <p:nvPicPr>
          <p:cNvPr id="9" name="Picture 8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8607E8B0-B33B-414D-8221-874673DD18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283" y="2723522"/>
            <a:ext cx="882000" cy="882000"/>
          </a:xfrm>
          <a:prstGeom prst="rect">
            <a:avLst/>
          </a:prstGeom>
        </p:spPr>
      </p:pic>
      <p:pic>
        <p:nvPicPr>
          <p:cNvPr id="10" name="Picture 9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EB6546E1-621F-4236-951D-DE7C0F8A02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51" y="2723522"/>
            <a:ext cx="882000" cy="882000"/>
          </a:xfrm>
          <a:prstGeom prst="rect">
            <a:avLst/>
          </a:prstGeom>
        </p:spPr>
      </p:pic>
      <p:pic>
        <p:nvPicPr>
          <p:cNvPr id="11" name="Picture 10" descr="A picture containing object, photo, coin, showing&#10;&#10;Description automatically generated">
            <a:extLst>
              <a:ext uri="{FF2B5EF4-FFF2-40B4-BE49-F238E27FC236}">
                <a16:creationId xmlns:a16="http://schemas.microsoft.com/office/drawing/2014/main" id="{50DB9499-DD9A-4057-86B8-2B169F9BDF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019" y="2723522"/>
            <a:ext cx="882000" cy="8820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0A67E0D-61AC-438E-BC09-12322C484B21}"/>
              </a:ext>
            </a:extLst>
          </p:cNvPr>
          <p:cNvCxnSpPr>
            <a:cxnSpLocks/>
          </p:cNvCxnSpPr>
          <p:nvPr/>
        </p:nvCxnSpPr>
        <p:spPr bwMode="auto">
          <a:xfrm>
            <a:off x="6096001" y="2615551"/>
            <a:ext cx="0" cy="1097945"/>
          </a:xfrm>
          <a:prstGeom prst="line">
            <a:avLst/>
          </a:prstGeom>
          <a:noFill/>
          <a:ln w="28575" cap="flat" cmpd="sng" algn="ctr">
            <a:solidFill>
              <a:srgbClr val="26A4D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F3B90C4-8E08-46C0-838D-1B7F279E54AA}"/>
              </a:ext>
            </a:extLst>
          </p:cNvPr>
          <p:cNvSpPr txBox="1"/>
          <p:nvPr/>
        </p:nvSpPr>
        <p:spPr bwMode="auto">
          <a:xfrm>
            <a:off x="4604246" y="1069207"/>
            <a:ext cx="1556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35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9195BA-D98B-4BB6-826C-F97BC48D97D1}"/>
              </a:ext>
            </a:extLst>
          </p:cNvPr>
          <p:cNvSpPr txBox="1"/>
          <p:nvPr/>
        </p:nvSpPr>
        <p:spPr bwMode="auto">
          <a:xfrm>
            <a:off x="6054234" y="1069206"/>
            <a:ext cx="813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= 70</a:t>
            </a:r>
          </a:p>
        </p:txBody>
      </p:sp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3DAD2CFE-79AE-4EB1-B5E7-BB775AC64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942" y="2957522"/>
            <a:ext cx="653734" cy="648000"/>
          </a:xfrm>
          <a:prstGeom prst="rect">
            <a:avLst/>
          </a:prstGeom>
        </p:spPr>
      </p:pic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:a16="http://schemas.microsoft.com/office/drawing/2014/main" id="{8E1267F2-2D41-4658-B3F6-B7839EFE3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339" y="2957522"/>
            <a:ext cx="653734" cy="648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F4FF0C2-7BD6-4B87-A40F-C2259B15F3E8}"/>
              </a:ext>
            </a:extLst>
          </p:cNvPr>
          <p:cNvSpPr txBox="1"/>
          <p:nvPr/>
        </p:nvSpPr>
        <p:spPr bwMode="auto">
          <a:xfrm>
            <a:off x="5836954" y="2114444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18" name="Right Brace 17">
            <a:extLst>
              <a:ext uri="{FF2B5EF4-FFF2-40B4-BE49-F238E27FC236}">
                <a16:creationId xmlns:a16="http://schemas.microsoft.com/office/drawing/2014/main" id="{F7883BE2-4141-4DB0-AA55-89EADE0AC465}"/>
              </a:ext>
            </a:extLst>
          </p:cNvPr>
          <p:cNvSpPr/>
          <p:nvPr/>
        </p:nvSpPr>
        <p:spPr bwMode="auto">
          <a:xfrm rot="16200000" flipV="1">
            <a:off x="6015008" y="1814465"/>
            <a:ext cx="161987" cy="1572337"/>
          </a:xfrm>
          <a:prstGeom prst="rightBrace">
            <a:avLst>
              <a:gd name="adj1" fmla="val 116265"/>
              <a:gd name="adj2" fmla="val 49899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527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3" grpId="0"/>
      <p:bldP spid="1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2:7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900164-980A-4F35-9E56-5C498C219204}"/>
              </a:ext>
            </a:extLst>
          </p:cNvPr>
          <p:cNvSpPr txBox="1"/>
          <p:nvPr/>
        </p:nvSpPr>
        <p:spPr bwMode="auto">
          <a:xfrm>
            <a:off x="2794969" y="708400"/>
            <a:ext cx="905159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i="1" dirty="0"/>
              <a:t>There are two packets of dog bones. There are six bones in each packet. How many bones are there altogether?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B3FEFC-B260-413C-84F8-60AA13A74596}"/>
              </a:ext>
            </a:extLst>
          </p:cNvPr>
          <p:cNvSpPr txBox="1"/>
          <p:nvPr/>
        </p:nvSpPr>
        <p:spPr bwMode="auto">
          <a:xfrm>
            <a:off x="5080473" y="5134632"/>
            <a:ext cx="14478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 ×  6  =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37C397-75F9-40E1-B1B4-E3A49AF5051E}"/>
              </a:ext>
            </a:extLst>
          </p:cNvPr>
          <p:cNvSpPr/>
          <p:nvPr/>
        </p:nvSpPr>
        <p:spPr bwMode="auto">
          <a:xfrm>
            <a:off x="6621543" y="5134632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2BDFC3-A2C6-4E3B-A63E-E5AADCDF52B2}"/>
              </a:ext>
            </a:extLst>
          </p:cNvPr>
          <p:cNvSpPr txBox="1"/>
          <p:nvPr/>
        </p:nvSpPr>
        <p:spPr bwMode="auto">
          <a:xfrm>
            <a:off x="6593329" y="5134631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12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F5472EE-0F6F-49E5-AC4E-2A13F399AA65}"/>
              </a:ext>
            </a:extLst>
          </p:cNvPr>
          <p:cNvGrpSpPr/>
          <p:nvPr/>
        </p:nvGrpSpPr>
        <p:grpSpPr>
          <a:xfrm>
            <a:off x="3940889" y="3230975"/>
            <a:ext cx="4320000" cy="1656000"/>
            <a:chOff x="2412000" y="3479480"/>
            <a:chExt cx="4320000" cy="1656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53A37622-93F9-4C9A-8465-1909E4F9949F}"/>
                </a:ext>
              </a:extLst>
            </p:cNvPr>
            <p:cNvSpPr/>
            <p:nvPr/>
          </p:nvSpPr>
          <p:spPr bwMode="auto">
            <a:xfrm>
              <a:off x="2412000" y="3479480"/>
              <a:ext cx="4320000" cy="1656000"/>
            </a:xfrm>
            <a:prstGeom prst="rect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EE46129-0D30-4FD4-BD20-46D319A6AC10}"/>
                </a:ext>
              </a:extLst>
            </p:cNvPr>
            <p:cNvCxnSpPr/>
            <p:nvPr/>
          </p:nvCxnSpPr>
          <p:spPr bwMode="auto">
            <a:xfrm>
              <a:off x="2412000" y="4317005"/>
              <a:ext cx="4320000" cy="0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DE48352-3B45-4B82-9333-8BCBE6F5837C}"/>
                </a:ext>
              </a:extLst>
            </p:cNvPr>
            <p:cNvCxnSpPr/>
            <p:nvPr/>
          </p:nvCxnSpPr>
          <p:spPr bwMode="auto">
            <a:xfrm>
              <a:off x="4572000" y="4306805"/>
              <a:ext cx="0" cy="828675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1A19EB8-7F48-49F3-AFC4-CBDB5D6F7A58}"/>
                </a:ext>
              </a:extLst>
            </p:cNvPr>
            <p:cNvSpPr txBox="1"/>
            <p:nvPr/>
          </p:nvSpPr>
          <p:spPr bwMode="auto">
            <a:xfrm>
              <a:off x="3305598" y="4490310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6</a:t>
              </a:r>
              <a:endParaRPr lang="en-GB" sz="2400" dirty="0">
                <a:solidFill>
                  <a:srgbClr val="C0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454DD6A-7F9C-4865-A6D3-ED1E1FFFD12D}"/>
                </a:ext>
              </a:extLst>
            </p:cNvPr>
            <p:cNvSpPr txBox="1"/>
            <p:nvPr/>
          </p:nvSpPr>
          <p:spPr bwMode="auto">
            <a:xfrm>
              <a:off x="5476311" y="4490310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6</a:t>
              </a:r>
              <a:endParaRPr lang="en-GB" sz="2400" dirty="0">
                <a:solidFill>
                  <a:srgbClr val="C0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98CB9743-5499-44DA-9C9F-F47B34A25F47}"/>
              </a:ext>
            </a:extLst>
          </p:cNvPr>
          <p:cNvSpPr txBox="1"/>
          <p:nvPr/>
        </p:nvSpPr>
        <p:spPr bwMode="auto">
          <a:xfrm>
            <a:off x="5939627" y="3422297"/>
            <a:ext cx="3225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?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E8EA79B-0C13-40A3-81C1-05435B3F92BF}"/>
              </a:ext>
            </a:extLst>
          </p:cNvPr>
          <p:cNvSpPr txBox="1"/>
          <p:nvPr/>
        </p:nvSpPr>
        <p:spPr bwMode="auto">
          <a:xfrm>
            <a:off x="5836279" y="3422297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CB5A8A9-A770-437A-9A98-ADB70895D4B0}"/>
              </a:ext>
            </a:extLst>
          </p:cNvPr>
          <p:cNvSpPr txBox="1"/>
          <p:nvPr/>
        </p:nvSpPr>
        <p:spPr bwMode="auto">
          <a:xfrm>
            <a:off x="3466971" y="5788795"/>
            <a:ext cx="52693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Double 6 is 12, so 2 groups of 6 is 12.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A86159-E89B-479C-A8F3-C941F4497B7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9255" y="1597652"/>
            <a:ext cx="2653493" cy="140658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6905FA-BC54-43DD-B7D7-2DE98D01266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2812" y="816867"/>
            <a:ext cx="713467" cy="115552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3BF11B-0097-4822-ACF4-2CBDB1CF88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6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3"/>
    </mc:Choice>
    <mc:Fallback xmlns="">
      <p:transition spd="slow" advTm="8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13" grpId="0" animBg="1"/>
      <p:bldP spid="14" grpId="0"/>
      <p:bldP spid="32" grpId="0"/>
      <p:bldP spid="32" grpId="1"/>
      <p:bldP spid="33" grpId="0"/>
      <p:bldP spid="4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49BA1F-CFA5-4C39-8483-A40632345F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368028-8EB0-4800-A2EB-21C91D478B2F}"/>
              </a:ext>
            </a:extLst>
          </p:cNvPr>
          <p:cNvSpPr txBox="1"/>
          <p:nvPr/>
        </p:nvSpPr>
        <p:spPr>
          <a:xfrm>
            <a:off x="1837565" y="947331"/>
            <a:ext cx="9561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 in your yellow books... 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Write these as both x2 AND double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B261EE-2C66-4C90-AD1B-3901010B5117}"/>
              </a:ext>
            </a:extLst>
          </p:cNvPr>
          <p:cNvSpPr txBox="1"/>
          <p:nvPr/>
        </p:nvSpPr>
        <p:spPr>
          <a:xfrm>
            <a:off x="8567225" y="925337"/>
            <a:ext cx="2433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Eg</a:t>
            </a:r>
            <a:endParaRPr lang="en-GB" dirty="0"/>
          </a:p>
          <a:p>
            <a:r>
              <a:rPr lang="en-GB" dirty="0"/>
              <a:t>3 x 2 = 6</a:t>
            </a:r>
          </a:p>
          <a:p>
            <a:r>
              <a:rPr lang="en-GB" dirty="0"/>
              <a:t>Double 3 = 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B30689-0E8A-4500-BAA3-A6B2BACBDD96}"/>
              </a:ext>
            </a:extLst>
          </p:cNvPr>
          <p:cNvSpPr txBox="1"/>
          <p:nvPr/>
        </p:nvSpPr>
        <p:spPr>
          <a:xfrm>
            <a:off x="2883877" y="2630658"/>
            <a:ext cx="19694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 x 2 = </a:t>
            </a:r>
          </a:p>
          <a:p>
            <a:r>
              <a:rPr lang="en-GB" dirty="0"/>
              <a:t>Double 12 =</a:t>
            </a:r>
          </a:p>
          <a:p>
            <a:endParaRPr lang="en-GB" dirty="0"/>
          </a:p>
          <a:p>
            <a:r>
              <a:rPr lang="en-GB" dirty="0"/>
              <a:t>14 x 2 =</a:t>
            </a:r>
          </a:p>
          <a:p>
            <a:r>
              <a:rPr lang="en-GB" dirty="0"/>
              <a:t>Double 14=</a:t>
            </a:r>
          </a:p>
          <a:p>
            <a:endParaRPr lang="en-GB" dirty="0"/>
          </a:p>
          <a:p>
            <a:r>
              <a:rPr lang="en-GB" dirty="0"/>
              <a:t>15 x 2 = </a:t>
            </a:r>
          </a:p>
          <a:p>
            <a:r>
              <a:rPr lang="en-GB" dirty="0"/>
              <a:t>Double 15 =</a:t>
            </a:r>
          </a:p>
          <a:p>
            <a:endParaRPr lang="en-GB" dirty="0"/>
          </a:p>
          <a:p>
            <a:r>
              <a:rPr lang="en-GB" dirty="0"/>
              <a:t>11 x 2 =</a:t>
            </a:r>
          </a:p>
          <a:p>
            <a:r>
              <a:rPr lang="en-GB" dirty="0"/>
              <a:t>Double 11 =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FAC171-F46B-4596-AF15-A91777F85400}"/>
              </a:ext>
            </a:extLst>
          </p:cNvPr>
          <p:cNvSpPr txBox="1"/>
          <p:nvPr/>
        </p:nvSpPr>
        <p:spPr>
          <a:xfrm>
            <a:off x="7228449" y="2630657"/>
            <a:ext cx="19694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24 x 2 = </a:t>
            </a:r>
          </a:p>
          <a:p>
            <a:r>
              <a:rPr lang="en-GB" dirty="0"/>
              <a:t>Double 24 =</a:t>
            </a:r>
          </a:p>
          <a:p>
            <a:endParaRPr lang="en-GB" dirty="0"/>
          </a:p>
          <a:p>
            <a:r>
              <a:rPr lang="en-GB" dirty="0"/>
              <a:t>32 x 2 =</a:t>
            </a:r>
          </a:p>
          <a:p>
            <a:r>
              <a:rPr lang="en-GB" dirty="0"/>
              <a:t>Double 32=</a:t>
            </a:r>
          </a:p>
          <a:p>
            <a:endParaRPr lang="en-GB" dirty="0"/>
          </a:p>
          <a:p>
            <a:r>
              <a:rPr lang="en-GB" dirty="0"/>
              <a:t>45 x 2 = </a:t>
            </a:r>
          </a:p>
          <a:p>
            <a:r>
              <a:rPr lang="en-GB" dirty="0"/>
              <a:t>Double 45 =</a:t>
            </a:r>
          </a:p>
          <a:p>
            <a:endParaRPr lang="en-GB" dirty="0"/>
          </a:p>
          <a:p>
            <a:r>
              <a:rPr lang="en-GB" dirty="0"/>
              <a:t>33 x 2 =</a:t>
            </a:r>
          </a:p>
          <a:p>
            <a:r>
              <a:rPr lang="en-GB" dirty="0"/>
              <a:t>Double 33 =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788E6A-3645-4E82-A5B0-668C930407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2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22"/>
    </mc:Choice>
    <mc:Fallback xmlns="">
      <p:transition spd="slow" advTm="26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5|0.1|0.1|0.1|0.3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D50648-9976-43EF-99F1-EBE8C7AE24E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4A6113-A90E-4C19-8935-50BB5F0345B2}">
  <ds:schemaRefs>
    <ds:schemaRef ds:uri="http://purl.org/dc/elements/1.1/"/>
    <ds:schemaRef ds:uri="http://schemas.microsoft.com/office/2006/metadata/properties"/>
    <ds:schemaRef ds:uri="d7b49180-77c2-4c8f-8d92-4fc75581db22"/>
    <ds:schemaRef ds:uri="667f8702-622b-448a-9457-326658c8ae9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F8621C2-2DE7-48B8-A4BF-7DF1707D1E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123272</TotalTime>
  <Words>2826</Words>
  <Application>Microsoft Office PowerPoint</Application>
  <PresentationFormat>Widescreen</PresentationFormat>
  <Paragraphs>534</Paragraphs>
  <Slides>62</Slides>
  <Notes>20</Notes>
  <HiddenSlides>0</HiddenSlides>
  <MMClips>43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4" baseType="lpstr">
      <vt:lpstr>Arial</vt:lpstr>
      <vt:lpstr>Bradley Hand ITC</vt:lpstr>
      <vt:lpstr>Calibri</vt:lpstr>
      <vt:lpstr>Century Gothic</vt:lpstr>
      <vt:lpstr>Comic Sans MS</vt:lpstr>
      <vt:lpstr>Kristen ITC</vt:lpstr>
      <vt:lpstr>Myriad Pro</vt:lpstr>
      <vt:lpstr>Myriad Pro Semibold</vt:lpstr>
      <vt:lpstr>Times New Roman</vt:lpstr>
      <vt:lpstr>Wingdings</vt:lpstr>
      <vt:lpstr>Wingdings 3</vt:lpstr>
      <vt:lpstr>Wisp</vt:lpstr>
      <vt:lpstr>Year 2 Maths</vt:lpstr>
      <vt:lpstr>Session 1</vt:lpstr>
      <vt:lpstr>How many ways can you think of to make this number in 1 minute? It could be + - x or ÷ (we haven’t learned about ÷ yet in school, but some of you might know it.)</vt:lpstr>
      <vt:lpstr>WALT solve problems using the 2, 5 and 10 times tables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2</vt:lpstr>
      <vt:lpstr>Multiply these…</vt:lpstr>
      <vt:lpstr>WALT solve problems using the 2, 5 and 10 times tables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3</vt:lpstr>
      <vt:lpstr>Write the fact family for a number bond to 20.</vt:lpstr>
      <vt:lpstr>WALT solve multiplication problems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4</vt:lpstr>
      <vt:lpstr>6x0</vt:lpstr>
      <vt:lpstr>WALT double numbers to solve 2 times table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5</vt:lpstr>
      <vt:lpstr>16 + 3 =</vt:lpstr>
      <vt:lpstr>WALT double 2 digit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Week 1</dc:title>
  <dc:creator>A Phillippe</dc:creator>
  <cp:lastModifiedBy>Karen Hilton</cp:lastModifiedBy>
  <cp:revision>215</cp:revision>
  <cp:lastPrinted>2022-01-12T08:28:37Z</cp:lastPrinted>
  <dcterms:created xsi:type="dcterms:W3CDTF">2020-04-29T15:20:24Z</dcterms:created>
  <dcterms:modified xsi:type="dcterms:W3CDTF">2023-04-26T12:34:33Z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