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4.xml" ContentType="application/vnd.openxmlformats-officedocument.presentationml.tags+xml"/>
  <Override PartName="/ppt/notesSlides/notesSlide10.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11.xml" ContentType="application/vnd.openxmlformats-officedocument.presentationml.notesSlide+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12.xml" ContentType="application/vnd.openxmlformats-officedocument.presentationml.notesSlide+xml"/>
  <Override PartName="/ppt/tags/tag13.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24.xml" ContentType="application/vnd.openxmlformats-officedocument.presentationml.tags+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notesMasterIdLst>
    <p:notesMasterId r:id="rId66"/>
  </p:notesMasterIdLst>
  <p:sldIdLst>
    <p:sldId id="256" r:id="rId5"/>
    <p:sldId id="294" r:id="rId6"/>
    <p:sldId id="293" r:id="rId7"/>
    <p:sldId id="776" r:id="rId8"/>
    <p:sldId id="798" r:id="rId9"/>
    <p:sldId id="799" r:id="rId10"/>
    <p:sldId id="368" r:id="rId11"/>
    <p:sldId id="730" r:id="rId12"/>
    <p:sldId id="731" r:id="rId13"/>
    <p:sldId id="732" r:id="rId14"/>
    <p:sldId id="733" r:id="rId15"/>
    <p:sldId id="734" r:id="rId16"/>
    <p:sldId id="735" r:id="rId17"/>
    <p:sldId id="736" r:id="rId18"/>
    <p:sldId id="329" r:id="rId19"/>
    <p:sldId id="330" r:id="rId20"/>
    <p:sldId id="331" r:id="rId21"/>
    <p:sldId id="332" r:id="rId22"/>
    <p:sldId id="334" r:id="rId23"/>
    <p:sldId id="335" r:id="rId24"/>
    <p:sldId id="474" r:id="rId25"/>
    <p:sldId id="467" r:id="rId26"/>
    <p:sldId id="769" r:id="rId27"/>
    <p:sldId id="793" r:id="rId28"/>
    <p:sldId id="797" r:id="rId29"/>
    <p:sldId id="339" r:id="rId30"/>
    <p:sldId id="340" r:id="rId31"/>
    <p:sldId id="341" r:id="rId32"/>
    <p:sldId id="342" r:id="rId33"/>
    <p:sldId id="343" r:id="rId34"/>
    <p:sldId id="800" r:id="rId35"/>
    <p:sldId id="757" r:id="rId36"/>
    <p:sldId id="787" r:id="rId37"/>
    <p:sldId id="788" r:id="rId38"/>
    <p:sldId id="344" r:id="rId39"/>
    <p:sldId id="345" r:id="rId40"/>
    <p:sldId id="346" r:id="rId41"/>
    <p:sldId id="347" r:id="rId42"/>
    <p:sldId id="348" r:id="rId43"/>
    <p:sldId id="349" r:id="rId44"/>
    <p:sldId id="350" r:id="rId45"/>
    <p:sldId id="351" r:id="rId46"/>
    <p:sldId id="801" r:id="rId47"/>
    <p:sldId id="299" r:id="rId48"/>
    <p:sldId id="789" r:id="rId49"/>
    <p:sldId id="790" r:id="rId50"/>
    <p:sldId id="352" r:id="rId51"/>
    <p:sldId id="353" r:id="rId52"/>
    <p:sldId id="802" r:id="rId53"/>
    <p:sldId id="803" r:id="rId54"/>
    <p:sldId id="354" r:id="rId55"/>
    <p:sldId id="355" r:id="rId56"/>
    <p:sldId id="483" r:id="rId57"/>
    <p:sldId id="484" r:id="rId58"/>
    <p:sldId id="794" r:id="rId59"/>
    <p:sldId id="795" r:id="rId60"/>
    <p:sldId id="796" r:id="rId61"/>
    <p:sldId id="356" r:id="rId62"/>
    <p:sldId id="357" r:id="rId63"/>
    <p:sldId id="804" r:id="rId64"/>
    <p:sldId id="358" r:id="rId65"/>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ndrea Phillippe" initials="AP" lastIdx="2" clrIdx="0">
    <p:extLst>
      <p:ext uri="{19B8F6BF-5375-455C-9EA6-DF929625EA0E}">
        <p15:presenceInfo xmlns:p15="http://schemas.microsoft.com/office/powerpoint/2012/main" userId="Andrea Phillippe" providerId="None"/>
      </p:ext>
    </p:extLst>
  </p:cmAuthor>
  <p:cmAuthor id="2" name="Andrea Phillippe" initials="AP [2]" lastIdx="1" clrIdx="1">
    <p:extLst>
      <p:ext uri="{19B8F6BF-5375-455C-9EA6-DF929625EA0E}">
        <p15:presenceInfo xmlns:p15="http://schemas.microsoft.com/office/powerpoint/2012/main" userId="S-1-5-21-1765216718-3663751667-3304677841-111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BCC2447-C63F-47FF-B480-B24936603A73}" v="35" dt="2022-01-30T18:22:22.72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608" autoAdjust="0"/>
    <p:restoredTop sz="94660"/>
  </p:normalViewPr>
  <p:slideViewPr>
    <p:cSldViewPr snapToGrid="0">
      <p:cViewPr varScale="1">
        <p:scale>
          <a:sx n="82" d="100"/>
          <a:sy n="82" d="100"/>
        </p:scale>
        <p:origin x="643"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1B1D6A4D-23FE-4C2E-A333-7BF33AE3A852}" type="datetimeFigureOut">
              <a:rPr lang="en-GB" smtClean="0"/>
              <a:t>26/04/2023</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CDFA7B45-1580-4277-A1AC-FA4FFF5CBEB2}" type="slidenum">
              <a:rPr lang="en-GB" smtClean="0"/>
              <a:t>‹#›</a:t>
            </a:fld>
            <a:endParaRPr lang="en-GB"/>
          </a:p>
        </p:txBody>
      </p:sp>
    </p:spTree>
    <p:extLst>
      <p:ext uri="{BB962C8B-B14F-4D97-AF65-F5344CB8AC3E}">
        <p14:creationId xmlns:p14="http://schemas.microsoft.com/office/powerpoint/2010/main" val="99686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DFA7B45-1580-4277-A1AC-FA4FFF5CBEB2}" type="slidenum">
              <a:rPr lang="en-GB" smtClean="0"/>
              <a:t>2</a:t>
            </a:fld>
            <a:endParaRPr lang="en-GB"/>
          </a:p>
        </p:txBody>
      </p:sp>
    </p:spTree>
    <p:extLst>
      <p:ext uri="{BB962C8B-B14F-4D97-AF65-F5344CB8AC3E}">
        <p14:creationId xmlns:p14="http://schemas.microsoft.com/office/powerpoint/2010/main" val="20845605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In all these diagrams the parts are equal. Fill in the missing numbers.</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7</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951895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i="1" dirty="0"/>
              <a:t>In all these diagrams the parts are equal. Fill in the missing numbers.</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8</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33777827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i="1" dirty="0"/>
              <a:t>In all these diagrams the parts are equal. Fill in the missing numbers.</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9</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33690073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i="1" dirty="0"/>
              <a:t>In all these diagrams the parts are equal. Fill in the missing numbers.</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10</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37592012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i="1" dirty="0"/>
              <a:t>In all these diagrams the parts are equal. Fill in the missing numbers.</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11</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28551782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i="1" dirty="0"/>
              <a:t>In all these diagrams the parts are equal. Fill in the missing numbers.</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12</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36874427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i="1" dirty="0"/>
              <a:t>In all these diagrams the parts are equal. Fill in the missing numbers.</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13</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33605716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i="1" dirty="0"/>
              <a:t>In all these diagrams the parts are equal. Fill in the missing numbers.</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14</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41009517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15</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17502201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DFA7B45-1580-4277-A1AC-FA4FFF5CBEB2}" type="slidenum">
              <a:rPr lang="en-GB" smtClean="0"/>
              <a:t>23</a:t>
            </a:fld>
            <a:endParaRPr lang="en-GB"/>
          </a:p>
        </p:txBody>
      </p:sp>
    </p:spTree>
    <p:extLst>
      <p:ext uri="{BB962C8B-B14F-4D97-AF65-F5344CB8AC3E}">
        <p14:creationId xmlns:p14="http://schemas.microsoft.com/office/powerpoint/2010/main" val="24409598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There are six children who want to play on the seesaw.</a:t>
            </a:r>
          </a:p>
          <a:p>
            <a:r>
              <a:rPr lang="en-GB" i="1" dirty="0"/>
              <a:t>Half of the children should sit on each side.</a:t>
            </a:r>
          </a:p>
          <a:p>
            <a:r>
              <a:rPr lang="en-GB" i="1" dirty="0"/>
              <a:t>How many is half of six children?</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27</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18127090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DFA7B45-1580-4277-A1AC-FA4FFF5CBEB2}" type="slidenum">
              <a:rPr lang="en-GB" smtClean="0"/>
              <a:t>32</a:t>
            </a:fld>
            <a:endParaRPr lang="en-GB"/>
          </a:p>
        </p:txBody>
      </p:sp>
    </p:spTree>
    <p:extLst>
      <p:ext uri="{BB962C8B-B14F-4D97-AF65-F5344CB8AC3E}">
        <p14:creationId xmlns:p14="http://schemas.microsoft.com/office/powerpoint/2010/main" val="30491214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DFA7B45-1580-4277-A1AC-FA4FFF5CBEB2}" type="slidenum">
              <a:rPr lang="en-GB" smtClean="0"/>
              <a:t>34</a:t>
            </a:fld>
            <a:endParaRPr lang="en-GB"/>
          </a:p>
        </p:txBody>
      </p:sp>
    </p:spTree>
    <p:extLst>
      <p:ext uri="{BB962C8B-B14F-4D97-AF65-F5344CB8AC3E}">
        <p14:creationId xmlns:p14="http://schemas.microsoft.com/office/powerpoint/2010/main" val="17596131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This morning there were six birds on the wall.</a:t>
            </a:r>
          </a:p>
          <a:p>
            <a:r>
              <a:rPr lang="en-GB" i="1" dirty="0"/>
              <a:t>Now there are half that number.</a:t>
            </a:r>
          </a:p>
          <a:p>
            <a:r>
              <a:rPr lang="en-GB" i="1" dirty="0"/>
              <a:t>How many birds are on the wall now?</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42</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23908338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DFA7B45-1580-4277-A1AC-FA4FFF5CBEB2}" type="slidenum">
              <a:rPr lang="en-GB" smtClean="0"/>
              <a:t>44</a:t>
            </a:fld>
            <a:endParaRPr lang="en-GB"/>
          </a:p>
        </p:txBody>
      </p:sp>
    </p:spTree>
    <p:extLst>
      <p:ext uri="{BB962C8B-B14F-4D97-AF65-F5344CB8AC3E}">
        <p14:creationId xmlns:p14="http://schemas.microsoft.com/office/powerpoint/2010/main" val="17480514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There are two packs of bones.</a:t>
            </a:r>
          </a:p>
          <a:p>
            <a:r>
              <a:rPr lang="en-GB" i="1" dirty="0"/>
              <a:t>There are twelve bones altogether.</a:t>
            </a:r>
          </a:p>
          <a:p>
            <a:r>
              <a:rPr lang="en-GB" i="1" dirty="0"/>
              <a:t>How many bones are there in each pack?</a:t>
            </a:r>
          </a:p>
          <a:p>
            <a:r>
              <a:rPr lang="en-GB" i="1" dirty="0"/>
              <a:t>One of the factors is 2, so the other factor is half of the product.</a:t>
            </a:r>
          </a:p>
          <a:p>
            <a:r>
              <a:rPr lang="en-GB" i="1" dirty="0"/>
              <a:t>Half of the biscuits are in each pack.</a:t>
            </a:r>
          </a:p>
          <a:p>
            <a:r>
              <a:rPr lang="en-GB" i="1" dirty="0"/>
              <a:t>I know that half of 12 is equal to 6. </a:t>
            </a:r>
          </a:p>
          <a:p>
            <a:r>
              <a:rPr lang="en-GB" i="1" dirty="0"/>
              <a:t>So there are 6 biscuits in each pack.</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51</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39936487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Emily has £20 in total, kept in two money-boxes.</a:t>
            </a:r>
          </a:p>
          <a:p>
            <a:r>
              <a:rPr lang="en-GB" i="1" dirty="0"/>
              <a:t>Each money-box contains the same amount of money.</a:t>
            </a:r>
          </a:p>
          <a:p>
            <a:r>
              <a:rPr lang="en-GB" i="1" dirty="0"/>
              <a:t>How much is in each money-box?</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52</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260270083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DFA7B45-1580-4277-A1AC-FA4FFF5CBEB2}" type="slidenum">
              <a:rPr lang="en-GB" smtClean="0"/>
              <a:t>55</a:t>
            </a:fld>
            <a:endParaRPr lang="en-GB"/>
          </a:p>
        </p:txBody>
      </p:sp>
    </p:spTree>
    <p:extLst>
      <p:ext uri="{BB962C8B-B14F-4D97-AF65-F5344CB8AC3E}">
        <p14:creationId xmlns:p14="http://schemas.microsoft.com/office/powerpoint/2010/main" val="334782737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fld id="{38B2033A-FB0F-7949-A9F0-CBC790DC54B4}"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charset="0"/>
                <a:buChar char="●"/>
                <a:tabLst/>
                <a:defRPr/>
              </a:pPr>
              <a:t>58</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31120643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hyperlink" Target="https://www.ncetm.org.uk/masterypd"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4/26/2023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4/26/2023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4/26/2023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4/26/2023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Blank Canvas">
    <p:spTree>
      <p:nvGrpSpPr>
        <p:cNvPr id="1" name=""/>
        <p:cNvGrpSpPr/>
        <p:nvPr/>
      </p:nvGrpSpPr>
      <p:grpSpPr>
        <a:xfrm>
          <a:off x="0" y="0"/>
          <a:ext cx="0" cy="0"/>
          <a:chOff x="0" y="0"/>
          <a:chExt cx="0" cy="0"/>
        </a:xfrm>
      </p:grpSpPr>
      <p:sp>
        <p:nvSpPr>
          <p:cNvPr id="8" name="Rectangle 7"/>
          <p:cNvSpPr/>
          <p:nvPr userDrawn="1"/>
        </p:nvSpPr>
        <p:spPr>
          <a:xfrm>
            <a:off x="8016214" y="6500874"/>
            <a:ext cx="3748764" cy="323165"/>
          </a:xfrm>
          <a:prstGeom prst="rect">
            <a:avLst/>
          </a:prstGeom>
        </p:spPr>
        <p:txBody>
          <a:bodyPr wrap="square">
            <a:spAutoFit/>
          </a:bodyPr>
          <a:lstStyle/>
          <a:p>
            <a:pPr algn="r">
              <a:buFontTx/>
              <a:buNone/>
            </a:pPr>
            <a:r>
              <a:rPr lang="en-US" sz="1500" dirty="0">
                <a:solidFill>
                  <a:srgbClr val="00628C"/>
                </a:solidFill>
                <a:effectLst/>
                <a:latin typeface="Myriad Pro" charset="0"/>
              </a:rPr>
              <a:t>© Crown Copyright 2019 </a:t>
            </a:r>
          </a:p>
        </p:txBody>
      </p:sp>
      <p:sp>
        <p:nvSpPr>
          <p:cNvPr id="11" name="Rectangle 10"/>
          <p:cNvSpPr/>
          <p:nvPr userDrawn="1"/>
        </p:nvSpPr>
        <p:spPr>
          <a:xfrm>
            <a:off x="523034" y="6487841"/>
            <a:ext cx="3748764" cy="323165"/>
          </a:xfrm>
          <a:prstGeom prst="rect">
            <a:avLst/>
          </a:prstGeom>
        </p:spPr>
        <p:txBody>
          <a:bodyPr wrap="square">
            <a:spAutoFit/>
          </a:bodyPr>
          <a:lstStyle/>
          <a:p>
            <a:pPr algn="l">
              <a:buFontTx/>
              <a:buNone/>
            </a:pPr>
            <a:r>
              <a:rPr lang="en-US" sz="1500" dirty="0">
                <a:solidFill>
                  <a:srgbClr val="00628C"/>
                </a:solidFill>
                <a:effectLst/>
                <a:latin typeface="Myriad Pro" charset="0"/>
                <a:hlinkClick r:id="rId2"/>
              </a:rPr>
              <a:t>www.ncetm.org.uk/masterypd</a:t>
            </a:r>
            <a:r>
              <a:rPr lang="en-US" sz="1500" dirty="0">
                <a:solidFill>
                  <a:srgbClr val="00628C"/>
                </a:solidFill>
                <a:effectLst/>
                <a:latin typeface="Myriad Pro" charset="0"/>
              </a:rPr>
              <a:t> </a:t>
            </a:r>
          </a:p>
        </p:txBody>
      </p:sp>
      <p:sp>
        <p:nvSpPr>
          <p:cNvPr id="5" name="Text Placeholder 8"/>
          <p:cNvSpPr>
            <a:spLocks noGrp="1"/>
          </p:cNvSpPr>
          <p:nvPr>
            <p:ph type="body" sz="quarter" idx="11" hasCustomPrompt="1"/>
          </p:nvPr>
        </p:nvSpPr>
        <p:spPr>
          <a:xfrm>
            <a:off x="1" y="0"/>
            <a:ext cx="12192000" cy="630000"/>
          </a:xfrm>
          <a:solidFill>
            <a:srgbClr val="82CBDD"/>
          </a:solidFill>
        </p:spPr>
        <p:txBody>
          <a:bodyPr lIns="180000" rIns="180000" anchor="ctr" anchorCtr="0"/>
          <a:lstStyle>
            <a:lvl1pPr algn="r">
              <a:defRPr sz="2800">
                <a:latin typeface="Myriad Pro" charset="0"/>
                <a:ea typeface="Myriad Pro" charset="0"/>
                <a:cs typeface="Myriad Pro" charset="0"/>
              </a:defRPr>
            </a:lvl1pPr>
          </a:lstStyle>
          <a:p>
            <a:r>
              <a:rPr lang="en-US" dirty="0"/>
              <a:t>2.XX </a:t>
            </a:r>
            <a:r>
              <a:rPr lang="en-US" dirty="0" err="1"/>
              <a:t>xxxx</a:t>
            </a:r>
            <a:r>
              <a:rPr lang="en-GB" dirty="0"/>
              <a:t>	</a:t>
            </a:r>
            <a:r>
              <a:rPr lang="en-US" dirty="0">
                <a:solidFill>
                  <a:srgbClr val="00628C"/>
                </a:solidFill>
              </a:rPr>
              <a:t>Step 1:1</a:t>
            </a:r>
          </a:p>
        </p:txBody>
      </p:sp>
      <p:sp>
        <p:nvSpPr>
          <p:cNvPr id="6" name="Rectangle 5"/>
          <p:cNvSpPr/>
          <p:nvPr userDrawn="1"/>
        </p:nvSpPr>
        <p:spPr>
          <a:xfrm>
            <a:off x="4221617" y="6487840"/>
            <a:ext cx="3748764" cy="323165"/>
          </a:xfrm>
          <a:prstGeom prst="rect">
            <a:avLst/>
          </a:prstGeom>
        </p:spPr>
        <p:txBody>
          <a:bodyPr wrap="square">
            <a:spAutoFit/>
          </a:bodyPr>
          <a:lstStyle/>
          <a:p>
            <a:pPr algn="ctr">
              <a:buFontTx/>
              <a:buNone/>
            </a:pPr>
            <a:r>
              <a:rPr lang="en-US" sz="1500" dirty="0">
                <a:solidFill>
                  <a:schemeClr val="bg1">
                    <a:lumMod val="50000"/>
                  </a:schemeClr>
                </a:solidFill>
                <a:effectLst/>
                <a:latin typeface="Myriad Pro" charset="0"/>
              </a:rPr>
              <a:t>2019 pilot</a:t>
            </a:r>
          </a:p>
        </p:txBody>
      </p:sp>
    </p:spTree>
    <p:extLst>
      <p:ext uri="{BB962C8B-B14F-4D97-AF65-F5344CB8AC3E}">
        <p14:creationId xmlns:p14="http://schemas.microsoft.com/office/powerpoint/2010/main" val="8015652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2">
                <a:tint val="90000"/>
                <a:lumMod val="120000"/>
              </a:schemeClr>
            </a:gs>
            <a:gs pos="100000">
              <a:schemeClr val="accent5">
                <a:lumMod val="40000"/>
                <a:lumOff val="60000"/>
              </a:schemeClr>
            </a:gs>
          </a:gsLst>
          <a:lin ang="5400000" scaled="0"/>
          <a:tileRect/>
        </a:gradFill>
        <a:effectLst/>
      </p:bgPr>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4/26/2023</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 id="2147483667" r:id="rId17"/>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1.xml"/><Relationship Id="rId6" Type="http://schemas.openxmlformats.org/officeDocument/2006/relationships/image" Target="../media/image1.png"/><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audio" Target="../media/media3.m4a"/><Relationship Id="rId7" Type="http://schemas.openxmlformats.org/officeDocument/2006/relationships/image" Target="../media/image1.png"/><Relationship Id="rId2" Type="http://schemas.microsoft.com/office/2007/relationships/media" Target="../media/media3.m4a"/><Relationship Id="rId1" Type="http://schemas.openxmlformats.org/officeDocument/2006/relationships/tags" Target="../tags/tag2.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3.xml"/><Relationship Id="rId5" Type="http://schemas.openxmlformats.org/officeDocument/2006/relationships/image" Target="../media/image1.png"/><Relationship Id="rId4"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1.png"/><Relationship Id="rId4" Type="http://schemas.openxmlformats.org/officeDocument/2006/relationships/notesSlide" Target="../notesSlides/notesSlide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audio" Target="../media/media6.m4a"/><Relationship Id="rId2" Type="http://schemas.microsoft.com/office/2007/relationships/media" Target="../media/media6.m4a"/><Relationship Id="rId1" Type="http://schemas.openxmlformats.org/officeDocument/2006/relationships/tags" Target="../tags/tag4.xml"/><Relationship Id="rId6" Type="http://schemas.openxmlformats.org/officeDocument/2006/relationships/image" Target="../media/image1.png"/><Relationship Id="rId5" Type="http://schemas.openxmlformats.org/officeDocument/2006/relationships/notesSlide" Target="../notesSlides/notesSlide10.xml"/><Relationship Id="rId4"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audio" Target="../media/media7.m4a"/><Relationship Id="rId2" Type="http://schemas.microsoft.com/office/2007/relationships/media" Target="../media/media7.m4a"/><Relationship Id="rId1" Type="http://schemas.openxmlformats.org/officeDocument/2006/relationships/tags" Target="../tags/tag5.xml"/><Relationship Id="rId5" Type="http://schemas.openxmlformats.org/officeDocument/2006/relationships/image" Target="../media/image1.png"/><Relationship Id="rId4"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audio" Target="../media/media8.m4a"/><Relationship Id="rId2" Type="http://schemas.microsoft.com/office/2007/relationships/media" Target="../media/media8.m4a"/><Relationship Id="rId1" Type="http://schemas.openxmlformats.org/officeDocument/2006/relationships/tags" Target="../tags/tag6.xml"/><Relationship Id="rId6" Type="http://schemas.openxmlformats.org/officeDocument/2006/relationships/image" Target="../media/image1.png"/><Relationship Id="rId5" Type="http://schemas.openxmlformats.org/officeDocument/2006/relationships/image" Target="../media/image5.png"/><Relationship Id="rId4"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audio" Target="../media/media9.m4a"/><Relationship Id="rId2" Type="http://schemas.microsoft.com/office/2007/relationships/media" Target="../media/media9.m4a"/><Relationship Id="rId1" Type="http://schemas.openxmlformats.org/officeDocument/2006/relationships/tags" Target="../tags/tag7.xml"/><Relationship Id="rId6" Type="http://schemas.openxmlformats.org/officeDocument/2006/relationships/image" Target="../media/image1.png"/><Relationship Id="rId5" Type="http://schemas.openxmlformats.org/officeDocument/2006/relationships/image" Target="../media/image6.png"/><Relationship Id="rId4"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audio" Target="../media/media10.m4a"/><Relationship Id="rId2" Type="http://schemas.microsoft.com/office/2007/relationships/media" Target="../media/media10.m4a"/><Relationship Id="rId1" Type="http://schemas.openxmlformats.org/officeDocument/2006/relationships/tags" Target="../tags/tag8.xml"/><Relationship Id="rId5" Type="http://schemas.openxmlformats.org/officeDocument/2006/relationships/image" Target="../media/image1.png"/><Relationship Id="rId4"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audio" Target="../media/media11.m4a"/><Relationship Id="rId2" Type="http://schemas.microsoft.com/office/2007/relationships/media" Target="../media/media11.m4a"/><Relationship Id="rId1" Type="http://schemas.openxmlformats.org/officeDocument/2006/relationships/tags" Target="../tags/tag9.xml"/><Relationship Id="rId6" Type="http://schemas.openxmlformats.org/officeDocument/2006/relationships/image" Target="../media/image1.png"/><Relationship Id="rId5" Type="http://schemas.openxmlformats.org/officeDocument/2006/relationships/image" Target="../media/image7.png"/><Relationship Id="rId4"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audio" Target="../media/media13.m4a"/><Relationship Id="rId2" Type="http://schemas.microsoft.com/office/2007/relationships/media" Target="../media/media13.m4a"/><Relationship Id="rId1" Type="http://schemas.openxmlformats.org/officeDocument/2006/relationships/tags" Target="../tags/tag11.xml"/><Relationship Id="rId5" Type="http://schemas.openxmlformats.org/officeDocument/2006/relationships/image" Target="../media/image1.png"/><Relationship Id="rId4"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audio" Target="../media/media14.m4a"/><Relationship Id="rId7" Type="http://schemas.openxmlformats.org/officeDocument/2006/relationships/image" Target="../media/image9.png"/><Relationship Id="rId2" Type="http://schemas.microsoft.com/office/2007/relationships/media" Target="../media/media14.m4a"/><Relationship Id="rId1" Type="http://schemas.openxmlformats.org/officeDocument/2006/relationships/tags" Target="../tags/tag12.xml"/><Relationship Id="rId6" Type="http://schemas.openxmlformats.org/officeDocument/2006/relationships/image" Target="../media/image8.png"/><Relationship Id="rId5" Type="http://schemas.openxmlformats.org/officeDocument/2006/relationships/notesSlide" Target="../notesSlides/notesSlide12.xml"/><Relationship Id="rId10" Type="http://schemas.openxmlformats.org/officeDocument/2006/relationships/image" Target="../media/image1.png"/><Relationship Id="rId4" Type="http://schemas.openxmlformats.org/officeDocument/2006/relationships/slideLayout" Target="../slideLayouts/slideLayout17.xml"/><Relationship Id="rId9" Type="http://schemas.openxmlformats.org/officeDocument/2006/relationships/image" Target="../media/image11.png"/></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17.xml"/><Relationship Id="rId1" Type="http://schemas.openxmlformats.org/officeDocument/2006/relationships/tags" Target="../tags/tag13.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audio" Target="../media/media15.m4a"/><Relationship Id="rId1" Type="http://schemas.microsoft.com/office/2007/relationships/media" Target="../media/media15.m4a"/><Relationship Id="rId4" Type="http://schemas.openxmlformats.org/officeDocument/2006/relationships/image" Target="../media/image1.pn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5" Type="http://schemas.openxmlformats.org/officeDocument/2006/relationships/image" Target="../media/image1.png"/><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audio" Target="../media/media17.m4a"/><Relationship Id="rId2" Type="http://schemas.microsoft.com/office/2007/relationships/media" Target="../media/media17.m4a"/><Relationship Id="rId1" Type="http://schemas.openxmlformats.org/officeDocument/2006/relationships/tags" Target="../tags/tag14.xml"/><Relationship Id="rId5" Type="http://schemas.openxmlformats.org/officeDocument/2006/relationships/image" Target="../media/image1.png"/><Relationship Id="rId4"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3" Type="http://schemas.openxmlformats.org/officeDocument/2006/relationships/audio" Target="../media/media18.m4a"/><Relationship Id="rId2" Type="http://schemas.microsoft.com/office/2007/relationships/media" Target="../media/media18.m4a"/><Relationship Id="rId1" Type="http://schemas.openxmlformats.org/officeDocument/2006/relationships/tags" Target="../tags/tag15.xml"/><Relationship Id="rId5" Type="http://schemas.openxmlformats.org/officeDocument/2006/relationships/image" Target="../media/image1.png"/><Relationship Id="rId4"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3" Type="http://schemas.openxmlformats.org/officeDocument/2006/relationships/audio" Target="../media/media19.m4a"/><Relationship Id="rId2" Type="http://schemas.microsoft.com/office/2007/relationships/media" Target="../media/media19.m4a"/><Relationship Id="rId1" Type="http://schemas.openxmlformats.org/officeDocument/2006/relationships/tags" Target="../tags/tag16.xml"/><Relationship Id="rId5" Type="http://schemas.openxmlformats.org/officeDocument/2006/relationships/image" Target="../media/image1.png"/><Relationship Id="rId4"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3" Type="http://schemas.openxmlformats.org/officeDocument/2006/relationships/audio" Target="../media/media20.m4a"/><Relationship Id="rId2" Type="http://schemas.microsoft.com/office/2007/relationships/media" Target="../media/media20.m4a"/><Relationship Id="rId1" Type="http://schemas.openxmlformats.org/officeDocument/2006/relationships/tags" Target="../tags/tag17.xml"/><Relationship Id="rId5" Type="http://schemas.openxmlformats.org/officeDocument/2006/relationships/image" Target="../media/image1.png"/><Relationship Id="rId4"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3" Type="http://schemas.openxmlformats.org/officeDocument/2006/relationships/audio" Target="../media/media21.m4a"/><Relationship Id="rId7" Type="http://schemas.openxmlformats.org/officeDocument/2006/relationships/image" Target="../media/image1.png"/><Relationship Id="rId2" Type="http://schemas.microsoft.com/office/2007/relationships/media" Target="../media/media21.m4a"/><Relationship Id="rId1" Type="http://schemas.openxmlformats.org/officeDocument/2006/relationships/tags" Target="../tags/tag18.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png"/><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audio" Target="../media/media22.m4a"/><Relationship Id="rId7" Type="http://schemas.openxmlformats.org/officeDocument/2006/relationships/image" Target="../media/image16.png"/><Relationship Id="rId2" Type="http://schemas.microsoft.com/office/2007/relationships/media" Target="../media/media22.m4a"/><Relationship Id="rId1" Type="http://schemas.openxmlformats.org/officeDocument/2006/relationships/tags" Target="../tags/tag19.xml"/><Relationship Id="rId6" Type="http://schemas.openxmlformats.org/officeDocument/2006/relationships/image" Target="../media/image15.png"/><Relationship Id="rId5" Type="http://schemas.openxmlformats.org/officeDocument/2006/relationships/notesSlide" Target="../notesSlides/notesSlide15.xml"/><Relationship Id="rId4"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audio" Target="../media/media23.m4a"/><Relationship Id="rId1" Type="http://schemas.microsoft.com/office/2007/relationships/media" Target="../media/media23.m4a"/><Relationship Id="rId4" Type="http://schemas.openxmlformats.org/officeDocument/2006/relationships/image" Target="../media/image1.png"/></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audio" Target="../media/media24.m4a"/><Relationship Id="rId2" Type="http://schemas.microsoft.com/office/2007/relationships/media" Target="../media/media24.m4a"/><Relationship Id="rId1" Type="http://schemas.openxmlformats.org/officeDocument/2006/relationships/tags" Target="../tags/tag20.xml"/><Relationship Id="rId5" Type="http://schemas.openxmlformats.org/officeDocument/2006/relationships/image" Target="../media/image1.png"/><Relationship Id="rId4" Type="http://schemas.openxmlformats.org/officeDocument/2006/relationships/slideLayout" Target="../slideLayouts/slideLayout17.xml"/></Relationships>
</file>

<file path=ppt/slides/_rels/slide48.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audio" Target="../media/media25.m4a"/><Relationship Id="rId7" Type="http://schemas.openxmlformats.org/officeDocument/2006/relationships/image" Target="../media/image19.png"/><Relationship Id="rId2" Type="http://schemas.microsoft.com/office/2007/relationships/media" Target="../media/media25.m4a"/><Relationship Id="rId1" Type="http://schemas.openxmlformats.org/officeDocument/2006/relationships/tags" Target="../tags/tag2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slideLayout" Target="../slideLayouts/slideLayout17.xml"/></Relationships>
</file>

<file path=ppt/slides/_rels/slide49.xml.rels><?xml version="1.0" encoding="UTF-8" standalone="yes"?>
<Relationships xmlns="http://schemas.openxmlformats.org/package/2006/relationships"><Relationship Id="rId3" Type="http://schemas.openxmlformats.org/officeDocument/2006/relationships/audio" Target="../media/media26.m4a"/><Relationship Id="rId2" Type="http://schemas.microsoft.com/office/2007/relationships/media" Target="../media/media26.m4a"/><Relationship Id="rId1" Type="http://schemas.openxmlformats.org/officeDocument/2006/relationships/tags" Target="../tags/tag22.xml"/><Relationship Id="rId5" Type="http://schemas.openxmlformats.org/officeDocument/2006/relationships/image" Target="../media/image1.png"/><Relationship Id="rId4" Type="http://schemas.openxmlformats.org/officeDocument/2006/relationships/slideLayout" Target="../slideLayouts/slideLayout17.xml"/></Relationships>
</file>

<file path=ppt/slides/_rels/slide50.xml.rels><?xml version="1.0" encoding="UTF-8" standalone="yes"?>
<Relationships xmlns="http://schemas.openxmlformats.org/package/2006/relationships"><Relationship Id="rId3" Type="http://schemas.openxmlformats.org/officeDocument/2006/relationships/audio" Target="../media/media27.m4a"/><Relationship Id="rId2" Type="http://schemas.microsoft.com/office/2007/relationships/media" Target="../media/media27.m4a"/><Relationship Id="rId1" Type="http://schemas.openxmlformats.org/officeDocument/2006/relationships/tags" Target="../tags/tag23.xml"/><Relationship Id="rId5" Type="http://schemas.openxmlformats.org/officeDocument/2006/relationships/image" Target="../media/image1.png"/><Relationship Id="rId4" Type="http://schemas.openxmlformats.org/officeDocument/2006/relationships/slideLayout" Target="../slideLayouts/slideLayout17.xml"/></Relationships>
</file>

<file path=ppt/slides/_rels/slide5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17.xml"/><Relationship Id="rId7" Type="http://schemas.openxmlformats.org/officeDocument/2006/relationships/image" Target="../media/image22.png"/><Relationship Id="rId2" Type="http://schemas.openxmlformats.org/officeDocument/2006/relationships/audio" Target="../media/media28.m4a"/><Relationship Id="rId1" Type="http://schemas.microsoft.com/office/2007/relationships/media" Target="../media/media28.m4a"/><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notesSlide" Target="../notesSlides/notesSlide17.xml"/></Relationships>
</file>

<file path=ppt/slides/_rels/slide52.xml.rels><?xml version="1.0" encoding="UTF-8" standalone="yes"?>
<Relationships xmlns="http://schemas.openxmlformats.org/package/2006/relationships"><Relationship Id="rId3" Type="http://schemas.openxmlformats.org/officeDocument/2006/relationships/slideLayout" Target="../slideLayouts/slideLayout17.xml"/><Relationship Id="rId7" Type="http://schemas.openxmlformats.org/officeDocument/2006/relationships/image" Target="../media/image1.png"/><Relationship Id="rId2" Type="http://schemas.openxmlformats.org/officeDocument/2006/relationships/audio" Target="../media/media29.m4a"/><Relationship Id="rId1" Type="http://schemas.microsoft.com/office/2007/relationships/media" Target="../media/media29.m4a"/><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notesSlide" Target="../notesSlides/notesSlide18.xml"/></Relationships>
</file>

<file path=ppt/slides/_rels/slide53.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audio" Target="../media/media30.m4a"/><Relationship Id="rId1" Type="http://schemas.microsoft.com/office/2007/relationships/media" Target="../media/media30.m4a"/><Relationship Id="rId4" Type="http://schemas.openxmlformats.org/officeDocument/2006/relationships/image" Target="../media/image1.png"/></Relationships>
</file>

<file path=ppt/slides/_rels/slide54.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audio" Target="../media/media31.m4a"/><Relationship Id="rId1" Type="http://schemas.microsoft.com/office/2007/relationships/media" Target="../media/media31.m4a"/><Relationship Id="rId4" Type="http://schemas.openxmlformats.org/officeDocument/2006/relationships/image" Target="../media/image1.png"/></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slideLayout" Target="../slideLayouts/slideLayout17.xml"/><Relationship Id="rId7" Type="http://schemas.openxmlformats.org/officeDocument/2006/relationships/image" Target="../media/image1.png"/><Relationship Id="rId2" Type="http://schemas.openxmlformats.org/officeDocument/2006/relationships/audio" Target="../media/media32.m4a"/><Relationship Id="rId1" Type="http://schemas.microsoft.com/office/2007/relationships/media" Target="../media/media32.m4a"/><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notesSlide" Target="../notesSlides/notesSlide20.xml"/></Relationships>
</file>

<file path=ppt/slides/_rels/slide59.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audio" Target="../media/media33.m4a"/><Relationship Id="rId1" Type="http://schemas.microsoft.com/office/2007/relationships/media" Target="../media/media33.m4a"/><Relationship Id="rId5" Type="http://schemas.openxmlformats.org/officeDocument/2006/relationships/image" Target="../media/image1.png"/><Relationship Id="rId4" Type="http://schemas.openxmlformats.org/officeDocument/2006/relationships/image" Target="../media/image27.png"/></Relationships>
</file>

<file path=ppt/slides/_rels/slide60.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audio" Target="../media/media34.m4a"/><Relationship Id="rId1" Type="http://schemas.microsoft.com/office/2007/relationships/media" Target="../media/media34.m4a"/><Relationship Id="rId5" Type="http://schemas.openxmlformats.org/officeDocument/2006/relationships/image" Target="../media/image1.png"/><Relationship Id="rId4" Type="http://schemas.openxmlformats.org/officeDocument/2006/relationships/image" Target="../media/image28.jpeg"/></Relationships>
</file>

<file path=ppt/slides/_rels/slide61.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image" Target="../media/image37.png"/><Relationship Id="rId3" Type="http://schemas.openxmlformats.org/officeDocument/2006/relationships/audio" Target="../media/media35.m4a"/><Relationship Id="rId7" Type="http://schemas.openxmlformats.org/officeDocument/2006/relationships/image" Target="../media/image31.png"/><Relationship Id="rId12" Type="http://schemas.openxmlformats.org/officeDocument/2006/relationships/image" Target="../media/image36.png"/><Relationship Id="rId2" Type="http://schemas.microsoft.com/office/2007/relationships/media" Target="../media/media35.m4a"/><Relationship Id="rId16" Type="http://schemas.openxmlformats.org/officeDocument/2006/relationships/image" Target="../media/image1.png"/><Relationship Id="rId1" Type="http://schemas.openxmlformats.org/officeDocument/2006/relationships/tags" Target="../tags/tag24.xml"/><Relationship Id="rId6" Type="http://schemas.openxmlformats.org/officeDocument/2006/relationships/image" Target="../media/image30.png"/><Relationship Id="rId11" Type="http://schemas.openxmlformats.org/officeDocument/2006/relationships/image" Target="../media/image35.png"/><Relationship Id="rId5" Type="http://schemas.openxmlformats.org/officeDocument/2006/relationships/image" Target="../media/image29.png"/><Relationship Id="rId15" Type="http://schemas.openxmlformats.org/officeDocument/2006/relationships/image" Target="../media/image39.png"/><Relationship Id="rId10" Type="http://schemas.openxmlformats.org/officeDocument/2006/relationships/image" Target="../media/image34.png"/><Relationship Id="rId4" Type="http://schemas.openxmlformats.org/officeDocument/2006/relationships/slideLayout" Target="../slideLayouts/slideLayout17.xml"/><Relationship Id="rId9" Type="http://schemas.openxmlformats.org/officeDocument/2006/relationships/image" Target="../media/image33.png"/><Relationship Id="rId14" Type="http://schemas.openxmlformats.org/officeDocument/2006/relationships/image" Target="../media/image3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34666" y="1510048"/>
            <a:ext cx="8915399" cy="2262781"/>
          </a:xfrm>
        </p:spPr>
        <p:txBody>
          <a:bodyPr>
            <a:normAutofit/>
          </a:bodyPr>
          <a:lstStyle/>
          <a:p>
            <a:pPr algn="ctr"/>
            <a:r>
              <a:rPr lang="en-GB" sz="6600" dirty="0">
                <a:latin typeface="Kristen ITC" panose="03050502040202030202" pitchFamily="66" charset="0"/>
              </a:rPr>
              <a:t>Year 2 Maths</a:t>
            </a:r>
          </a:p>
        </p:txBody>
      </p:sp>
      <p:sp>
        <p:nvSpPr>
          <p:cNvPr id="3" name="Subtitle 2"/>
          <p:cNvSpPr>
            <a:spLocks noGrp="1"/>
          </p:cNvSpPr>
          <p:nvPr>
            <p:ph type="subTitle" idx="1"/>
          </p:nvPr>
        </p:nvSpPr>
        <p:spPr>
          <a:xfrm>
            <a:off x="2589214" y="4777379"/>
            <a:ext cx="8267676" cy="1126283"/>
          </a:xfrm>
        </p:spPr>
        <p:txBody>
          <a:bodyPr>
            <a:normAutofit/>
          </a:bodyPr>
          <a:lstStyle/>
          <a:p>
            <a:pPr algn="ctr"/>
            <a:r>
              <a:rPr lang="en-GB" sz="3200">
                <a:solidFill>
                  <a:schemeClr val="accent3"/>
                </a:solidFill>
                <a:latin typeface="Kristen ITC" panose="03050502040202030202" pitchFamily="66" charset="0"/>
              </a:rPr>
              <a:t>Multiplication </a:t>
            </a:r>
            <a:endParaRPr lang="en-GB" sz="3200" dirty="0">
              <a:solidFill>
                <a:schemeClr val="accent3"/>
              </a:solidFill>
              <a:latin typeface="Kristen ITC" panose="03050502040202030202" pitchFamily="66" charset="0"/>
            </a:endParaRPr>
          </a:p>
        </p:txBody>
      </p:sp>
      <p:pic>
        <p:nvPicPr>
          <p:cNvPr id="4" name="Audio 3">
            <a:hlinkClick r:id="" action="ppaction://media"/>
            <a:extLst>
              <a:ext uri="{FF2B5EF4-FFF2-40B4-BE49-F238E27FC236}">
                <a16:creationId xmlns:a16="http://schemas.microsoft.com/office/drawing/2014/main" id="{7B7B61CD-58F7-4FBB-8245-3D526821CBD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319995421"/>
      </p:ext>
    </p:extLst>
  </p:cSld>
  <p:clrMapOvr>
    <a:masterClrMapping/>
  </p:clrMapOvr>
  <mc:AlternateContent xmlns:mc="http://schemas.openxmlformats.org/markup-compatibility/2006" xmlns:p14="http://schemas.microsoft.com/office/powerpoint/2010/main">
    <mc:Choice Requires="p14">
      <p:transition spd="slow" p14:dur="2000" advTm="5214"/>
    </mc:Choice>
    <mc:Fallback xmlns="">
      <p:transition spd="slow" advTm="52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891862"/>
            <a:ext cx="8915399" cy="2262781"/>
          </a:xfrm>
        </p:spPr>
        <p:txBody>
          <a:bodyPr/>
          <a:lstStyle/>
          <a:p>
            <a:r>
              <a:rPr lang="en-GB" dirty="0">
                <a:latin typeface="Comic Sans MS" panose="030F0702030302020204" pitchFamily="66" charset="0"/>
              </a:rPr>
              <a:t>Session 1</a:t>
            </a:r>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29126861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Content Placeholder 12"/>
          <p:cNvPicPr>
            <a:picLocks noGrp="1" noChangeAspect="1"/>
          </p:cNvPicPr>
          <p:nvPr>
            <p:ph idx="1"/>
          </p:nvPr>
        </p:nvPicPr>
        <p:blipFill>
          <a:blip r:embed="rId5">
            <a:extLst>
              <a:ext uri="{28A0092B-C50C-407E-A947-70E740481C1C}">
                <a14:useLocalDpi xmlns:a14="http://schemas.microsoft.com/office/drawing/2010/main" val="0"/>
              </a:ext>
            </a:extLst>
          </a:blip>
          <a:stretch>
            <a:fillRect/>
          </a:stretch>
        </p:blipFill>
        <p:spPr>
          <a:xfrm>
            <a:off x="9272588" y="197548"/>
            <a:ext cx="2767502" cy="1974152"/>
          </a:xfrm>
        </p:spPr>
      </p:pic>
      <p:sp>
        <p:nvSpPr>
          <p:cNvPr id="4" name="Title 3">
            <a:extLst>
              <a:ext uri="{FF2B5EF4-FFF2-40B4-BE49-F238E27FC236}">
                <a16:creationId xmlns:a16="http://schemas.microsoft.com/office/drawing/2014/main" id="{77913853-B3A2-41BA-8087-5DF9E84DCA68}"/>
              </a:ext>
            </a:extLst>
          </p:cNvPr>
          <p:cNvSpPr>
            <a:spLocks noGrp="1"/>
          </p:cNvSpPr>
          <p:nvPr>
            <p:ph type="title"/>
          </p:nvPr>
        </p:nvSpPr>
        <p:spPr>
          <a:xfrm>
            <a:off x="2592925" y="624110"/>
            <a:ext cx="6834104" cy="1280890"/>
          </a:xfrm>
        </p:spPr>
        <p:txBody>
          <a:bodyPr>
            <a:normAutofit fontScale="90000"/>
          </a:bodyPr>
          <a:lstStyle/>
          <a:p>
            <a:r>
              <a:rPr lang="en-GB" dirty="0"/>
              <a:t>How many ways can you think of to make this number in 1 minute?</a:t>
            </a:r>
            <a:br>
              <a:rPr lang="en-GB" dirty="0"/>
            </a:br>
            <a:r>
              <a:rPr lang="en-GB" dirty="0"/>
              <a:t>It could be + - x or ÷</a:t>
            </a:r>
          </a:p>
        </p:txBody>
      </p:sp>
      <p:sp>
        <p:nvSpPr>
          <p:cNvPr id="2" name="TextBox 1">
            <a:extLst>
              <a:ext uri="{FF2B5EF4-FFF2-40B4-BE49-F238E27FC236}">
                <a16:creationId xmlns:a16="http://schemas.microsoft.com/office/drawing/2014/main" id="{5A673B16-E08B-4859-B389-7F4084C847DC}"/>
              </a:ext>
            </a:extLst>
          </p:cNvPr>
          <p:cNvSpPr txBox="1"/>
          <p:nvPr/>
        </p:nvSpPr>
        <p:spPr>
          <a:xfrm>
            <a:off x="4965895" y="2598262"/>
            <a:ext cx="2349305" cy="923330"/>
          </a:xfrm>
          <a:prstGeom prst="rect">
            <a:avLst/>
          </a:prstGeom>
          <a:noFill/>
        </p:spPr>
        <p:txBody>
          <a:bodyPr wrap="square" rtlCol="0">
            <a:spAutoFit/>
          </a:bodyPr>
          <a:lstStyle/>
          <a:p>
            <a:r>
              <a:rPr lang="en-GB" sz="5400" b="1" dirty="0"/>
              <a:t>26</a:t>
            </a:r>
          </a:p>
        </p:txBody>
      </p:sp>
      <p:sp>
        <p:nvSpPr>
          <p:cNvPr id="5" name="Rectangle: Rounded Corners 4">
            <a:extLst>
              <a:ext uri="{FF2B5EF4-FFF2-40B4-BE49-F238E27FC236}">
                <a16:creationId xmlns:a16="http://schemas.microsoft.com/office/drawing/2014/main" id="{DC6E3412-1A09-426A-B70C-904F8DA2F872}"/>
              </a:ext>
            </a:extLst>
          </p:cNvPr>
          <p:cNvSpPr/>
          <p:nvPr/>
        </p:nvSpPr>
        <p:spPr>
          <a:xfrm>
            <a:off x="0" y="4987636"/>
            <a:ext cx="12192000" cy="1100138"/>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1C42D7A3-2322-46DD-8ED8-96668E1B6821}"/>
              </a:ext>
            </a:extLst>
          </p:cNvPr>
          <p:cNvSpPr txBox="1"/>
          <p:nvPr/>
        </p:nvSpPr>
        <p:spPr>
          <a:xfrm>
            <a:off x="2233534" y="5216577"/>
            <a:ext cx="5306518" cy="369332"/>
          </a:xfrm>
          <a:prstGeom prst="rect">
            <a:avLst/>
          </a:prstGeom>
          <a:noFill/>
        </p:spPr>
        <p:txBody>
          <a:bodyPr wrap="square" rtlCol="0">
            <a:spAutoFit/>
          </a:bodyPr>
          <a:lstStyle/>
          <a:p>
            <a:r>
              <a:rPr lang="en-GB" dirty="0"/>
              <a:t>Click to start the 1 minute timer</a:t>
            </a:r>
          </a:p>
        </p:txBody>
      </p:sp>
      <p:pic>
        <p:nvPicPr>
          <p:cNvPr id="7" name="Audio 6">
            <a:hlinkClick r:id="" action="ppaction://media"/>
            <a:extLst>
              <a:ext uri="{FF2B5EF4-FFF2-40B4-BE49-F238E27FC236}">
                <a16:creationId xmlns:a16="http://schemas.microsoft.com/office/drawing/2014/main" id="{46D5FBA5-7B70-4727-83E7-120699FA18C9}"/>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1036148194"/>
      </p:ext>
    </p:extLst>
  </p:cSld>
  <p:clrMapOvr>
    <a:masterClrMapping/>
  </p:clrMapOvr>
  <p:transition spd="slow" advTm="20561">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2" presetClass="exit" presetSubtype="8" fill="hold" grpId="0" nodeType="clickEffect">
                                  <p:stCondLst>
                                    <p:cond delay="0"/>
                                  </p:stCondLst>
                                  <p:childTnLst>
                                    <p:anim calcmode="lin" valueType="num">
                                      <p:cBhvr additive="base">
                                        <p:cTn id="10" dur="59000"/>
                                        <p:tgtEl>
                                          <p:spTgt spid="5"/>
                                        </p:tgtEl>
                                        <p:attrNameLst>
                                          <p:attrName>ppt_x</p:attrName>
                                        </p:attrNameLst>
                                      </p:cBhvr>
                                      <p:tavLst>
                                        <p:tav tm="0">
                                          <p:val>
                                            <p:strVal val="ppt_x"/>
                                          </p:val>
                                        </p:tav>
                                        <p:tav tm="100000">
                                          <p:val>
                                            <p:strVal val="0-ppt_w/2"/>
                                          </p:val>
                                        </p:tav>
                                      </p:tavLst>
                                    </p:anim>
                                    <p:anim calcmode="lin" valueType="num">
                                      <p:cBhvr additive="base">
                                        <p:cTn id="11" dur="59000"/>
                                        <p:tgtEl>
                                          <p:spTgt spid="5"/>
                                        </p:tgtEl>
                                        <p:attrNameLst>
                                          <p:attrName>ppt_y</p:attrName>
                                        </p:attrNameLst>
                                      </p:cBhvr>
                                      <p:tavLst>
                                        <p:tav tm="0">
                                          <p:val>
                                            <p:strVal val="ppt_y"/>
                                          </p:val>
                                        </p:tav>
                                        <p:tav tm="100000">
                                          <p:val>
                                            <p:strVal val="ppt_y"/>
                                          </p:val>
                                        </p:tav>
                                      </p:tavLst>
                                    </p:anim>
                                    <p:set>
                                      <p:cBhvr>
                                        <p:cTn id="12" dur="1" fill="hold">
                                          <p:stCondLst>
                                            <p:cond delay="58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7"/>
                </p:tgtEl>
              </p:cMediaNode>
            </p:audio>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Comic Sans MS" panose="030F0702030302020204" pitchFamily="66" charset="0"/>
              </a:rPr>
              <a:t>WALT efficiently multiply by 2</a:t>
            </a:r>
          </a:p>
        </p:txBody>
      </p:sp>
      <p:sp>
        <p:nvSpPr>
          <p:cNvPr id="4" name="Content Placeholder 3"/>
          <p:cNvSpPr>
            <a:spLocks noGrp="1"/>
          </p:cNvSpPr>
          <p:nvPr>
            <p:ph idx="1"/>
          </p:nvPr>
        </p:nvSpPr>
        <p:spPr/>
        <p:txBody>
          <a:bodyPr/>
          <a:lstStyle/>
          <a:p>
            <a:endParaRPr lang="en-GB"/>
          </a:p>
        </p:txBody>
      </p:sp>
    </p:spTree>
    <p:extLst>
      <p:ext uri="{BB962C8B-B14F-4D97-AF65-F5344CB8AC3E}">
        <p14:creationId xmlns:p14="http://schemas.microsoft.com/office/powerpoint/2010/main" val="19156199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2318EE-85CB-4CD2-915E-99CFE8A674C3}"/>
              </a:ext>
            </a:extLst>
          </p:cNvPr>
          <p:cNvSpPr>
            <a:spLocks noGrp="1"/>
          </p:cNvSpPr>
          <p:nvPr>
            <p:ph type="title"/>
          </p:nvPr>
        </p:nvSpPr>
        <p:spPr/>
        <p:txBody>
          <a:bodyPr/>
          <a:lstStyle/>
          <a:p>
            <a:r>
              <a:rPr lang="en-GB" dirty="0"/>
              <a:t>What’s the same and what’s different?</a:t>
            </a:r>
          </a:p>
        </p:txBody>
      </p:sp>
      <p:sp>
        <p:nvSpPr>
          <p:cNvPr id="3" name="Content Placeholder 2">
            <a:extLst>
              <a:ext uri="{FF2B5EF4-FFF2-40B4-BE49-F238E27FC236}">
                <a16:creationId xmlns:a16="http://schemas.microsoft.com/office/drawing/2014/main" id="{3EB2BA40-3F0F-4F9C-8CBE-1F6CA7AF3C82}"/>
              </a:ext>
            </a:extLst>
          </p:cNvPr>
          <p:cNvSpPr>
            <a:spLocks noGrp="1"/>
          </p:cNvSpPr>
          <p:nvPr>
            <p:ph idx="1"/>
          </p:nvPr>
        </p:nvSpPr>
        <p:spPr/>
        <p:txBody>
          <a:bodyPr/>
          <a:lstStyle/>
          <a:p>
            <a:endParaRPr lang="en-GB" dirty="0"/>
          </a:p>
        </p:txBody>
      </p:sp>
      <p:pic>
        <p:nvPicPr>
          <p:cNvPr id="4" name="Picture 3">
            <a:extLst>
              <a:ext uri="{FF2B5EF4-FFF2-40B4-BE49-F238E27FC236}">
                <a16:creationId xmlns:a16="http://schemas.microsoft.com/office/drawing/2014/main" id="{648AD28A-688F-4982-BD29-B836ED1915CB}"/>
              </a:ext>
            </a:extLst>
          </p:cNvPr>
          <p:cNvPicPr>
            <a:picLocks noChangeAspect="1"/>
          </p:cNvPicPr>
          <p:nvPr/>
        </p:nvPicPr>
        <p:blipFill>
          <a:blip r:embed="rId5"/>
          <a:stretch>
            <a:fillRect/>
          </a:stretch>
        </p:blipFill>
        <p:spPr>
          <a:xfrm>
            <a:off x="2589212" y="2133600"/>
            <a:ext cx="8569858" cy="1662163"/>
          </a:xfrm>
          <a:prstGeom prst="rect">
            <a:avLst/>
          </a:prstGeom>
        </p:spPr>
      </p:pic>
      <p:sp>
        <p:nvSpPr>
          <p:cNvPr id="5" name="TextBox 4">
            <a:extLst>
              <a:ext uri="{FF2B5EF4-FFF2-40B4-BE49-F238E27FC236}">
                <a16:creationId xmlns:a16="http://schemas.microsoft.com/office/drawing/2014/main" id="{A2B338A6-AC35-451D-AC98-00C9C27E8819}"/>
              </a:ext>
            </a:extLst>
          </p:cNvPr>
          <p:cNvSpPr txBox="1"/>
          <p:nvPr/>
        </p:nvSpPr>
        <p:spPr>
          <a:xfrm>
            <a:off x="2177143" y="4639551"/>
            <a:ext cx="1872343" cy="923330"/>
          </a:xfrm>
          <a:prstGeom prst="rect">
            <a:avLst/>
          </a:prstGeom>
          <a:noFill/>
        </p:spPr>
        <p:txBody>
          <a:bodyPr wrap="square" rtlCol="0">
            <a:spAutoFit/>
          </a:bodyPr>
          <a:lstStyle/>
          <a:p>
            <a:r>
              <a:rPr lang="en-GB" dirty="0"/>
              <a:t>They all have 2 as a part </a:t>
            </a:r>
          </a:p>
          <a:p>
            <a:r>
              <a:rPr lang="en-GB" dirty="0"/>
              <a:t>x2</a:t>
            </a:r>
          </a:p>
        </p:txBody>
      </p:sp>
      <p:sp>
        <p:nvSpPr>
          <p:cNvPr id="6" name="TextBox 5">
            <a:extLst>
              <a:ext uri="{FF2B5EF4-FFF2-40B4-BE49-F238E27FC236}">
                <a16:creationId xmlns:a16="http://schemas.microsoft.com/office/drawing/2014/main" id="{09ACF9CD-EE42-494C-A9B0-7D2EC5841233}"/>
              </a:ext>
            </a:extLst>
          </p:cNvPr>
          <p:cNvSpPr txBox="1"/>
          <p:nvPr/>
        </p:nvSpPr>
        <p:spPr>
          <a:xfrm>
            <a:off x="4811486" y="4639551"/>
            <a:ext cx="2062655" cy="1200329"/>
          </a:xfrm>
          <a:prstGeom prst="rect">
            <a:avLst/>
          </a:prstGeom>
          <a:noFill/>
        </p:spPr>
        <p:txBody>
          <a:bodyPr wrap="square" rtlCol="0">
            <a:spAutoFit/>
          </a:bodyPr>
          <a:lstStyle/>
          <a:p>
            <a:r>
              <a:rPr lang="en-GB" dirty="0"/>
              <a:t>The answer is double what you are multiplying by 2</a:t>
            </a:r>
          </a:p>
        </p:txBody>
      </p:sp>
      <p:pic>
        <p:nvPicPr>
          <p:cNvPr id="8" name="Picture 2" descr="Free Light Bulb Picture Cartoon, Download Free Light Bulb Picture Cartoon  png images, Free ClipArts on Clipart Library">
            <a:extLst>
              <a:ext uri="{FF2B5EF4-FFF2-40B4-BE49-F238E27FC236}">
                <a16:creationId xmlns:a16="http://schemas.microsoft.com/office/drawing/2014/main" id="{38050A7E-0A71-4F47-B4B0-929CF7FF081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501326" y="3964400"/>
            <a:ext cx="889705" cy="893912"/>
          </a:xfrm>
          <a:prstGeom prst="rect">
            <a:avLst/>
          </a:prstGeom>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EF0259C0-0D90-495A-9190-1161D58EC71B}"/>
              </a:ext>
            </a:extLst>
          </p:cNvPr>
          <p:cNvSpPr txBox="1"/>
          <p:nvPr/>
        </p:nvSpPr>
        <p:spPr>
          <a:xfrm>
            <a:off x="9537332" y="4829606"/>
            <a:ext cx="2391142" cy="1631216"/>
          </a:xfrm>
          <a:prstGeom prst="rect">
            <a:avLst/>
          </a:prstGeom>
          <a:noFill/>
        </p:spPr>
        <p:txBody>
          <a:bodyPr wrap="square" rtlCol="0">
            <a:spAutoFit/>
          </a:bodyPr>
          <a:lstStyle/>
          <a:p>
            <a:r>
              <a:rPr lang="en-GB" sz="2000" b="1" dirty="0">
                <a:latin typeface="Bradley Hand ITC" panose="03070402050302030203" pitchFamily="66" charset="0"/>
              </a:rPr>
              <a:t>When one of the factors (parts) is 2, the product (answer) is double the other factor (part)</a:t>
            </a:r>
          </a:p>
        </p:txBody>
      </p:sp>
      <p:pic>
        <p:nvPicPr>
          <p:cNvPr id="7" name="Audio 6">
            <a:hlinkClick r:id="" action="ppaction://media"/>
            <a:extLst>
              <a:ext uri="{FF2B5EF4-FFF2-40B4-BE49-F238E27FC236}">
                <a16:creationId xmlns:a16="http://schemas.microsoft.com/office/drawing/2014/main" id="{D19C475C-CB51-44BC-B0A8-CAED7BFCEFC3}"/>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2447929165"/>
      </p:ext>
    </p:extLst>
  </p:cSld>
  <p:clrMapOvr>
    <a:masterClrMapping/>
  </p:clrMapOvr>
  <mc:AlternateContent xmlns:mc="http://schemas.openxmlformats.org/markup-compatibility/2006" xmlns:p14="http://schemas.microsoft.com/office/powerpoint/2010/main">
    <mc:Choice Requires="p14">
      <p:transition spd="slow" p14:dur="2000" advTm="31581"/>
    </mc:Choice>
    <mc:Fallback xmlns="">
      <p:transition spd="slow" advTm="315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
                                          </p:val>
                                        </p:tav>
                                        <p:tav tm="100000">
                                          <p:val>
                                            <p:strVal val="#ppt_x"/>
                                          </p:val>
                                        </p:tav>
                                      </p:tavLst>
                                    </p:anim>
                                    <p:anim calcmode="lin" valueType="num">
                                      <p:cBhvr>
                                        <p:cTn id="2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7" fill="hold" display="0">
                  <p:stCondLst>
                    <p:cond delay="indefinite"/>
                  </p:stCondLst>
                  <p:endCondLst>
                    <p:cond evt="onStopAudio" delay="0">
                      <p:tgtEl>
                        <p:sldTgt/>
                      </p:tgtEl>
                    </p:cond>
                  </p:endCondLst>
                </p:cTn>
                <p:tgtEl>
                  <p:spTgt spid="7"/>
                </p:tgtEl>
              </p:cMediaNode>
            </p:audio>
          </p:childTnLst>
        </p:cTn>
      </p:par>
    </p:tnLst>
    <p:bldLst>
      <p:bldP spid="5" grpId="0"/>
      <p:bldP spid="6"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A57E50-E92D-4AA7-9553-7DB00CF9AE82}"/>
              </a:ext>
            </a:extLst>
          </p:cNvPr>
          <p:cNvSpPr>
            <a:spLocks noGrp="1"/>
          </p:cNvSpPr>
          <p:nvPr>
            <p:ph type="title"/>
          </p:nvPr>
        </p:nvSpPr>
        <p:spPr/>
        <p:txBody>
          <a:bodyPr/>
          <a:lstStyle/>
          <a:p>
            <a:r>
              <a:rPr lang="en-GB" dirty="0"/>
              <a:t>Quick recap of last week…</a:t>
            </a:r>
          </a:p>
        </p:txBody>
      </p:sp>
      <p:sp>
        <p:nvSpPr>
          <p:cNvPr id="4" name="TextBox 3">
            <a:extLst>
              <a:ext uri="{FF2B5EF4-FFF2-40B4-BE49-F238E27FC236}">
                <a16:creationId xmlns:a16="http://schemas.microsoft.com/office/drawing/2014/main" id="{9A8D9C06-DD42-480B-875A-61FDF471810E}"/>
              </a:ext>
            </a:extLst>
          </p:cNvPr>
          <p:cNvSpPr txBox="1"/>
          <p:nvPr/>
        </p:nvSpPr>
        <p:spPr>
          <a:xfrm>
            <a:off x="2592924" y="1763486"/>
            <a:ext cx="8911687" cy="830997"/>
          </a:xfrm>
          <a:prstGeom prst="rect">
            <a:avLst/>
          </a:prstGeom>
          <a:noFill/>
        </p:spPr>
        <p:txBody>
          <a:bodyPr wrap="square" rtlCol="0">
            <a:spAutoFit/>
          </a:bodyPr>
          <a:lstStyle/>
          <a:p>
            <a:r>
              <a:rPr lang="en-GB" sz="2400" dirty="0"/>
              <a:t>There are 13 pairs of socks. How many socks are there altogether?</a:t>
            </a:r>
          </a:p>
        </p:txBody>
      </p:sp>
      <p:sp>
        <p:nvSpPr>
          <p:cNvPr id="5" name="TextBox 4">
            <a:extLst>
              <a:ext uri="{FF2B5EF4-FFF2-40B4-BE49-F238E27FC236}">
                <a16:creationId xmlns:a16="http://schemas.microsoft.com/office/drawing/2014/main" id="{1A678C81-4D87-4B1E-97B4-509F58B69380}"/>
              </a:ext>
            </a:extLst>
          </p:cNvPr>
          <p:cNvSpPr txBox="1"/>
          <p:nvPr/>
        </p:nvSpPr>
        <p:spPr>
          <a:xfrm>
            <a:off x="2852057" y="2849323"/>
            <a:ext cx="3766457" cy="369332"/>
          </a:xfrm>
          <a:prstGeom prst="rect">
            <a:avLst/>
          </a:prstGeom>
          <a:noFill/>
        </p:spPr>
        <p:txBody>
          <a:bodyPr wrap="square" rtlCol="0">
            <a:spAutoFit/>
          </a:bodyPr>
          <a:lstStyle/>
          <a:p>
            <a:r>
              <a:rPr lang="en-GB" dirty="0"/>
              <a:t>13 x 2 = ___</a:t>
            </a:r>
          </a:p>
        </p:txBody>
      </p:sp>
      <p:sp>
        <p:nvSpPr>
          <p:cNvPr id="6" name="TextBox 5">
            <a:extLst>
              <a:ext uri="{FF2B5EF4-FFF2-40B4-BE49-F238E27FC236}">
                <a16:creationId xmlns:a16="http://schemas.microsoft.com/office/drawing/2014/main" id="{BD915DA5-4D22-4C74-9CC0-23D6303B4AE7}"/>
              </a:ext>
            </a:extLst>
          </p:cNvPr>
          <p:cNvSpPr txBox="1"/>
          <p:nvPr/>
        </p:nvSpPr>
        <p:spPr>
          <a:xfrm>
            <a:off x="2852057" y="3599548"/>
            <a:ext cx="7881257" cy="369332"/>
          </a:xfrm>
          <a:prstGeom prst="rect">
            <a:avLst/>
          </a:prstGeom>
          <a:noFill/>
        </p:spPr>
        <p:txBody>
          <a:bodyPr wrap="square" rtlCol="0">
            <a:spAutoFit/>
          </a:bodyPr>
          <a:lstStyle/>
          <a:p>
            <a:r>
              <a:rPr lang="en-GB" dirty="0"/>
              <a:t>As it is x2 we know the answer is double the other factor (part)</a:t>
            </a:r>
          </a:p>
        </p:txBody>
      </p:sp>
      <p:sp>
        <p:nvSpPr>
          <p:cNvPr id="7" name="TextBox 6">
            <a:extLst>
              <a:ext uri="{FF2B5EF4-FFF2-40B4-BE49-F238E27FC236}">
                <a16:creationId xmlns:a16="http://schemas.microsoft.com/office/drawing/2014/main" id="{35382EDC-9C95-430B-A9FA-A7C1EA37247B}"/>
              </a:ext>
            </a:extLst>
          </p:cNvPr>
          <p:cNvSpPr txBox="1"/>
          <p:nvPr/>
        </p:nvSpPr>
        <p:spPr>
          <a:xfrm>
            <a:off x="2852057" y="4263518"/>
            <a:ext cx="8077200" cy="923330"/>
          </a:xfrm>
          <a:prstGeom prst="rect">
            <a:avLst/>
          </a:prstGeom>
          <a:noFill/>
        </p:spPr>
        <p:txBody>
          <a:bodyPr wrap="square" rtlCol="0">
            <a:spAutoFit/>
          </a:bodyPr>
          <a:lstStyle/>
          <a:p>
            <a:r>
              <a:rPr lang="en-GB" dirty="0"/>
              <a:t>Double 13 = double 10 + double 3</a:t>
            </a:r>
          </a:p>
          <a:p>
            <a:r>
              <a:rPr lang="en-GB" dirty="0"/>
              <a:t>                  = 20 + 6</a:t>
            </a:r>
          </a:p>
          <a:p>
            <a:r>
              <a:rPr lang="en-GB" dirty="0"/>
              <a:t>                  =26</a:t>
            </a:r>
          </a:p>
        </p:txBody>
      </p:sp>
      <p:sp>
        <p:nvSpPr>
          <p:cNvPr id="8" name="TextBox 7">
            <a:extLst>
              <a:ext uri="{FF2B5EF4-FFF2-40B4-BE49-F238E27FC236}">
                <a16:creationId xmlns:a16="http://schemas.microsoft.com/office/drawing/2014/main" id="{FB975CDD-F376-40AA-BEA5-FF5C7B8D4606}"/>
              </a:ext>
            </a:extLst>
          </p:cNvPr>
          <p:cNvSpPr txBox="1"/>
          <p:nvPr/>
        </p:nvSpPr>
        <p:spPr>
          <a:xfrm>
            <a:off x="2852057" y="5329086"/>
            <a:ext cx="7881257" cy="923330"/>
          </a:xfrm>
          <a:prstGeom prst="rect">
            <a:avLst/>
          </a:prstGeom>
          <a:noFill/>
        </p:spPr>
        <p:txBody>
          <a:bodyPr wrap="square" rtlCol="0">
            <a:spAutoFit/>
          </a:bodyPr>
          <a:lstStyle/>
          <a:p>
            <a:r>
              <a:rPr lang="en-GB" dirty="0"/>
              <a:t>I know that double 13 is 26, so 13 x 2 is 26</a:t>
            </a:r>
          </a:p>
          <a:p>
            <a:endParaRPr lang="en-GB" dirty="0"/>
          </a:p>
          <a:p>
            <a:r>
              <a:rPr lang="en-GB" dirty="0"/>
              <a:t>There are 26 socks altogether</a:t>
            </a:r>
          </a:p>
        </p:txBody>
      </p:sp>
      <p:pic>
        <p:nvPicPr>
          <p:cNvPr id="9" name="Audio 8">
            <a:hlinkClick r:id="" action="ppaction://media"/>
            <a:extLst>
              <a:ext uri="{FF2B5EF4-FFF2-40B4-BE49-F238E27FC236}">
                <a16:creationId xmlns:a16="http://schemas.microsoft.com/office/drawing/2014/main" id="{0DB7DDE4-8C82-428B-A1EA-DCEA70121670}"/>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2741080722"/>
      </p:ext>
    </p:extLst>
  </p:cSld>
  <p:clrMapOvr>
    <a:masterClrMapping/>
  </p:clrMapOvr>
  <mc:AlternateContent xmlns:mc="http://schemas.openxmlformats.org/markup-compatibility/2006" xmlns:p14="http://schemas.microsoft.com/office/powerpoint/2010/main">
    <mc:Choice Requires="p14">
      <p:transition spd="slow" p14:dur="2000" advTm="40353"/>
    </mc:Choice>
    <mc:Fallback xmlns="">
      <p:transition spd="slow" advTm="403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9" fill="hold" display="0">
                  <p:stCondLst>
                    <p:cond delay="indefinite"/>
                  </p:stCondLst>
                  <p:endCondLst>
                    <p:cond evt="onStopAudio" delay="0">
                      <p:tgtEl>
                        <p:sldTgt/>
                      </p:tgtEl>
                    </p:cond>
                  </p:endCondLst>
                </p:cTn>
                <p:tgtEl>
                  <p:spTgt spid="9"/>
                </p:tgtEl>
              </p:cMediaNode>
            </p:audio>
          </p:childTnLst>
        </p:cTn>
      </p:par>
    </p:tnLst>
    <p:bldLst>
      <p:bldP spid="6" grpId="0"/>
      <p:bldP spid="7" grpId="0"/>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59385F1B-D988-4A2E-8939-248E03A335C4}"/>
              </a:ext>
            </a:extLst>
          </p:cNvPr>
          <p:cNvSpPr txBox="1"/>
          <p:nvPr/>
        </p:nvSpPr>
        <p:spPr bwMode="auto">
          <a:xfrm>
            <a:off x="5836279" y="2792322"/>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10</a:t>
            </a:r>
          </a:p>
        </p:txBody>
      </p:sp>
      <p:sp>
        <p:nvSpPr>
          <p:cNvPr id="2" name="Text Placeholder 1"/>
          <p:cNvSpPr>
            <a:spLocks noGrp="1"/>
          </p:cNvSpPr>
          <p:nvPr>
            <p:ph type="body" sz="quarter" idx="11"/>
          </p:nvPr>
        </p:nvSpPr>
        <p:spPr/>
        <p:txBody>
          <a:bodyPr/>
          <a:lstStyle/>
          <a:p>
            <a:r>
              <a:rPr lang="en-US" dirty="0"/>
              <a:t>2.5 Commutativity, doubling and halving</a:t>
            </a:r>
            <a:r>
              <a:rPr lang="en-GB" dirty="0"/>
              <a:t>	  </a:t>
            </a:r>
            <a:r>
              <a:rPr lang="en-US" dirty="0">
                <a:solidFill>
                  <a:srgbClr val="00628C"/>
                </a:solidFill>
              </a:rPr>
              <a:t>Step 2:9</a:t>
            </a:r>
          </a:p>
        </p:txBody>
      </p:sp>
      <p:sp>
        <p:nvSpPr>
          <p:cNvPr id="6" name="Rectangle 5">
            <a:extLst>
              <a:ext uri="{FF2B5EF4-FFF2-40B4-BE49-F238E27FC236}">
                <a16:creationId xmlns:a16="http://schemas.microsoft.com/office/drawing/2014/main" id="{4C95145B-AB8D-4594-BB65-B10F949DB04E}"/>
              </a:ext>
            </a:extLst>
          </p:cNvPr>
          <p:cNvSpPr/>
          <p:nvPr/>
        </p:nvSpPr>
        <p:spPr bwMode="auto">
          <a:xfrm>
            <a:off x="3940889" y="2601000"/>
            <a:ext cx="4320000" cy="1656000"/>
          </a:xfrm>
          <a:prstGeom prst="rect">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cxnSp>
        <p:nvCxnSpPr>
          <p:cNvPr id="7" name="Straight Connector 6">
            <a:extLst>
              <a:ext uri="{FF2B5EF4-FFF2-40B4-BE49-F238E27FC236}">
                <a16:creationId xmlns:a16="http://schemas.microsoft.com/office/drawing/2014/main" id="{8225AB5F-6CC1-48CD-81E6-77F6C0D0BF92}"/>
              </a:ext>
            </a:extLst>
          </p:cNvPr>
          <p:cNvCxnSpPr/>
          <p:nvPr/>
        </p:nvCxnSpPr>
        <p:spPr bwMode="auto">
          <a:xfrm>
            <a:off x="3940889" y="3438525"/>
            <a:ext cx="4320000" cy="0"/>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8" name="Straight Connector 7">
            <a:extLst>
              <a:ext uri="{FF2B5EF4-FFF2-40B4-BE49-F238E27FC236}">
                <a16:creationId xmlns:a16="http://schemas.microsoft.com/office/drawing/2014/main" id="{53A775F3-2086-4162-9466-8B152DA86484}"/>
              </a:ext>
            </a:extLst>
          </p:cNvPr>
          <p:cNvCxnSpPr/>
          <p:nvPr/>
        </p:nvCxnSpPr>
        <p:spPr bwMode="auto">
          <a:xfrm>
            <a:off x="6100889" y="3428326"/>
            <a:ext cx="0" cy="828675"/>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TextBox 8">
            <a:extLst>
              <a:ext uri="{FF2B5EF4-FFF2-40B4-BE49-F238E27FC236}">
                <a16:creationId xmlns:a16="http://schemas.microsoft.com/office/drawing/2014/main" id="{F349ADF1-A323-46BB-963B-0968A95BF5EC}"/>
              </a:ext>
            </a:extLst>
          </p:cNvPr>
          <p:cNvSpPr txBox="1"/>
          <p:nvPr/>
        </p:nvSpPr>
        <p:spPr bwMode="auto">
          <a:xfrm>
            <a:off x="4834487" y="3611831"/>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5</a:t>
            </a:r>
            <a:endParaRPr lang="en-GB" sz="2400" dirty="0">
              <a:solidFill>
                <a:srgbClr val="C00000"/>
              </a:solidFill>
              <a:latin typeface="Myriad Pro Semibold" charset="0"/>
              <a:ea typeface="Myriad Pro Semibold" charset="0"/>
              <a:cs typeface="Myriad Pro Semibold" charset="0"/>
            </a:endParaRPr>
          </a:p>
        </p:txBody>
      </p:sp>
      <p:sp>
        <p:nvSpPr>
          <p:cNvPr id="10" name="TextBox 9">
            <a:extLst>
              <a:ext uri="{FF2B5EF4-FFF2-40B4-BE49-F238E27FC236}">
                <a16:creationId xmlns:a16="http://schemas.microsoft.com/office/drawing/2014/main" id="{20237071-606C-47D1-9728-1F77BB3C3D6A}"/>
              </a:ext>
            </a:extLst>
          </p:cNvPr>
          <p:cNvSpPr txBox="1"/>
          <p:nvPr/>
        </p:nvSpPr>
        <p:spPr bwMode="auto">
          <a:xfrm>
            <a:off x="7005200" y="3611831"/>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5</a:t>
            </a:r>
            <a:endParaRPr lang="en-GB" sz="2400" dirty="0">
              <a:solidFill>
                <a:srgbClr val="C00000"/>
              </a:solidFill>
              <a:latin typeface="Myriad Pro Semibold" charset="0"/>
              <a:ea typeface="Myriad Pro Semibold" charset="0"/>
              <a:cs typeface="Myriad Pro Semibold" charset="0"/>
            </a:endParaRPr>
          </a:p>
        </p:txBody>
      </p:sp>
      <p:sp>
        <p:nvSpPr>
          <p:cNvPr id="11" name="TextBox 10">
            <a:extLst>
              <a:ext uri="{FF2B5EF4-FFF2-40B4-BE49-F238E27FC236}">
                <a16:creationId xmlns:a16="http://schemas.microsoft.com/office/drawing/2014/main" id="{C05C483F-366A-424A-96F2-D1D751D9A3B7}"/>
              </a:ext>
            </a:extLst>
          </p:cNvPr>
          <p:cNvSpPr txBox="1"/>
          <p:nvPr/>
        </p:nvSpPr>
        <p:spPr bwMode="auto">
          <a:xfrm>
            <a:off x="4851580" y="3611830"/>
            <a:ext cx="3225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a:t>
            </a:r>
            <a:endParaRPr lang="en-GB" sz="2400" dirty="0">
              <a:solidFill>
                <a:srgbClr val="C00000"/>
              </a:solidFill>
              <a:latin typeface="Myriad Pro Semibold" charset="0"/>
              <a:ea typeface="Myriad Pro Semibold" charset="0"/>
              <a:cs typeface="Myriad Pro Semibold" charset="0"/>
            </a:endParaRPr>
          </a:p>
        </p:txBody>
      </p:sp>
      <p:sp>
        <p:nvSpPr>
          <p:cNvPr id="13" name="TextBox 12">
            <a:extLst>
              <a:ext uri="{FF2B5EF4-FFF2-40B4-BE49-F238E27FC236}">
                <a16:creationId xmlns:a16="http://schemas.microsoft.com/office/drawing/2014/main" id="{2C51DF07-2527-4400-AB2B-FB88DF295E45}"/>
              </a:ext>
            </a:extLst>
          </p:cNvPr>
          <p:cNvSpPr txBox="1"/>
          <p:nvPr/>
        </p:nvSpPr>
        <p:spPr bwMode="auto">
          <a:xfrm>
            <a:off x="7015914" y="3609344"/>
            <a:ext cx="3225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a:t>
            </a:r>
            <a:endParaRPr lang="en-GB" sz="2400" dirty="0">
              <a:solidFill>
                <a:srgbClr val="C00000"/>
              </a:solidFill>
              <a:latin typeface="Myriad Pro Semibold" charset="0"/>
              <a:ea typeface="Myriad Pro Semibold" charset="0"/>
              <a:cs typeface="Myriad Pro Semibold" charset="0"/>
            </a:endParaRPr>
          </a:p>
        </p:txBody>
      </p:sp>
      <p:sp>
        <p:nvSpPr>
          <p:cNvPr id="3" name="Rectangle 2"/>
          <p:cNvSpPr/>
          <p:nvPr/>
        </p:nvSpPr>
        <p:spPr>
          <a:xfrm>
            <a:off x="1901190" y="875557"/>
            <a:ext cx="8389620" cy="461665"/>
          </a:xfrm>
          <a:prstGeom prst="rect">
            <a:avLst/>
          </a:prstGeom>
        </p:spPr>
        <p:txBody>
          <a:bodyPr wrap="square">
            <a:spAutoFit/>
          </a:bodyPr>
          <a:lstStyle/>
          <a:p>
            <a:pPr algn="ctr" fontAlgn="base">
              <a:spcBef>
                <a:spcPct val="20000"/>
              </a:spcBef>
              <a:spcAft>
                <a:spcPct val="0"/>
              </a:spcAft>
              <a:buClr>
                <a:srgbClr val="00628C"/>
              </a:buClr>
            </a:pPr>
            <a:r>
              <a:rPr lang="en-GB" sz="2400" dirty="0">
                <a:solidFill>
                  <a:srgbClr val="000000"/>
                </a:solidFill>
                <a:latin typeface="Myriad Pro Semibold"/>
              </a:rPr>
              <a:t>The parts are equal. Fill in the missing numbers.</a:t>
            </a:r>
          </a:p>
        </p:txBody>
      </p:sp>
      <p:pic>
        <p:nvPicPr>
          <p:cNvPr id="4" name="Audio 3">
            <a:hlinkClick r:id="" action="ppaction://media"/>
            <a:extLst>
              <a:ext uri="{FF2B5EF4-FFF2-40B4-BE49-F238E27FC236}">
                <a16:creationId xmlns:a16="http://schemas.microsoft.com/office/drawing/2014/main" id="{D3AE0785-E4CD-444F-BE39-0C596DAD9B8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51309675"/>
      </p:ext>
    </p:extLst>
  </p:cSld>
  <p:clrMapOvr>
    <a:masterClrMapping/>
  </p:clrMapOvr>
  <mc:AlternateContent xmlns:mc="http://schemas.openxmlformats.org/markup-compatibility/2006" xmlns:p14="http://schemas.microsoft.com/office/powerpoint/2010/main">
    <mc:Choice Requires="p14">
      <p:transition spd="slow" p14:dur="2000" advTm="5213"/>
    </mc:Choice>
    <mc:Fallback xmlns="">
      <p:transition spd="slow" advTm="52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0" presetClass="exit" presetSubtype="0" fill="hold" grpId="0" nodeType="clickEffect">
                                  <p:stCondLst>
                                    <p:cond delay="0"/>
                                  </p:stCondLst>
                                  <p:childTnLst>
                                    <p:animEffect transition="out" filter="fade">
                                      <p:cBhvr>
                                        <p:cTn id="10" dur="500"/>
                                        <p:tgtEl>
                                          <p:spTgt spid="11"/>
                                        </p:tgtEl>
                                      </p:cBhvr>
                                    </p:animEffect>
                                    <p:set>
                                      <p:cBhvr>
                                        <p:cTn id="11" dur="1" fill="hold">
                                          <p:stCondLst>
                                            <p:cond delay="499"/>
                                          </p:stCondLst>
                                        </p:cTn>
                                        <p:tgtEl>
                                          <p:spTgt spid="11"/>
                                        </p:tgtEl>
                                        <p:attrNameLst>
                                          <p:attrName>style.visibility</p:attrName>
                                        </p:attrNameLst>
                                      </p:cBhvr>
                                      <p:to>
                                        <p:strVal val="hidden"/>
                                      </p:to>
                                    </p:set>
                                  </p:childTnLst>
                                </p:cTn>
                              </p:par>
                              <p:par>
                                <p:cTn id="12" presetID="10" presetClass="exit" presetSubtype="0" fill="hold" grpId="0" nodeType="withEffect">
                                  <p:stCondLst>
                                    <p:cond delay="0"/>
                                  </p:stCondLst>
                                  <p:childTnLst>
                                    <p:animEffect transition="out" filter="fade">
                                      <p:cBhvr>
                                        <p:cTn id="13" dur="500"/>
                                        <p:tgtEl>
                                          <p:spTgt spid="13"/>
                                        </p:tgtEl>
                                      </p:cBhvr>
                                    </p:animEffect>
                                    <p:set>
                                      <p:cBhvr>
                                        <p:cTn id="14" dur="1" fill="hold">
                                          <p:stCondLst>
                                            <p:cond delay="499"/>
                                          </p:stCondLst>
                                        </p:cTn>
                                        <p:tgtEl>
                                          <p:spTgt spid="13"/>
                                        </p:tgtEl>
                                        <p:attrNameLst>
                                          <p:attrName>style.visibility</p:attrName>
                                        </p:attrNameLst>
                                      </p:cBhvr>
                                      <p:to>
                                        <p:strVal val="hidden"/>
                                      </p:to>
                                    </p:set>
                                  </p:childTnLst>
                                </p:cTn>
                              </p:par>
                            </p:childTnLst>
                          </p:cTn>
                        </p:par>
                        <p:par>
                          <p:cTn id="15" fill="hold">
                            <p:stCondLst>
                              <p:cond delay="500"/>
                            </p:stCondLst>
                            <p:childTnLst>
                              <p:par>
                                <p:cTn id="16" presetID="10" presetClass="entr" presetSubtype="0"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2" fill="hold" display="0">
                  <p:stCondLst>
                    <p:cond delay="indefinite"/>
                  </p:stCondLst>
                  <p:endCondLst>
                    <p:cond evt="onStopAudio" delay="0">
                      <p:tgtEl>
                        <p:sldTgt/>
                      </p:tgtEl>
                    </p:cond>
                  </p:endCondLst>
                </p:cTn>
                <p:tgtEl>
                  <p:spTgt spid="4"/>
                </p:tgtEl>
              </p:cMediaNode>
            </p:audio>
          </p:childTnLst>
        </p:cTn>
      </p:par>
    </p:tnLst>
    <p:bldLst>
      <p:bldP spid="9" grpId="0"/>
      <p:bldP spid="10" grpId="0"/>
      <p:bldP spid="11" grpId="0"/>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2.5 Commutativity, doubling and halving</a:t>
            </a:r>
            <a:r>
              <a:rPr lang="en-GB" dirty="0"/>
              <a:t>	  </a:t>
            </a:r>
            <a:r>
              <a:rPr lang="en-US" dirty="0">
                <a:solidFill>
                  <a:srgbClr val="00628C"/>
                </a:solidFill>
              </a:rPr>
              <a:t>Step 2:9</a:t>
            </a:r>
          </a:p>
        </p:txBody>
      </p:sp>
      <p:sp>
        <p:nvSpPr>
          <p:cNvPr id="3" name="TextBox 2">
            <a:extLst>
              <a:ext uri="{FF2B5EF4-FFF2-40B4-BE49-F238E27FC236}">
                <a16:creationId xmlns:a16="http://schemas.microsoft.com/office/drawing/2014/main" id="{77CBB591-AB9B-4663-B53D-72ABF610B4A6}"/>
              </a:ext>
            </a:extLst>
          </p:cNvPr>
          <p:cNvSpPr txBox="1"/>
          <p:nvPr/>
        </p:nvSpPr>
        <p:spPr bwMode="auto">
          <a:xfrm>
            <a:off x="5836279" y="2792322"/>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20</a:t>
            </a:r>
          </a:p>
        </p:txBody>
      </p:sp>
      <p:sp>
        <p:nvSpPr>
          <p:cNvPr id="4" name="Rectangle 3">
            <a:extLst>
              <a:ext uri="{FF2B5EF4-FFF2-40B4-BE49-F238E27FC236}">
                <a16:creationId xmlns:a16="http://schemas.microsoft.com/office/drawing/2014/main" id="{0F84BD4C-30E4-4E55-8411-4DE9C60F9215}"/>
              </a:ext>
            </a:extLst>
          </p:cNvPr>
          <p:cNvSpPr/>
          <p:nvPr/>
        </p:nvSpPr>
        <p:spPr bwMode="auto">
          <a:xfrm>
            <a:off x="3940889" y="2601000"/>
            <a:ext cx="4320000" cy="1656000"/>
          </a:xfrm>
          <a:prstGeom prst="rect">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cxnSp>
        <p:nvCxnSpPr>
          <p:cNvPr id="5" name="Straight Connector 4">
            <a:extLst>
              <a:ext uri="{FF2B5EF4-FFF2-40B4-BE49-F238E27FC236}">
                <a16:creationId xmlns:a16="http://schemas.microsoft.com/office/drawing/2014/main" id="{4D6328E9-7D90-4F41-895E-870358788A93}"/>
              </a:ext>
            </a:extLst>
          </p:cNvPr>
          <p:cNvCxnSpPr/>
          <p:nvPr/>
        </p:nvCxnSpPr>
        <p:spPr bwMode="auto">
          <a:xfrm>
            <a:off x="3940889" y="3438525"/>
            <a:ext cx="4320000" cy="0"/>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 name="Straight Connector 5">
            <a:extLst>
              <a:ext uri="{FF2B5EF4-FFF2-40B4-BE49-F238E27FC236}">
                <a16:creationId xmlns:a16="http://schemas.microsoft.com/office/drawing/2014/main" id="{23E17829-23FF-4539-B094-577E39D37202}"/>
              </a:ext>
            </a:extLst>
          </p:cNvPr>
          <p:cNvCxnSpPr/>
          <p:nvPr/>
        </p:nvCxnSpPr>
        <p:spPr bwMode="auto">
          <a:xfrm>
            <a:off x="6100889" y="3428326"/>
            <a:ext cx="0" cy="828675"/>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 name="TextBox 6">
            <a:extLst>
              <a:ext uri="{FF2B5EF4-FFF2-40B4-BE49-F238E27FC236}">
                <a16:creationId xmlns:a16="http://schemas.microsoft.com/office/drawing/2014/main" id="{EDA191B2-A834-4397-9C70-E5642D7EE770}"/>
              </a:ext>
            </a:extLst>
          </p:cNvPr>
          <p:cNvSpPr txBox="1"/>
          <p:nvPr/>
        </p:nvSpPr>
        <p:spPr bwMode="auto">
          <a:xfrm>
            <a:off x="4751130" y="3611831"/>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10</a:t>
            </a:r>
            <a:endParaRPr lang="en-GB" sz="2400" dirty="0">
              <a:solidFill>
                <a:srgbClr val="C00000"/>
              </a:solidFill>
              <a:latin typeface="Myriad Pro Semibold" charset="0"/>
              <a:ea typeface="Myriad Pro Semibold" charset="0"/>
              <a:cs typeface="Myriad Pro Semibold" charset="0"/>
            </a:endParaRPr>
          </a:p>
        </p:txBody>
      </p:sp>
      <p:sp>
        <p:nvSpPr>
          <p:cNvPr id="8" name="TextBox 7">
            <a:extLst>
              <a:ext uri="{FF2B5EF4-FFF2-40B4-BE49-F238E27FC236}">
                <a16:creationId xmlns:a16="http://schemas.microsoft.com/office/drawing/2014/main" id="{67250AF2-88F8-4868-99FC-5FFAFA938C4F}"/>
              </a:ext>
            </a:extLst>
          </p:cNvPr>
          <p:cNvSpPr txBox="1"/>
          <p:nvPr/>
        </p:nvSpPr>
        <p:spPr bwMode="auto">
          <a:xfrm>
            <a:off x="6921843" y="3611831"/>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10</a:t>
            </a:r>
            <a:endParaRPr lang="en-GB" sz="2400" dirty="0">
              <a:solidFill>
                <a:srgbClr val="C00000"/>
              </a:solidFill>
              <a:latin typeface="Myriad Pro Semibold" charset="0"/>
              <a:ea typeface="Myriad Pro Semibold" charset="0"/>
              <a:cs typeface="Myriad Pro Semibold" charset="0"/>
            </a:endParaRPr>
          </a:p>
        </p:txBody>
      </p:sp>
      <p:sp>
        <p:nvSpPr>
          <p:cNvPr id="9" name="TextBox 8">
            <a:extLst>
              <a:ext uri="{FF2B5EF4-FFF2-40B4-BE49-F238E27FC236}">
                <a16:creationId xmlns:a16="http://schemas.microsoft.com/office/drawing/2014/main" id="{8F313D98-DE9D-41A7-A8C0-5F835C2E96CF}"/>
              </a:ext>
            </a:extLst>
          </p:cNvPr>
          <p:cNvSpPr txBox="1"/>
          <p:nvPr/>
        </p:nvSpPr>
        <p:spPr bwMode="auto">
          <a:xfrm>
            <a:off x="5934063" y="2788931"/>
            <a:ext cx="3225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a:t>
            </a:r>
            <a:endParaRPr lang="en-GB" sz="2400" dirty="0">
              <a:solidFill>
                <a:srgbClr val="C00000"/>
              </a:solidFill>
              <a:latin typeface="Myriad Pro Semibold" charset="0"/>
              <a:ea typeface="Myriad Pro Semibold" charset="0"/>
              <a:cs typeface="Myriad Pro Semibold" charset="0"/>
            </a:endParaRPr>
          </a:p>
        </p:txBody>
      </p:sp>
      <p:sp>
        <p:nvSpPr>
          <p:cNvPr id="10" name="Rectangle 9"/>
          <p:cNvSpPr/>
          <p:nvPr/>
        </p:nvSpPr>
        <p:spPr>
          <a:xfrm>
            <a:off x="1901190" y="875557"/>
            <a:ext cx="8389620" cy="461665"/>
          </a:xfrm>
          <a:prstGeom prst="rect">
            <a:avLst/>
          </a:prstGeom>
        </p:spPr>
        <p:txBody>
          <a:bodyPr wrap="square">
            <a:spAutoFit/>
          </a:bodyPr>
          <a:lstStyle/>
          <a:p>
            <a:pPr algn="ctr" fontAlgn="base">
              <a:spcBef>
                <a:spcPct val="20000"/>
              </a:spcBef>
              <a:spcAft>
                <a:spcPct val="0"/>
              </a:spcAft>
              <a:buClr>
                <a:srgbClr val="00628C"/>
              </a:buClr>
            </a:pPr>
            <a:r>
              <a:rPr lang="en-GB" sz="2400" dirty="0">
                <a:solidFill>
                  <a:srgbClr val="000000"/>
                </a:solidFill>
                <a:latin typeface="Myriad Pro Semibold"/>
              </a:rPr>
              <a:t>The parts are equal. Fill in the missing numbers.</a:t>
            </a:r>
          </a:p>
        </p:txBody>
      </p:sp>
    </p:spTree>
    <p:extLst>
      <p:ext uri="{BB962C8B-B14F-4D97-AF65-F5344CB8AC3E}">
        <p14:creationId xmlns:p14="http://schemas.microsoft.com/office/powerpoint/2010/main" val="4065972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9"/>
                                        </p:tgtEl>
                                      </p:cBhvr>
                                    </p:animEffect>
                                    <p:set>
                                      <p:cBhvr>
                                        <p:cTn id="7" dur="1" fill="hold">
                                          <p:stCondLst>
                                            <p:cond delay="499"/>
                                          </p:stCondLst>
                                        </p:cTn>
                                        <p:tgtEl>
                                          <p:spTgt spid="9"/>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7AD21D63-9996-4CDF-BDAE-006B80757199}"/>
              </a:ext>
            </a:extLst>
          </p:cNvPr>
          <p:cNvSpPr txBox="1"/>
          <p:nvPr/>
        </p:nvSpPr>
        <p:spPr bwMode="auto">
          <a:xfrm>
            <a:off x="5934063" y="2788931"/>
            <a:ext cx="3225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a:t>
            </a:r>
            <a:endParaRPr lang="en-GB" sz="2400" dirty="0">
              <a:solidFill>
                <a:srgbClr val="C00000"/>
              </a:solidFill>
              <a:latin typeface="Myriad Pro Semibold" charset="0"/>
              <a:ea typeface="Myriad Pro Semibold" charset="0"/>
              <a:cs typeface="Myriad Pro Semibold" charset="0"/>
            </a:endParaRPr>
          </a:p>
        </p:txBody>
      </p:sp>
      <p:sp>
        <p:nvSpPr>
          <p:cNvPr id="2" name="Text Placeholder 1"/>
          <p:cNvSpPr>
            <a:spLocks noGrp="1"/>
          </p:cNvSpPr>
          <p:nvPr>
            <p:ph type="body" sz="quarter" idx="11"/>
          </p:nvPr>
        </p:nvSpPr>
        <p:spPr/>
        <p:txBody>
          <a:bodyPr/>
          <a:lstStyle/>
          <a:p>
            <a:r>
              <a:rPr lang="en-US" dirty="0"/>
              <a:t>2.5 Commutativity, doubling and halving</a:t>
            </a:r>
            <a:r>
              <a:rPr lang="en-GB" dirty="0"/>
              <a:t>	  </a:t>
            </a:r>
            <a:r>
              <a:rPr lang="en-US" dirty="0">
                <a:solidFill>
                  <a:srgbClr val="00628C"/>
                </a:solidFill>
              </a:rPr>
              <a:t>Step 2:9</a:t>
            </a:r>
          </a:p>
        </p:txBody>
      </p:sp>
      <p:sp>
        <p:nvSpPr>
          <p:cNvPr id="3" name="TextBox 2">
            <a:extLst>
              <a:ext uri="{FF2B5EF4-FFF2-40B4-BE49-F238E27FC236}">
                <a16:creationId xmlns:a16="http://schemas.microsoft.com/office/drawing/2014/main" id="{EF1D09F1-AC5F-4008-940F-13C18AB163D2}"/>
              </a:ext>
            </a:extLst>
          </p:cNvPr>
          <p:cNvSpPr txBox="1"/>
          <p:nvPr/>
        </p:nvSpPr>
        <p:spPr bwMode="auto">
          <a:xfrm>
            <a:off x="5836279" y="2792322"/>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14</a:t>
            </a:r>
          </a:p>
        </p:txBody>
      </p:sp>
      <p:sp>
        <p:nvSpPr>
          <p:cNvPr id="4" name="Rectangle 3">
            <a:extLst>
              <a:ext uri="{FF2B5EF4-FFF2-40B4-BE49-F238E27FC236}">
                <a16:creationId xmlns:a16="http://schemas.microsoft.com/office/drawing/2014/main" id="{E3760CA2-7863-4AAE-9C80-8F99B841602F}"/>
              </a:ext>
            </a:extLst>
          </p:cNvPr>
          <p:cNvSpPr/>
          <p:nvPr/>
        </p:nvSpPr>
        <p:spPr bwMode="auto">
          <a:xfrm>
            <a:off x="3940889" y="2601000"/>
            <a:ext cx="4320000" cy="1656000"/>
          </a:xfrm>
          <a:prstGeom prst="rect">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cxnSp>
        <p:nvCxnSpPr>
          <p:cNvPr id="5" name="Straight Connector 4">
            <a:extLst>
              <a:ext uri="{FF2B5EF4-FFF2-40B4-BE49-F238E27FC236}">
                <a16:creationId xmlns:a16="http://schemas.microsoft.com/office/drawing/2014/main" id="{F96A46AF-3B56-4A77-B956-0CB056D1F779}"/>
              </a:ext>
            </a:extLst>
          </p:cNvPr>
          <p:cNvCxnSpPr/>
          <p:nvPr/>
        </p:nvCxnSpPr>
        <p:spPr bwMode="auto">
          <a:xfrm>
            <a:off x="3940889" y="3438525"/>
            <a:ext cx="4320000" cy="0"/>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 name="Straight Connector 5">
            <a:extLst>
              <a:ext uri="{FF2B5EF4-FFF2-40B4-BE49-F238E27FC236}">
                <a16:creationId xmlns:a16="http://schemas.microsoft.com/office/drawing/2014/main" id="{77B11A8A-9A8C-4449-8144-180695E4B8ED}"/>
              </a:ext>
            </a:extLst>
          </p:cNvPr>
          <p:cNvCxnSpPr/>
          <p:nvPr/>
        </p:nvCxnSpPr>
        <p:spPr bwMode="auto">
          <a:xfrm>
            <a:off x="6100889" y="3428326"/>
            <a:ext cx="0" cy="828675"/>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 name="TextBox 6">
            <a:extLst>
              <a:ext uri="{FF2B5EF4-FFF2-40B4-BE49-F238E27FC236}">
                <a16:creationId xmlns:a16="http://schemas.microsoft.com/office/drawing/2014/main" id="{4280C3DB-D16D-4144-BBB5-041E14EB48C9}"/>
              </a:ext>
            </a:extLst>
          </p:cNvPr>
          <p:cNvSpPr txBox="1"/>
          <p:nvPr/>
        </p:nvSpPr>
        <p:spPr bwMode="auto">
          <a:xfrm>
            <a:off x="4834487" y="3611831"/>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7</a:t>
            </a:r>
            <a:endParaRPr lang="en-GB" sz="2400" dirty="0">
              <a:solidFill>
                <a:srgbClr val="C00000"/>
              </a:solidFill>
              <a:latin typeface="Myriad Pro Semibold" charset="0"/>
              <a:ea typeface="Myriad Pro Semibold" charset="0"/>
              <a:cs typeface="Myriad Pro Semibold" charset="0"/>
            </a:endParaRPr>
          </a:p>
        </p:txBody>
      </p:sp>
      <p:sp>
        <p:nvSpPr>
          <p:cNvPr id="8" name="TextBox 7">
            <a:extLst>
              <a:ext uri="{FF2B5EF4-FFF2-40B4-BE49-F238E27FC236}">
                <a16:creationId xmlns:a16="http://schemas.microsoft.com/office/drawing/2014/main" id="{CA26246E-ED84-4482-82C8-2952CFB2A475}"/>
              </a:ext>
            </a:extLst>
          </p:cNvPr>
          <p:cNvSpPr txBox="1"/>
          <p:nvPr/>
        </p:nvSpPr>
        <p:spPr bwMode="auto">
          <a:xfrm>
            <a:off x="7005200" y="3611831"/>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7</a:t>
            </a:r>
            <a:endParaRPr lang="en-GB" sz="2400" dirty="0">
              <a:solidFill>
                <a:srgbClr val="C00000"/>
              </a:solidFill>
              <a:latin typeface="Myriad Pro Semibold" charset="0"/>
              <a:ea typeface="Myriad Pro Semibold" charset="0"/>
              <a:cs typeface="Myriad Pro Semibold" charset="0"/>
            </a:endParaRPr>
          </a:p>
        </p:txBody>
      </p:sp>
      <p:sp>
        <p:nvSpPr>
          <p:cNvPr id="10" name="Rectangle 9"/>
          <p:cNvSpPr/>
          <p:nvPr/>
        </p:nvSpPr>
        <p:spPr>
          <a:xfrm>
            <a:off x="1901190" y="875557"/>
            <a:ext cx="8389620" cy="461665"/>
          </a:xfrm>
          <a:prstGeom prst="rect">
            <a:avLst/>
          </a:prstGeom>
        </p:spPr>
        <p:txBody>
          <a:bodyPr wrap="square">
            <a:spAutoFit/>
          </a:bodyPr>
          <a:lstStyle/>
          <a:p>
            <a:pPr algn="ctr" fontAlgn="base">
              <a:spcBef>
                <a:spcPct val="20000"/>
              </a:spcBef>
              <a:spcAft>
                <a:spcPct val="0"/>
              </a:spcAft>
              <a:buClr>
                <a:srgbClr val="00628C"/>
              </a:buClr>
            </a:pPr>
            <a:r>
              <a:rPr lang="en-GB" sz="2400" dirty="0">
                <a:solidFill>
                  <a:srgbClr val="000000"/>
                </a:solidFill>
                <a:latin typeface="Myriad Pro Semibold"/>
              </a:rPr>
              <a:t>The parts are equal. Fill in the missing numbers.</a:t>
            </a:r>
          </a:p>
        </p:txBody>
      </p:sp>
    </p:spTree>
    <p:extLst>
      <p:ext uri="{BB962C8B-B14F-4D97-AF65-F5344CB8AC3E}">
        <p14:creationId xmlns:p14="http://schemas.microsoft.com/office/powerpoint/2010/main" val="601229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9"/>
                                        </p:tgtEl>
                                      </p:cBhvr>
                                    </p:animEffect>
                                    <p:set>
                                      <p:cBhvr>
                                        <p:cTn id="7" dur="1" fill="hold">
                                          <p:stCondLst>
                                            <p:cond delay="499"/>
                                          </p:stCondLst>
                                        </p:cTn>
                                        <p:tgtEl>
                                          <p:spTgt spid="9"/>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2.5 Commutativity, doubling and halving</a:t>
            </a:r>
            <a:r>
              <a:rPr lang="en-GB" dirty="0"/>
              <a:t>	  </a:t>
            </a:r>
            <a:r>
              <a:rPr lang="en-US" dirty="0">
                <a:solidFill>
                  <a:srgbClr val="00628C"/>
                </a:solidFill>
              </a:rPr>
              <a:t>Step 2:9</a:t>
            </a:r>
          </a:p>
        </p:txBody>
      </p:sp>
      <p:sp>
        <p:nvSpPr>
          <p:cNvPr id="3" name="TextBox 2">
            <a:extLst>
              <a:ext uri="{FF2B5EF4-FFF2-40B4-BE49-F238E27FC236}">
                <a16:creationId xmlns:a16="http://schemas.microsoft.com/office/drawing/2014/main" id="{12FDF5C8-D5F5-4F0A-A715-323AF1D4ED7F}"/>
              </a:ext>
            </a:extLst>
          </p:cNvPr>
          <p:cNvSpPr txBox="1"/>
          <p:nvPr/>
        </p:nvSpPr>
        <p:spPr bwMode="auto">
          <a:xfrm>
            <a:off x="5934063" y="2788931"/>
            <a:ext cx="3225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a:t>
            </a:r>
            <a:endParaRPr lang="en-GB" sz="2400" dirty="0">
              <a:solidFill>
                <a:srgbClr val="C00000"/>
              </a:solidFill>
              <a:latin typeface="Myriad Pro Semibold" charset="0"/>
              <a:ea typeface="Myriad Pro Semibold" charset="0"/>
              <a:cs typeface="Myriad Pro Semibold" charset="0"/>
            </a:endParaRPr>
          </a:p>
        </p:txBody>
      </p:sp>
      <p:sp>
        <p:nvSpPr>
          <p:cNvPr id="4" name="TextBox 3">
            <a:extLst>
              <a:ext uri="{FF2B5EF4-FFF2-40B4-BE49-F238E27FC236}">
                <a16:creationId xmlns:a16="http://schemas.microsoft.com/office/drawing/2014/main" id="{2ED42D0F-F756-4577-A1DC-C792399CF42E}"/>
              </a:ext>
            </a:extLst>
          </p:cNvPr>
          <p:cNvSpPr txBox="1"/>
          <p:nvPr/>
        </p:nvSpPr>
        <p:spPr bwMode="auto">
          <a:xfrm>
            <a:off x="5919636" y="2792322"/>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6</a:t>
            </a:r>
          </a:p>
        </p:txBody>
      </p:sp>
      <p:sp>
        <p:nvSpPr>
          <p:cNvPr id="5" name="Rectangle 4">
            <a:extLst>
              <a:ext uri="{FF2B5EF4-FFF2-40B4-BE49-F238E27FC236}">
                <a16:creationId xmlns:a16="http://schemas.microsoft.com/office/drawing/2014/main" id="{9F931BB8-C8CB-4B1E-A36C-771D4EB13630}"/>
              </a:ext>
            </a:extLst>
          </p:cNvPr>
          <p:cNvSpPr/>
          <p:nvPr/>
        </p:nvSpPr>
        <p:spPr bwMode="auto">
          <a:xfrm>
            <a:off x="3940889" y="2601000"/>
            <a:ext cx="4320000" cy="1656000"/>
          </a:xfrm>
          <a:prstGeom prst="rect">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cxnSp>
        <p:nvCxnSpPr>
          <p:cNvPr id="6" name="Straight Connector 5">
            <a:extLst>
              <a:ext uri="{FF2B5EF4-FFF2-40B4-BE49-F238E27FC236}">
                <a16:creationId xmlns:a16="http://schemas.microsoft.com/office/drawing/2014/main" id="{C420D8EA-8805-4CE3-A699-7C03A743F0CA}"/>
              </a:ext>
            </a:extLst>
          </p:cNvPr>
          <p:cNvCxnSpPr/>
          <p:nvPr/>
        </p:nvCxnSpPr>
        <p:spPr bwMode="auto">
          <a:xfrm>
            <a:off x="3940889" y="3438525"/>
            <a:ext cx="4320000" cy="0"/>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 name="Straight Connector 6">
            <a:extLst>
              <a:ext uri="{FF2B5EF4-FFF2-40B4-BE49-F238E27FC236}">
                <a16:creationId xmlns:a16="http://schemas.microsoft.com/office/drawing/2014/main" id="{0A0DC9BD-DB28-4E55-8208-20FB71B7E16D}"/>
              </a:ext>
            </a:extLst>
          </p:cNvPr>
          <p:cNvCxnSpPr/>
          <p:nvPr/>
        </p:nvCxnSpPr>
        <p:spPr bwMode="auto">
          <a:xfrm>
            <a:off x="6100889" y="3428326"/>
            <a:ext cx="0" cy="828675"/>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8" name="TextBox 7">
            <a:extLst>
              <a:ext uri="{FF2B5EF4-FFF2-40B4-BE49-F238E27FC236}">
                <a16:creationId xmlns:a16="http://schemas.microsoft.com/office/drawing/2014/main" id="{88453EE6-58A3-4767-B37B-F56D1E83D7CA}"/>
              </a:ext>
            </a:extLst>
          </p:cNvPr>
          <p:cNvSpPr txBox="1"/>
          <p:nvPr/>
        </p:nvSpPr>
        <p:spPr bwMode="auto">
          <a:xfrm>
            <a:off x="4834487" y="3611831"/>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3</a:t>
            </a:r>
            <a:endParaRPr lang="en-GB" sz="2400" dirty="0">
              <a:solidFill>
                <a:srgbClr val="C00000"/>
              </a:solidFill>
              <a:latin typeface="Myriad Pro Semibold" charset="0"/>
              <a:ea typeface="Myriad Pro Semibold" charset="0"/>
              <a:cs typeface="Myriad Pro Semibold" charset="0"/>
            </a:endParaRPr>
          </a:p>
        </p:txBody>
      </p:sp>
      <p:sp>
        <p:nvSpPr>
          <p:cNvPr id="9" name="TextBox 8">
            <a:extLst>
              <a:ext uri="{FF2B5EF4-FFF2-40B4-BE49-F238E27FC236}">
                <a16:creationId xmlns:a16="http://schemas.microsoft.com/office/drawing/2014/main" id="{EA6FDAA3-9A5D-4E2A-B387-4590A3C053F5}"/>
              </a:ext>
            </a:extLst>
          </p:cNvPr>
          <p:cNvSpPr txBox="1"/>
          <p:nvPr/>
        </p:nvSpPr>
        <p:spPr bwMode="auto">
          <a:xfrm>
            <a:off x="7005200" y="3611831"/>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3</a:t>
            </a:r>
            <a:endParaRPr lang="en-GB" sz="2400" dirty="0">
              <a:solidFill>
                <a:srgbClr val="C00000"/>
              </a:solidFill>
              <a:latin typeface="Myriad Pro Semibold" charset="0"/>
              <a:ea typeface="Myriad Pro Semibold" charset="0"/>
              <a:cs typeface="Myriad Pro Semibold" charset="0"/>
            </a:endParaRPr>
          </a:p>
        </p:txBody>
      </p:sp>
      <p:sp>
        <p:nvSpPr>
          <p:cNvPr id="10" name="Rectangle 9"/>
          <p:cNvSpPr/>
          <p:nvPr/>
        </p:nvSpPr>
        <p:spPr>
          <a:xfrm>
            <a:off x="1901190" y="875557"/>
            <a:ext cx="8389620" cy="461665"/>
          </a:xfrm>
          <a:prstGeom prst="rect">
            <a:avLst/>
          </a:prstGeom>
        </p:spPr>
        <p:txBody>
          <a:bodyPr wrap="square">
            <a:spAutoFit/>
          </a:bodyPr>
          <a:lstStyle/>
          <a:p>
            <a:pPr algn="ctr" fontAlgn="base">
              <a:spcBef>
                <a:spcPct val="20000"/>
              </a:spcBef>
              <a:spcAft>
                <a:spcPct val="0"/>
              </a:spcAft>
              <a:buClr>
                <a:srgbClr val="00628C"/>
              </a:buClr>
            </a:pPr>
            <a:r>
              <a:rPr lang="en-GB" sz="2400" dirty="0">
                <a:solidFill>
                  <a:srgbClr val="000000"/>
                </a:solidFill>
                <a:latin typeface="Myriad Pro Semibold"/>
              </a:rPr>
              <a:t>The parts are equal. Fill in the missing numbers.</a:t>
            </a:r>
          </a:p>
        </p:txBody>
      </p:sp>
    </p:spTree>
    <p:extLst>
      <p:ext uri="{BB962C8B-B14F-4D97-AF65-F5344CB8AC3E}">
        <p14:creationId xmlns:p14="http://schemas.microsoft.com/office/powerpoint/2010/main" val="3304583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596CECE-92EC-4C5C-84F2-9D4A049FAF68}"/>
              </a:ext>
            </a:extLst>
          </p:cNvPr>
          <p:cNvSpPr txBox="1"/>
          <p:nvPr/>
        </p:nvSpPr>
        <p:spPr bwMode="auto">
          <a:xfrm>
            <a:off x="5836279" y="2792322"/>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12</a:t>
            </a:r>
          </a:p>
        </p:txBody>
      </p:sp>
      <p:sp>
        <p:nvSpPr>
          <p:cNvPr id="2" name="Text Placeholder 1"/>
          <p:cNvSpPr>
            <a:spLocks noGrp="1"/>
          </p:cNvSpPr>
          <p:nvPr>
            <p:ph type="body" sz="quarter" idx="11"/>
          </p:nvPr>
        </p:nvSpPr>
        <p:spPr/>
        <p:txBody>
          <a:bodyPr/>
          <a:lstStyle/>
          <a:p>
            <a:r>
              <a:rPr lang="en-US" dirty="0"/>
              <a:t>2.5 Commutativity, doubling and halving</a:t>
            </a:r>
            <a:r>
              <a:rPr lang="en-GB" dirty="0"/>
              <a:t>	  </a:t>
            </a:r>
            <a:r>
              <a:rPr lang="en-US" dirty="0">
                <a:solidFill>
                  <a:srgbClr val="00628C"/>
                </a:solidFill>
              </a:rPr>
              <a:t>Step 2:9</a:t>
            </a:r>
          </a:p>
        </p:txBody>
      </p:sp>
      <p:sp>
        <p:nvSpPr>
          <p:cNvPr id="3" name="TextBox 2">
            <a:extLst>
              <a:ext uri="{FF2B5EF4-FFF2-40B4-BE49-F238E27FC236}">
                <a16:creationId xmlns:a16="http://schemas.microsoft.com/office/drawing/2014/main" id="{555C05C5-3EB2-43FC-B152-DCEA32A8BA37}"/>
              </a:ext>
            </a:extLst>
          </p:cNvPr>
          <p:cNvSpPr txBox="1"/>
          <p:nvPr/>
        </p:nvSpPr>
        <p:spPr bwMode="auto">
          <a:xfrm>
            <a:off x="5934063" y="2788931"/>
            <a:ext cx="3225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a:t>
            </a:r>
            <a:endParaRPr lang="en-GB" sz="2400" dirty="0">
              <a:solidFill>
                <a:srgbClr val="C00000"/>
              </a:solidFill>
              <a:latin typeface="Myriad Pro Semibold" charset="0"/>
              <a:ea typeface="Myriad Pro Semibold" charset="0"/>
              <a:cs typeface="Myriad Pro Semibold" charset="0"/>
            </a:endParaRPr>
          </a:p>
        </p:txBody>
      </p:sp>
      <p:sp>
        <p:nvSpPr>
          <p:cNvPr id="5" name="Rectangle 4">
            <a:extLst>
              <a:ext uri="{FF2B5EF4-FFF2-40B4-BE49-F238E27FC236}">
                <a16:creationId xmlns:a16="http://schemas.microsoft.com/office/drawing/2014/main" id="{79A5FF6A-1E64-4990-B379-5871C8BEC084}"/>
              </a:ext>
            </a:extLst>
          </p:cNvPr>
          <p:cNvSpPr/>
          <p:nvPr/>
        </p:nvSpPr>
        <p:spPr bwMode="auto">
          <a:xfrm>
            <a:off x="3940889" y="2601000"/>
            <a:ext cx="4320000" cy="1656000"/>
          </a:xfrm>
          <a:prstGeom prst="rect">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cxnSp>
        <p:nvCxnSpPr>
          <p:cNvPr id="6" name="Straight Connector 5">
            <a:extLst>
              <a:ext uri="{FF2B5EF4-FFF2-40B4-BE49-F238E27FC236}">
                <a16:creationId xmlns:a16="http://schemas.microsoft.com/office/drawing/2014/main" id="{56665284-46EB-4EA7-9FEC-24DBC76F382E}"/>
              </a:ext>
            </a:extLst>
          </p:cNvPr>
          <p:cNvCxnSpPr/>
          <p:nvPr/>
        </p:nvCxnSpPr>
        <p:spPr bwMode="auto">
          <a:xfrm>
            <a:off x="3940889" y="3438525"/>
            <a:ext cx="4320000" cy="0"/>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 name="Straight Connector 6">
            <a:extLst>
              <a:ext uri="{FF2B5EF4-FFF2-40B4-BE49-F238E27FC236}">
                <a16:creationId xmlns:a16="http://schemas.microsoft.com/office/drawing/2014/main" id="{7FB35CB2-1A2B-4103-A0CD-51ECE13D53C4}"/>
              </a:ext>
            </a:extLst>
          </p:cNvPr>
          <p:cNvCxnSpPr/>
          <p:nvPr/>
        </p:nvCxnSpPr>
        <p:spPr bwMode="auto">
          <a:xfrm>
            <a:off x="6100889" y="3428326"/>
            <a:ext cx="0" cy="828675"/>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8" name="TextBox 7">
            <a:extLst>
              <a:ext uri="{FF2B5EF4-FFF2-40B4-BE49-F238E27FC236}">
                <a16:creationId xmlns:a16="http://schemas.microsoft.com/office/drawing/2014/main" id="{9AE9F6E5-D092-4C64-ADF6-CCF5773F0FE2}"/>
              </a:ext>
            </a:extLst>
          </p:cNvPr>
          <p:cNvSpPr txBox="1"/>
          <p:nvPr/>
        </p:nvSpPr>
        <p:spPr bwMode="auto">
          <a:xfrm>
            <a:off x="4834487" y="3611831"/>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6</a:t>
            </a:r>
            <a:endParaRPr lang="en-GB" sz="2400" dirty="0">
              <a:solidFill>
                <a:srgbClr val="C00000"/>
              </a:solidFill>
              <a:latin typeface="Myriad Pro Semibold" charset="0"/>
              <a:ea typeface="Myriad Pro Semibold" charset="0"/>
              <a:cs typeface="Myriad Pro Semibold" charset="0"/>
            </a:endParaRPr>
          </a:p>
        </p:txBody>
      </p:sp>
      <p:sp>
        <p:nvSpPr>
          <p:cNvPr id="9" name="TextBox 8">
            <a:extLst>
              <a:ext uri="{FF2B5EF4-FFF2-40B4-BE49-F238E27FC236}">
                <a16:creationId xmlns:a16="http://schemas.microsoft.com/office/drawing/2014/main" id="{F4972E6F-004A-4717-9F05-34F4FA7BD7FF}"/>
              </a:ext>
            </a:extLst>
          </p:cNvPr>
          <p:cNvSpPr txBox="1"/>
          <p:nvPr/>
        </p:nvSpPr>
        <p:spPr bwMode="auto">
          <a:xfrm>
            <a:off x="7005200" y="3611831"/>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6</a:t>
            </a:r>
            <a:endParaRPr lang="en-GB" sz="2400" dirty="0">
              <a:solidFill>
                <a:srgbClr val="C00000"/>
              </a:solidFill>
              <a:latin typeface="Myriad Pro Semibold" charset="0"/>
              <a:ea typeface="Myriad Pro Semibold" charset="0"/>
              <a:cs typeface="Myriad Pro Semibold" charset="0"/>
            </a:endParaRPr>
          </a:p>
        </p:txBody>
      </p:sp>
      <p:sp>
        <p:nvSpPr>
          <p:cNvPr id="11" name="TextBox 10">
            <a:extLst>
              <a:ext uri="{FF2B5EF4-FFF2-40B4-BE49-F238E27FC236}">
                <a16:creationId xmlns:a16="http://schemas.microsoft.com/office/drawing/2014/main" id="{DEA2EF31-1866-4F0F-ADF1-D45C8F12EF11}"/>
              </a:ext>
            </a:extLst>
          </p:cNvPr>
          <p:cNvSpPr txBox="1"/>
          <p:nvPr/>
        </p:nvSpPr>
        <p:spPr bwMode="auto">
          <a:xfrm>
            <a:off x="4848914" y="3611830"/>
            <a:ext cx="3225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a:t>
            </a:r>
            <a:endParaRPr lang="en-GB" sz="2400" dirty="0">
              <a:solidFill>
                <a:srgbClr val="C00000"/>
              </a:solidFill>
              <a:latin typeface="Myriad Pro Semibold" charset="0"/>
              <a:ea typeface="Myriad Pro Semibold" charset="0"/>
              <a:cs typeface="Myriad Pro Semibold" charset="0"/>
            </a:endParaRPr>
          </a:p>
        </p:txBody>
      </p:sp>
      <p:sp>
        <p:nvSpPr>
          <p:cNvPr id="12" name="Rectangle 11"/>
          <p:cNvSpPr/>
          <p:nvPr/>
        </p:nvSpPr>
        <p:spPr>
          <a:xfrm>
            <a:off x="1901190" y="875557"/>
            <a:ext cx="8389620" cy="461665"/>
          </a:xfrm>
          <a:prstGeom prst="rect">
            <a:avLst/>
          </a:prstGeom>
        </p:spPr>
        <p:txBody>
          <a:bodyPr wrap="square">
            <a:spAutoFit/>
          </a:bodyPr>
          <a:lstStyle/>
          <a:p>
            <a:pPr algn="ctr" fontAlgn="base">
              <a:spcBef>
                <a:spcPct val="20000"/>
              </a:spcBef>
              <a:spcAft>
                <a:spcPct val="0"/>
              </a:spcAft>
              <a:buClr>
                <a:srgbClr val="00628C"/>
              </a:buClr>
            </a:pPr>
            <a:r>
              <a:rPr lang="en-GB" sz="2400" dirty="0">
                <a:solidFill>
                  <a:srgbClr val="000000"/>
                </a:solidFill>
                <a:latin typeface="Myriad Pro Semibold"/>
              </a:rPr>
              <a:t>The parts are equal. Fill in the missing numbers.</a:t>
            </a:r>
          </a:p>
        </p:txBody>
      </p:sp>
    </p:spTree>
    <p:extLst>
      <p:ext uri="{BB962C8B-B14F-4D97-AF65-F5344CB8AC3E}">
        <p14:creationId xmlns:p14="http://schemas.microsoft.com/office/powerpoint/2010/main" val="3454053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1"/>
                                        </p:tgtEl>
                                      </p:cBhvr>
                                    </p:animEffect>
                                    <p:set>
                                      <p:cBhvr>
                                        <p:cTn id="7" dur="1" fill="hold">
                                          <p:stCondLst>
                                            <p:cond delay="499"/>
                                          </p:stCondLst>
                                        </p:cTn>
                                        <p:tgtEl>
                                          <p:spTgt spid="11"/>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xit" presetSubtype="0" fill="hold" grpId="0" nodeType="clickEffect">
                                  <p:stCondLst>
                                    <p:cond delay="0"/>
                                  </p:stCondLst>
                                  <p:childTnLst>
                                    <p:animEffect transition="out" filter="fade">
                                      <p:cBhvr>
                                        <p:cTn id="15" dur="500"/>
                                        <p:tgtEl>
                                          <p:spTgt spid="3"/>
                                        </p:tgtEl>
                                      </p:cBhvr>
                                    </p:animEffect>
                                    <p:set>
                                      <p:cBhvr>
                                        <p:cTn id="16" dur="1" fill="hold">
                                          <p:stCondLst>
                                            <p:cond delay="499"/>
                                          </p:stCondLst>
                                        </p:cTn>
                                        <p:tgtEl>
                                          <p:spTgt spid="3"/>
                                        </p:tgtEl>
                                        <p:attrNameLst>
                                          <p:attrName>style.visibility</p:attrName>
                                        </p:attrNameLst>
                                      </p:cBhvr>
                                      <p:to>
                                        <p:strVal val="hidden"/>
                                      </p:to>
                                    </p:set>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8" grpId="0"/>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2.5 Commutativity, doubling and halving</a:t>
            </a:r>
            <a:r>
              <a:rPr lang="en-GB" dirty="0"/>
              <a:t>	  </a:t>
            </a:r>
            <a:r>
              <a:rPr lang="en-US" dirty="0">
                <a:solidFill>
                  <a:srgbClr val="00628C"/>
                </a:solidFill>
              </a:rPr>
              <a:t>Step 2:9</a:t>
            </a:r>
          </a:p>
        </p:txBody>
      </p:sp>
      <p:sp>
        <p:nvSpPr>
          <p:cNvPr id="3" name="TextBox 2">
            <a:extLst>
              <a:ext uri="{FF2B5EF4-FFF2-40B4-BE49-F238E27FC236}">
                <a16:creationId xmlns:a16="http://schemas.microsoft.com/office/drawing/2014/main" id="{C24E497D-F577-4EBC-9D20-3969FBB194B2}"/>
              </a:ext>
            </a:extLst>
          </p:cNvPr>
          <p:cNvSpPr txBox="1"/>
          <p:nvPr/>
        </p:nvSpPr>
        <p:spPr bwMode="auto">
          <a:xfrm>
            <a:off x="5669569" y="2792322"/>
            <a:ext cx="85151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1000</a:t>
            </a:r>
          </a:p>
        </p:txBody>
      </p:sp>
      <p:sp>
        <p:nvSpPr>
          <p:cNvPr id="5" name="Rectangle 4">
            <a:extLst>
              <a:ext uri="{FF2B5EF4-FFF2-40B4-BE49-F238E27FC236}">
                <a16:creationId xmlns:a16="http://schemas.microsoft.com/office/drawing/2014/main" id="{9AFD4878-D795-4A61-A76E-9C70F4A2F524}"/>
              </a:ext>
            </a:extLst>
          </p:cNvPr>
          <p:cNvSpPr/>
          <p:nvPr/>
        </p:nvSpPr>
        <p:spPr bwMode="auto">
          <a:xfrm>
            <a:off x="3940889" y="2601000"/>
            <a:ext cx="4320000" cy="1656000"/>
          </a:xfrm>
          <a:prstGeom prst="rect">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cxnSp>
        <p:nvCxnSpPr>
          <p:cNvPr id="6" name="Straight Connector 5">
            <a:extLst>
              <a:ext uri="{FF2B5EF4-FFF2-40B4-BE49-F238E27FC236}">
                <a16:creationId xmlns:a16="http://schemas.microsoft.com/office/drawing/2014/main" id="{A341307F-2D4B-4A84-A14D-87B5AE086514}"/>
              </a:ext>
            </a:extLst>
          </p:cNvPr>
          <p:cNvCxnSpPr/>
          <p:nvPr/>
        </p:nvCxnSpPr>
        <p:spPr bwMode="auto">
          <a:xfrm>
            <a:off x="3940889" y="3438525"/>
            <a:ext cx="4320000" cy="0"/>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 name="Straight Connector 6">
            <a:extLst>
              <a:ext uri="{FF2B5EF4-FFF2-40B4-BE49-F238E27FC236}">
                <a16:creationId xmlns:a16="http://schemas.microsoft.com/office/drawing/2014/main" id="{FA1051B4-426D-4E8F-9C5E-7EDC3FAC6D94}"/>
              </a:ext>
            </a:extLst>
          </p:cNvPr>
          <p:cNvCxnSpPr/>
          <p:nvPr/>
        </p:nvCxnSpPr>
        <p:spPr bwMode="auto">
          <a:xfrm>
            <a:off x="6100889" y="3428326"/>
            <a:ext cx="0" cy="828675"/>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8" name="TextBox 7">
            <a:extLst>
              <a:ext uri="{FF2B5EF4-FFF2-40B4-BE49-F238E27FC236}">
                <a16:creationId xmlns:a16="http://schemas.microsoft.com/office/drawing/2014/main" id="{11AE0BA6-E4AD-443F-8145-45B9C8A49045}"/>
              </a:ext>
            </a:extLst>
          </p:cNvPr>
          <p:cNvSpPr txBox="1"/>
          <p:nvPr/>
        </p:nvSpPr>
        <p:spPr bwMode="auto">
          <a:xfrm>
            <a:off x="4667777" y="3611831"/>
            <a:ext cx="68480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500</a:t>
            </a:r>
            <a:endParaRPr lang="en-GB" sz="2400" dirty="0">
              <a:solidFill>
                <a:srgbClr val="C00000"/>
              </a:solidFill>
              <a:latin typeface="Myriad Pro Semibold" charset="0"/>
              <a:ea typeface="Myriad Pro Semibold" charset="0"/>
              <a:cs typeface="Myriad Pro Semibold" charset="0"/>
            </a:endParaRPr>
          </a:p>
        </p:txBody>
      </p:sp>
      <p:sp>
        <p:nvSpPr>
          <p:cNvPr id="9" name="TextBox 8">
            <a:extLst>
              <a:ext uri="{FF2B5EF4-FFF2-40B4-BE49-F238E27FC236}">
                <a16:creationId xmlns:a16="http://schemas.microsoft.com/office/drawing/2014/main" id="{777FAB58-078E-4982-934E-9E6D6A55132B}"/>
              </a:ext>
            </a:extLst>
          </p:cNvPr>
          <p:cNvSpPr txBox="1"/>
          <p:nvPr/>
        </p:nvSpPr>
        <p:spPr bwMode="auto">
          <a:xfrm>
            <a:off x="6838489" y="3611831"/>
            <a:ext cx="68480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500</a:t>
            </a:r>
            <a:endParaRPr lang="en-GB" sz="2400" dirty="0">
              <a:solidFill>
                <a:srgbClr val="C00000"/>
              </a:solidFill>
              <a:latin typeface="Myriad Pro Semibold" charset="0"/>
              <a:ea typeface="Myriad Pro Semibold" charset="0"/>
              <a:cs typeface="Myriad Pro Semibold" charset="0"/>
            </a:endParaRPr>
          </a:p>
        </p:txBody>
      </p:sp>
      <p:sp>
        <p:nvSpPr>
          <p:cNvPr id="11" name="TextBox 10">
            <a:extLst>
              <a:ext uri="{FF2B5EF4-FFF2-40B4-BE49-F238E27FC236}">
                <a16:creationId xmlns:a16="http://schemas.microsoft.com/office/drawing/2014/main" id="{DE19446D-1310-4B4E-8213-A0261B901FB3}"/>
              </a:ext>
            </a:extLst>
          </p:cNvPr>
          <p:cNvSpPr txBox="1"/>
          <p:nvPr/>
        </p:nvSpPr>
        <p:spPr bwMode="auto">
          <a:xfrm>
            <a:off x="7015914" y="3611830"/>
            <a:ext cx="3225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a:t>
            </a:r>
            <a:endParaRPr lang="en-GB" sz="2400" dirty="0">
              <a:solidFill>
                <a:srgbClr val="C00000"/>
              </a:solidFill>
              <a:latin typeface="Myriad Pro Semibold" charset="0"/>
              <a:ea typeface="Myriad Pro Semibold" charset="0"/>
              <a:cs typeface="Myriad Pro Semibold" charset="0"/>
            </a:endParaRPr>
          </a:p>
        </p:txBody>
      </p:sp>
      <p:sp>
        <p:nvSpPr>
          <p:cNvPr id="10" name="Rectangle 9"/>
          <p:cNvSpPr/>
          <p:nvPr/>
        </p:nvSpPr>
        <p:spPr>
          <a:xfrm>
            <a:off x="1901190" y="875557"/>
            <a:ext cx="8389620" cy="461665"/>
          </a:xfrm>
          <a:prstGeom prst="rect">
            <a:avLst/>
          </a:prstGeom>
        </p:spPr>
        <p:txBody>
          <a:bodyPr wrap="square">
            <a:spAutoFit/>
          </a:bodyPr>
          <a:lstStyle/>
          <a:p>
            <a:pPr algn="ctr" fontAlgn="base">
              <a:spcBef>
                <a:spcPct val="20000"/>
              </a:spcBef>
              <a:spcAft>
                <a:spcPct val="0"/>
              </a:spcAft>
              <a:buClr>
                <a:srgbClr val="00628C"/>
              </a:buClr>
            </a:pPr>
            <a:r>
              <a:rPr lang="en-GB" sz="2400" dirty="0">
                <a:solidFill>
                  <a:srgbClr val="000000"/>
                </a:solidFill>
                <a:latin typeface="Myriad Pro Semibold"/>
              </a:rPr>
              <a:t>The parts are equal. Fill in the missing numbers.</a:t>
            </a:r>
          </a:p>
        </p:txBody>
      </p:sp>
    </p:spTree>
    <p:extLst>
      <p:ext uri="{BB962C8B-B14F-4D97-AF65-F5344CB8AC3E}">
        <p14:creationId xmlns:p14="http://schemas.microsoft.com/office/powerpoint/2010/main" val="3745636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1"/>
                                        </p:tgtEl>
                                      </p:cBhvr>
                                    </p:animEffect>
                                    <p:set>
                                      <p:cBhvr>
                                        <p:cTn id="7" dur="1" fill="hold">
                                          <p:stCondLst>
                                            <p:cond delay="499"/>
                                          </p:stCondLst>
                                        </p:cTn>
                                        <p:tgtEl>
                                          <p:spTgt spid="11"/>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2.5 Commutativity, doubling and halving</a:t>
            </a:r>
            <a:r>
              <a:rPr lang="en-GB" dirty="0"/>
              <a:t>	  </a:t>
            </a:r>
            <a:r>
              <a:rPr lang="en-US" dirty="0">
                <a:solidFill>
                  <a:srgbClr val="00628C"/>
                </a:solidFill>
              </a:rPr>
              <a:t>Step 2:9</a:t>
            </a:r>
          </a:p>
        </p:txBody>
      </p:sp>
      <p:sp>
        <p:nvSpPr>
          <p:cNvPr id="4" name="Oval 3">
            <a:extLst>
              <a:ext uri="{FF2B5EF4-FFF2-40B4-BE49-F238E27FC236}">
                <a16:creationId xmlns:a16="http://schemas.microsoft.com/office/drawing/2014/main" id="{735B9019-959F-41F4-8D07-84C22C519269}"/>
              </a:ext>
            </a:extLst>
          </p:cNvPr>
          <p:cNvSpPr/>
          <p:nvPr/>
        </p:nvSpPr>
        <p:spPr bwMode="auto">
          <a:xfrm>
            <a:off x="5417911" y="1856040"/>
            <a:ext cx="1356178" cy="1361511"/>
          </a:xfrm>
          <a:prstGeom prst="ellips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5" name="Oval 4">
            <a:extLst>
              <a:ext uri="{FF2B5EF4-FFF2-40B4-BE49-F238E27FC236}">
                <a16:creationId xmlns:a16="http://schemas.microsoft.com/office/drawing/2014/main" id="{5DFA6A52-EF91-485F-B76D-36D01A961F04}"/>
              </a:ext>
            </a:extLst>
          </p:cNvPr>
          <p:cNvSpPr/>
          <p:nvPr/>
        </p:nvSpPr>
        <p:spPr bwMode="auto">
          <a:xfrm>
            <a:off x="4268608" y="3802154"/>
            <a:ext cx="1356178" cy="1361511"/>
          </a:xfrm>
          <a:prstGeom prst="ellips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6" name="Oval 5">
            <a:extLst>
              <a:ext uri="{FF2B5EF4-FFF2-40B4-BE49-F238E27FC236}">
                <a16:creationId xmlns:a16="http://schemas.microsoft.com/office/drawing/2014/main" id="{422DD910-9A81-462E-83B0-AB0E36742740}"/>
              </a:ext>
            </a:extLst>
          </p:cNvPr>
          <p:cNvSpPr/>
          <p:nvPr/>
        </p:nvSpPr>
        <p:spPr bwMode="auto">
          <a:xfrm>
            <a:off x="6567214" y="3802154"/>
            <a:ext cx="1356178" cy="1361511"/>
          </a:xfrm>
          <a:prstGeom prst="ellips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cxnSp>
        <p:nvCxnSpPr>
          <p:cNvPr id="7" name="Straight Connector 6">
            <a:extLst>
              <a:ext uri="{FF2B5EF4-FFF2-40B4-BE49-F238E27FC236}">
                <a16:creationId xmlns:a16="http://schemas.microsoft.com/office/drawing/2014/main" id="{C72C42B7-8459-4330-BBE0-E870CF5B934E}"/>
              </a:ext>
            </a:extLst>
          </p:cNvPr>
          <p:cNvCxnSpPr>
            <a:cxnSpLocks/>
            <a:stCxn id="4" idx="3"/>
          </p:cNvCxnSpPr>
          <p:nvPr/>
        </p:nvCxnSpPr>
        <p:spPr bwMode="auto">
          <a:xfrm rot="5400000">
            <a:off x="4949762" y="3153974"/>
            <a:ext cx="802569" cy="530947"/>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8" name="Straight Connector 7">
            <a:extLst>
              <a:ext uri="{FF2B5EF4-FFF2-40B4-BE49-F238E27FC236}">
                <a16:creationId xmlns:a16="http://schemas.microsoft.com/office/drawing/2014/main" id="{3B003D3F-E1CF-49B0-BB2E-25F89F4FDAD2}"/>
              </a:ext>
            </a:extLst>
          </p:cNvPr>
          <p:cNvCxnSpPr>
            <a:cxnSpLocks/>
            <a:stCxn id="4" idx="5"/>
          </p:cNvCxnSpPr>
          <p:nvPr/>
        </p:nvCxnSpPr>
        <p:spPr bwMode="auto">
          <a:xfrm rot="5400000" flipV="1">
            <a:off x="6460727" y="3132916"/>
            <a:ext cx="802569" cy="573060"/>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TextBox 8">
            <a:extLst>
              <a:ext uri="{FF2B5EF4-FFF2-40B4-BE49-F238E27FC236}">
                <a16:creationId xmlns:a16="http://schemas.microsoft.com/office/drawing/2014/main" id="{D99EC8C6-470C-4521-AA4A-74324026EFFD}"/>
              </a:ext>
            </a:extLst>
          </p:cNvPr>
          <p:cNvSpPr txBox="1"/>
          <p:nvPr/>
        </p:nvSpPr>
        <p:spPr bwMode="auto">
          <a:xfrm>
            <a:off x="5836953" y="2305962"/>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14</a:t>
            </a:r>
          </a:p>
        </p:txBody>
      </p:sp>
      <p:sp>
        <p:nvSpPr>
          <p:cNvPr id="10" name="TextBox 9">
            <a:extLst>
              <a:ext uri="{FF2B5EF4-FFF2-40B4-BE49-F238E27FC236}">
                <a16:creationId xmlns:a16="http://schemas.microsoft.com/office/drawing/2014/main" id="{7FE53186-F452-4984-B5F9-5D60C86F416B}"/>
              </a:ext>
            </a:extLst>
          </p:cNvPr>
          <p:cNvSpPr txBox="1"/>
          <p:nvPr/>
        </p:nvSpPr>
        <p:spPr bwMode="auto">
          <a:xfrm>
            <a:off x="7069614" y="4246206"/>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7</a:t>
            </a:r>
          </a:p>
        </p:txBody>
      </p:sp>
      <p:sp>
        <p:nvSpPr>
          <p:cNvPr id="11" name="TextBox 10">
            <a:extLst>
              <a:ext uri="{FF2B5EF4-FFF2-40B4-BE49-F238E27FC236}">
                <a16:creationId xmlns:a16="http://schemas.microsoft.com/office/drawing/2014/main" id="{F4139CA1-F7B0-4AE8-940E-C6579A19ED7B}"/>
              </a:ext>
            </a:extLst>
          </p:cNvPr>
          <p:cNvSpPr txBox="1"/>
          <p:nvPr/>
        </p:nvSpPr>
        <p:spPr bwMode="auto">
          <a:xfrm>
            <a:off x="4772290" y="4246206"/>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7</a:t>
            </a:r>
          </a:p>
        </p:txBody>
      </p:sp>
      <p:sp>
        <p:nvSpPr>
          <p:cNvPr id="13" name="TextBox 12">
            <a:extLst>
              <a:ext uri="{FF2B5EF4-FFF2-40B4-BE49-F238E27FC236}">
                <a16:creationId xmlns:a16="http://schemas.microsoft.com/office/drawing/2014/main" id="{14ED0661-4AD2-4D5C-8D3F-F81A36F17913}"/>
              </a:ext>
            </a:extLst>
          </p:cNvPr>
          <p:cNvSpPr txBox="1"/>
          <p:nvPr/>
        </p:nvSpPr>
        <p:spPr bwMode="auto">
          <a:xfrm>
            <a:off x="4786717" y="4246206"/>
            <a:ext cx="3225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a:t>
            </a:r>
            <a:endParaRPr lang="en-GB" sz="2400" dirty="0">
              <a:solidFill>
                <a:srgbClr val="C00000"/>
              </a:solidFill>
              <a:latin typeface="Myriad Pro Semibold" charset="0"/>
              <a:ea typeface="Myriad Pro Semibold" charset="0"/>
              <a:cs typeface="Myriad Pro Semibold" charset="0"/>
            </a:endParaRPr>
          </a:p>
        </p:txBody>
      </p:sp>
      <p:sp>
        <p:nvSpPr>
          <p:cNvPr id="14" name="TextBox 13">
            <a:extLst>
              <a:ext uri="{FF2B5EF4-FFF2-40B4-BE49-F238E27FC236}">
                <a16:creationId xmlns:a16="http://schemas.microsoft.com/office/drawing/2014/main" id="{CA25AE17-77E2-4E91-B4C4-495646D96314}"/>
              </a:ext>
            </a:extLst>
          </p:cNvPr>
          <p:cNvSpPr txBox="1"/>
          <p:nvPr/>
        </p:nvSpPr>
        <p:spPr bwMode="auto">
          <a:xfrm>
            <a:off x="7084041" y="4246206"/>
            <a:ext cx="3225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a:t>
            </a:r>
            <a:endParaRPr lang="en-GB" sz="2400" dirty="0">
              <a:solidFill>
                <a:srgbClr val="C00000"/>
              </a:solidFill>
              <a:latin typeface="Myriad Pro Semibold" charset="0"/>
              <a:ea typeface="Myriad Pro Semibold" charset="0"/>
              <a:cs typeface="Myriad Pro Semibold" charset="0"/>
            </a:endParaRPr>
          </a:p>
        </p:txBody>
      </p:sp>
      <p:sp>
        <p:nvSpPr>
          <p:cNvPr id="15" name="Rectangle 14"/>
          <p:cNvSpPr/>
          <p:nvPr/>
        </p:nvSpPr>
        <p:spPr>
          <a:xfrm>
            <a:off x="1901190" y="875557"/>
            <a:ext cx="8389620" cy="461665"/>
          </a:xfrm>
          <a:prstGeom prst="rect">
            <a:avLst/>
          </a:prstGeom>
        </p:spPr>
        <p:txBody>
          <a:bodyPr wrap="square">
            <a:spAutoFit/>
          </a:bodyPr>
          <a:lstStyle/>
          <a:p>
            <a:pPr algn="ctr" fontAlgn="base">
              <a:spcBef>
                <a:spcPct val="20000"/>
              </a:spcBef>
              <a:spcAft>
                <a:spcPct val="0"/>
              </a:spcAft>
              <a:buClr>
                <a:srgbClr val="00628C"/>
              </a:buClr>
            </a:pPr>
            <a:r>
              <a:rPr lang="en-GB" sz="2400" dirty="0">
                <a:solidFill>
                  <a:srgbClr val="000000"/>
                </a:solidFill>
                <a:latin typeface="Myriad Pro Semibold"/>
              </a:rPr>
              <a:t>The parts are equal. Fill in the missing numbers.</a:t>
            </a:r>
          </a:p>
        </p:txBody>
      </p:sp>
    </p:spTree>
    <p:extLst>
      <p:ext uri="{BB962C8B-B14F-4D97-AF65-F5344CB8AC3E}">
        <p14:creationId xmlns:p14="http://schemas.microsoft.com/office/powerpoint/2010/main" val="2114190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3"/>
                                        </p:tgtEl>
                                      </p:cBhvr>
                                    </p:animEffect>
                                    <p:set>
                                      <p:cBhvr>
                                        <p:cTn id="7" dur="1" fill="hold">
                                          <p:stCondLst>
                                            <p:cond delay="499"/>
                                          </p:stCondLst>
                                        </p:cTn>
                                        <p:tgtEl>
                                          <p:spTgt spid="13"/>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500"/>
                                        <p:tgtEl>
                                          <p:spTgt spid="14"/>
                                        </p:tgtEl>
                                      </p:cBhvr>
                                    </p:animEffect>
                                    <p:set>
                                      <p:cBhvr>
                                        <p:cTn id="10" dur="1" fill="hold">
                                          <p:stCondLst>
                                            <p:cond delay="499"/>
                                          </p:stCondLst>
                                        </p:cTn>
                                        <p:tgtEl>
                                          <p:spTgt spid="14"/>
                                        </p:tgtEl>
                                        <p:attrNameLst>
                                          <p:attrName>style.visibility</p:attrName>
                                        </p:attrNameLst>
                                      </p:cBhvr>
                                      <p:to>
                                        <p:strVal val="hidden"/>
                                      </p:to>
                                    </p:se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500"/>
                                        <p:tgtEl>
                                          <p:spTgt spid="11"/>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3" grpId="0"/>
      <p:bldP spid="1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2.5 Commutativity, doubling and halving</a:t>
            </a:r>
            <a:r>
              <a:rPr lang="en-GB" dirty="0"/>
              <a:t>	  </a:t>
            </a:r>
            <a:r>
              <a:rPr lang="en-US" dirty="0">
                <a:solidFill>
                  <a:srgbClr val="00628C"/>
                </a:solidFill>
              </a:rPr>
              <a:t>Step 2:9</a:t>
            </a:r>
          </a:p>
        </p:txBody>
      </p:sp>
      <p:sp>
        <p:nvSpPr>
          <p:cNvPr id="4" name="Oval 3">
            <a:extLst>
              <a:ext uri="{FF2B5EF4-FFF2-40B4-BE49-F238E27FC236}">
                <a16:creationId xmlns:a16="http://schemas.microsoft.com/office/drawing/2014/main" id="{E687DE15-A36E-410C-9418-FAF07FE8D74B}"/>
              </a:ext>
            </a:extLst>
          </p:cNvPr>
          <p:cNvSpPr/>
          <p:nvPr/>
        </p:nvSpPr>
        <p:spPr bwMode="auto">
          <a:xfrm>
            <a:off x="5417911" y="1856040"/>
            <a:ext cx="1356178" cy="1361511"/>
          </a:xfrm>
          <a:prstGeom prst="ellips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5" name="Oval 4">
            <a:extLst>
              <a:ext uri="{FF2B5EF4-FFF2-40B4-BE49-F238E27FC236}">
                <a16:creationId xmlns:a16="http://schemas.microsoft.com/office/drawing/2014/main" id="{B844ADFB-0C1E-48C0-848E-C42887C92C40}"/>
              </a:ext>
            </a:extLst>
          </p:cNvPr>
          <p:cNvSpPr/>
          <p:nvPr/>
        </p:nvSpPr>
        <p:spPr bwMode="auto">
          <a:xfrm>
            <a:off x="4268608" y="3802154"/>
            <a:ext cx="1356178" cy="1361511"/>
          </a:xfrm>
          <a:prstGeom prst="ellips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6" name="Oval 5">
            <a:extLst>
              <a:ext uri="{FF2B5EF4-FFF2-40B4-BE49-F238E27FC236}">
                <a16:creationId xmlns:a16="http://schemas.microsoft.com/office/drawing/2014/main" id="{5F8A6F1C-C783-4C1C-8925-772C6C399042}"/>
              </a:ext>
            </a:extLst>
          </p:cNvPr>
          <p:cNvSpPr/>
          <p:nvPr/>
        </p:nvSpPr>
        <p:spPr bwMode="auto">
          <a:xfrm>
            <a:off x="6567214" y="3802154"/>
            <a:ext cx="1356178" cy="1361511"/>
          </a:xfrm>
          <a:prstGeom prst="ellips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cxnSp>
        <p:nvCxnSpPr>
          <p:cNvPr id="7" name="Straight Connector 6">
            <a:extLst>
              <a:ext uri="{FF2B5EF4-FFF2-40B4-BE49-F238E27FC236}">
                <a16:creationId xmlns:a16="http://schemas.microsoft.com/office/drawing/2014/main" id="{228EF939-6071-46B6-AA0E-B4E0C9D10333}"/>
              </a:ext>
            </a:extLst>
          </p:cNvPr>
          <p:cNvCxnSpPr>
            <a:cxnSpLocks/>
            <a:stCxn id="4" idx="3"/>
          </p:cNvCxnSpPr>
          <p:nvPr/>
        </p:nvCxnSpPr>
        <p:spPr bwMode="auto">
          <a:xfrm rot="5400000">
            <a:off x="4949762" y="3153974"/>
            <a:ext cx="802569" cy="530947"/>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8" name="Straight Connector 7">
            <a:extLst>
              <a:ext uri="{FF2B5EF4-FFF2-40B4-BE49-F238E27FC236}">
                <a16:creationId xmlns:a16="http://schemas.microsoft.com/office/drawing/2014/main" id="{580CECF7-6FDC-4B72-85D2-72F0C0F4F6F5}"/>
              </a:ext>
            </a:extLst>
          </p:cNvPr>
          <p:cNvCxnSpPr>
            <a:cxnSpLocks/>
            <a:stCxn id="4" idx="5"/>
          </p:cNvCxnSpPr>
          <p:nvPr/>
        </p:nvCxnSpPr>
        <p:spPr bwMode="auto">
          <a:xfrm rot="5400000" flipV="1">
            <a:off x="6460727" y="3132916"/>
            <a:ext cx="802569" cy="573060"/>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TextBox 8">
            <a:extLst>
              <a:ext uri="{FF2B5EF4-FFF2-40B4-BE49-F238E27FC236}">
                <a16:creationId xmlns:a16="http://schemas.microsoft.com/office/drawing/2014/main" id="{B6FBA221-C07B-421C-803C-0C154791B632}"/>
              </a:ext>
            </a:extLst>
          </p:cNvPr>
          <p:cNvSpPr txBox="1"/>
          <p:nvPr/>
        </p:nvSpPr>
        <p:spPr bwMode="auto">
          <a:xfrm>
            <a:off x="5836953" y="2305962"/>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18</a:t>
            </a:r>
          </a:p>
        </p:txBody>
      </p:sp>
      <p:sp>
        <p:nvSpPr>
          <p:cNvPr id="10" name="TextBox 9">
            <a:extLst>
              <a:ext uri="{FF2B5EF4-FFF2-40B4-BE49-F238E27FC236}">
                <a16:creationId xmlns:a16="http://schemas.microsoft.com/office/drawing/2014/main" id="{86AE8767-71DD-47EB-99A1-0CD38BE09C8D}"/>
              </a:ext>
            </a:extLst>
          </p:cNvPr>
          <p:cNvSpPr txBox="1"/>
          <p:nvPr/>
        </p:nvSpPr>
        <p:spPr bwMode="auto">
          <a:xfrm>
            <a:off x="7069615" y="4246206"/>
            <a:ext cx="3513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9</a:t>
            </a:r>
          </a:p>
        </p:txBody>
      </p:sp>
      <p:sp>
        <p:nvSpPr>
          <p:cNvPr id="11" name="TextBox 10">
            <a:extLst>
              <a:ext uri="{FF2B5EF4-FFF2-40B4-BE49-F238E27FC236}">
                <a16:creationId xmlns:a16="http://schemas.microsoft.com/office/drawing/2014/main" id="{E64C2C88-CD05-451C-A9AE-67691128B9A8}"/>
              </a:ext>
            </a:extLst>
          </p:cNvPr>
          <p:cNvSpPr txBox="1"/>
          <p:nvPr/>
        </p:nvSpPr>
        <p:spPr bwMode="auto">
          <a:xfrm>
            <a:off x="4772290" y="4246206"/>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9</a:t>
            </a:r>
          </a:p>
        </p:txBody>
      </p:sp>
      <p:sp>
        <p:nvSpPr>
          <p:cNvPr id="12" name="TextBox 11">
            <a:extLst>
              <a:ext uri="{FF2B5EF4-FFF2-40B4-BE49-F238E27FC236}">
                <a16:creationId xmlns:a16="http://schemas.microsoft.com/office/drawing/2014/main" id="{B797F7ED-E14C-410F-9B70-48FD250BA45A}"/>
              </a:ext>
            </a:extLst>
          </p:cNvPr>
          <p:cNvSpPr txBox="1"/>
          <p:nvPr/>
        </p:nvSpPr>
        <p:spPr bwMode="auto">
          <a:xfrm>
            <a:off x="5934737" y="2305962"/>
            <a:ext cx="3225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a:t>
            </a:r>
            <a:endParaRPr lang="en-GB" sz="2400" dirty="0">
              <a:solidFill>
                <a:srgbClr val="C00000"/>
              </a:solidFill>
              <a:latin typeface="Myriad Pro Semibold" charset="0"/>
              <a:ea typeface="Myriad Pro Semibold" charset="0"/>
              <a:cs typeface="Myriad Pro Semibold" charset="0"/>
            </a:endParaRPr>
          </a:p>
        </p:txBody>
      </p:sp>
      <p:sp>
        <p:nvSpPr>
          <p:cNvPr id="13" name="Rectangle 12"/>
          <p:cNvSpPr/>
          <p:nvPr/>
        </p:nvSpPr>
        <p:spPr>
          <a:xfrm>
            <a:off x="1901190" y="875557"/>
            <a:ext cx="8389620" cy="461665"/>
          </a:xfrm>
          <a:prstGeom prst="rect">
            <a:avLst/>
          </a:prstGeom>
        </p:spPr>
        <p:txBody>
          <a:bodyPr wrap="square">
            <a:spAutoFit/>
          </a:bodyPr>
          <a:lstStyle/>
          <a:p>
            <a:pPr algn="ctr" fontAlgn="base">
              <a:spcBef>
                <a:spcPct val="20000"/>
              </a:spcBef>
              <a:spcAft>
                <a:spcPct val="0"/>
              </a:spcAft>
              <a:buClr>
                <a:srgbClr val="00628C"/>
              </a:buClr>
            </a:pPr>
            <a:r>
              <a:rPr lang="en-GB" sz="2400" dirty="0">
                <a:solidFill>
                  <a:srgbClr val="000000"/>
                </a:solidFill>
                <a:latin typeface="Myriad Pro Semibold"/>
              </a:rPr>
              <a:t>The parts are equal. Fill in the missing numbers.</a:t>
            </a:r>
          </a:p>
        </p:txBody>
      </p:sp>
    </p:spTree>
    <p:extLst>
      <p:ext uri="{BB962C8B-B14F-4D97-AF65-F5344CB8AC3E}">
        <p14:creationId xmlns:p14="http://schemas.microsoft.com/office/powerpoint/2010/main" val="773723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2"/>
                                        </p:tgtEl>
                                      </p:cBhvr>
                                    </p:animEffect>
                                    <p:set>
                                      <p:cBhvr>
                                        <p:cTn id="7" dur="1" fill="hold">
                                          <p:stCondLst>
                                            <p:cond delay="499"/>
                                          </p:stCondLst>
                                        </p:cTn>
                                        <p:tgtEl>
                                          <p:spTgt spid="12"/>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2.5 Commutativity, doubling and halving</a:t>
            </a:r>
            <a:r>
              <a:rPr lang="en-GB" dirty="0"/>
              <a:t>	  </a:t>
            </a:r>
            <a:r>
              <a:rPr lang="en-US" dirty="0">
                <a:solidFill>
                  <a:srgbClr val="00628C"/>
                </a:solidFill>
              </a:rPr>
              <a:t>Step 2:9</a:t>
            </a:r>
          </a:p>
        </p:txBody>
      </p:sp>
      <p:sp>
        <p:nvSpPr>
          <p:cNvPr id="4" name="TextBox 3">
            <a:extLst>
              <a:ext uri="{FF2B5EF4-FFF2-40B4-BE49-F238E27FC236}">
                <a16:creationId xmlns:a16="http://schemas.microsoft.com/office/drawing/2014/main" id="{4A518A97-47E9-4389-BF42-30F29111E398}"/>
              </a:ext>
            </a:extLst>
          </p:cNvPr>
          <p:cNvSpPr txBox="1"/>
          <p:nvPr/>
        </p:nvSpPr>
        <p:spPr bwMode="auto">
          <a:xfrm>
            <a:off x="4340551" y="1069207"/>
            <a:ext cx="351089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Double 4 – true or false?</a:t>
            </a:r>
            <a:endParaRPr lang="en-GB" sz="2400" dirty="0">
              <a:solidFill>
                <a:srgbClr val="FF0000"/>
              </a:solidFill>
              <a:latin typeface="Myriad Pro Semibold" charset="0"/>
              <a:ea typeface="Myriad Pro Semibold" charset="0"/>
              <a:cs typeface="Myriad Pro Semibold" charset="0"/>
            </a:endParaRPr>
          </a:p>
        </p:txBody>
      </p:sp>
      <p:sp>
        <p:nvSpPr>
          <p:cNvPr id="6" name="TextBox 5">
            <a:extLst>
              <a:ext uri="{FF2B5EF4-FFF2-40B4-BE49-F238E27FC236}">
                <a16:creationId xmlns:a16="http://schemas.microsoft.com/office/drawing/2014/main" id="{55412CF4-AEEE-4B07-BFFA-341F6D8301CA}"/>
              </a:ext>
            </a:extLst>
          </p:cNvPr>
          <p:cNvSpPr txBox="1"/>
          <p:nvPr/>
        </p:nvSpPr>
        <p:spPr bwMode="auto">
          <a:xfrm>
            <a:off x="5647000" y="3071096"/>
            <a:ext cx="89800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4 × 2</a:t>
            </a:r>
            <a:endParaRPr lang="en-GB" sz="2400" dirty="0">
              <a:solidFill>
                <a:srgbClr val="FF0000"/>
              </a:solidFill>
              <a:latin typeface="Myriad Pro Semibold" charset="0"/>
              <a:ea typeface="Myriad Pro Semibold" charset="0"/>
              <a:cs typeface="Myriad Pro Semibold" charset="0"/>
            </a:endParaRPr>
          </a:p>
        </p:txBody>
      </p:sp>
      <p:grpSp>
        <p:nvGrpSpPr>
          <p:cNvPr id="3" name="Group 2">
            <a:extLst>
              <a:ext uri="{FF2B5EF4-FFF2-40B4-BE49-F238E27FC236}">
                <a16:creationId xmlns:a16="http://schemas.microsoft.com/office/drawing/2014/main" id="{AA2AC52D-94F8-4223-88A8-E230844E8831}"/>
              </a:ext>
            </a:extLst>
          </p:cNvPr>
          <p:cNvGrpSpPr/>
          <p:nvPr/>
        </p:nvGrpSpPr>
        <p:grpSpPr>
          <a:xfrm>
            <a:off x="7851449" y="2947985"/>
            <a:ext cx="1293600" cy="707886"/>
            <a:chOff x="6327449" y="2947985"/>
            <a:chExt cx="1293600" cy="707886"/>
          </a:xfrm>
        </p:grpSpPr>
        <p:sp>
          <p:nvSpPr>
            <p:cNvPr id="8" name="TextBox 7">
              <a:extLst>
                <a:ext uri="{FF2B5EF4-FFF2-40B4-BE49-F238E27FC236}">
                  <a16:creationId xmlns:a16="http://schemas.microsoft.com/office/drawing/2014/main" id="{2A0E4116-2E8D-4342-AA9F-F7B1ED5ABEF2}"/>
                </a:ext>
              </a:extLst>
            </p:cNvPr>
            <p:cNvSpPr txBox="1"/>
            <p:nvPr/>
          </p:nvSpPr>
          <p:spPr bwMode="auto">
            <a:xfrm>
              <a:off x="6327449" y="2947985"/>
              <a:ext cx="587020" cy="707886"/>
            </a:xfrm>
            <a:prstGeom prst="rect">
              <a:avLst/>
            </a:prstGeom>
            <a:noFill/>
            <a:ln>
              <a:noFill/>
            </a:ln>
            <a:extLs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4000" dirty="0">
                  <a:solidFill>
                    <a:srgbClr val="00B050"/>
                  </a:solidFill>
                  <a:latin typeface="Comic Sans MS" panose="030F0702030302020204" pitchFamily="66" charset="0"/>
                  <a:ea typeface="Myriad Pro Semibold" charset="0"/>
                  <a:cs typeface="Myriad Pro Semibold" charset="0"/>
                  <a:sym typeface="Wingdings" panose="05000000000000000000" pitchFamily="2" charset="2"/>
                </a:rPr>
                <a:t></a:t>
              </a:r>
              <a:endParaRPr lang="en-GB" sz="4000" dirty="0">
                <a:solidFill>
                  <a:srgbClr val="00B050"/>
                </a:solidFill>
                <a:latin typeface="Comic Sans MS" panose="030F0702030302020204" pitchFamily="66" charset="0"/>
                <a:ea typeface="Myriad Pro Semibold" charset="0"/>
                <a:cs typeface="Myriad Pro Semibold" charset="0"/>
              </a:endParaRPr>
            </a:p>
          </p:txBody>
        </p:sp>
        <p:sp>
          <p:nvSpPr>
            <p:cNvPr id="7" name="TextBox 6">
              <a:extLst>
                <a:ext uri="{FF2B5EF4-FFF2-40B4-BE49-F238E27FC236}">
                  <a16:creationId xmlns:a16="http://schemas.microsoft.com/office/drawing/2014/main" id="{7DFF505B-A952-4825-98DE-ADCFBD6D2874}"/>
                </a:ext>
              </a:extLst>
            </p:cNvPr>
            <p:cNvSpPr txBox="1"/>
            <p:nvPr/>
          </p:nvSpPr>
          <p:spPr bwMode="auto">
            <a:xfrm>
              <a:off x="6817624" y="3029148"/>
              <a:ext cx="803425" cy="461665"/>
            </a:xfrm>
            <a:prstGeom prst="rect">
              <a:avLst/>
            </a:prstGeom>
            <a:noFill/>
            <a:ln>
              <a:noFill/>
            </a:ln>
            <a:extLs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B050"/>
                  </a:solidFill>
                  <a:latin typeface="Myriad Pro Semibold"/>
                  <a:ea typeface="Myriad Pro Semibold" charset="0"/>
                  <a:cs typeface="Myriad Pro Semibold" charset="0"/>
                  <a:sym typeface="Wingdings" panose="05000000000000000000" pitchFamily="2" charset="2"/>
                </a:rPr>
                <a:t>true</a:t>
              </a:r>
              <a:endParaRPr lang="en-GB" sz="2400" dirty="0">
                <a:solidFill>
                  <a:srgbClr val="00B050"/>
                </a:solidFill>
                <a:latin typeface="Myriad Pro Semibold"/>
                <a:ea typeface="Myriad Pro Semibold" charset="0"/>
                <a:cs typeface="Myriad Pro Semibold" charset="0"/>
              </a:endParaRPr>
            </a:p>
          </p:txBody>
        </p:sp>
      </p:grpSp>
      <p:pic>
        <p:nvPicPr>
          <p:cNvPr id="5" name="Audio 4">
            <a:hlinkClick r:id="" action="ppaction://media"/>
            <a:extLst>
              <a:ext uri="{FF2B5EF4-FFF2-40B4-BE49-F238E27FC236}">
                <a16:creationId xmlns:a16="http://schemas.microsoft.com/office/drawing/2014/main" id="{98A45295-039E-4819-909A-D24FF7B1286C}"/>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2762870872"/>
      </p:ext>
    </p:extLst>
  </p:cSld>
  <p:clrMapOvr>
    <a:masterClrMapping/>
  </p:clrMapOvr>
  <mc:AlternateContent xmlns:mc="http://schemas.openxmlformats.org/markup-compatibility/2006" xmlns:p14="http://schemas.microsoft.com/office/powerpoint/2010/main">
    <mc:Choice Requires="p14">
      <p:transition spd="slow" p14:dur="2000" advTm="5831"/>
    </mc:Choice>
    <mc:Fallback xmlns="">
      <p:transition spd="slow" advTm="58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5"/>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2.5 Commutativity, doubling and halving</a:t>
            </a:r>
            <a:r>
              <a:rPr lang="en-GB" dirty="0"/>
              <a:t>	  </a:t>
            </a:r>
            <a:r>
              <a:rPr lang="en-US" dirty="0">
                <a:solidFill>
                  <a:srgbClr val="00628C"/>
                </a:solidFill>
              </a:rPr>
              <a:t>Step 2:9</a:t>
            </a:r>
          </a:p>
        </p:txBody>
      </p:sp>
      <p:sp>
        <p:nvSpPr>
          <p:cNvPr id="3" name="TextBox 2">
            <a:extLst>
              <a:ext uri="{FF2B5EF4-FFF2-40B4-BE49-F238E27FC236}">
                <a16:creationId xmlns:a16="http://schemas.microsoft.com/office/drawing/2014/main" id="{05215DD8-3215-4EDB-A972-042F75225143}"/>
              </a:ext>
            </a:extLst>
          </p:cNvPr>
          <p:cNvSpPr txBox="1"/>
          <p:nvPr/>
        </p:nvSpPr>
        <p:spPr bwMode="auto">
          <a:xfrm>
            <a:off x="4340551" y="1069207"/>
            <a:ext cx="351089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Double 4 – true or false?</a:t>
            </a:r>
            <a:endParaRPr lang="en-GB" sz="2400" dirty="0">
              <a:solidFill>
                <a:srgbClr val="FF0000"/>
              </a:solidFill>
              <a:latin typeface="Myriad Pro Semibold" charset="0"/>
              <a:ea typeface="Myriad Pro Semibold" charset="0"/>
              <a:cs typeface="Myriad Pro Semibold" charset="0"/>
            </a:endParaRPr>
          </a:p>
        </p:txBody>
      </p:sp>
      <p:sp>
        <p:nvSpPr>
          <p:cNvPr id="4" name="TextBox 3">
            <a:extLst>
              <a:ext uri="{FF2B5EF4-FFF2-40B4-BE49-F238E27FC236}">
                <a16:creationId xmlns:a16="http://schemas.microsoft.com/office/drawing/2014/main" id="{0E04786D-5E26-4BE9-8FC6-599196A491C3}"/>
              </a:ext>
            </a:extLst>
          </p:cNvPr>
          <p:cNvSpPr txBox="1"/>
          <p:nvPr/>
        </p:nvSpPr>
        <p:spPr bwMode="auto">
          <a:xfrm>
            <a:off x="5647000" y="3071096"/>
            <a:ext cx="89800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4 + 4</a:t>
            </a:r>
            <a:endParaRPr lang="en-GB" sz="2400" dirty="0">
              <a:solidFill>
                <a:srgbClr val="FF0000"/>
              </a:solidFill>
              <a:latin typeface="Myriad Pro Semibold" charset="0"/>
              <a:ea typeface="Myriad Pro Semibold" charset="0"/>
              <a:cs typeface="Myriad Pro Semibold" charset="0"/>
            </a:endParaRPr>
          </a:p>
        </p:txBody>
      </p:sp>
      <p:grpSp>
        <p:nvGrpSpPr>
          <p:cNvPr id="12" name="Group 11">
            <a:extLst>
              <a:ext uri="{FF2B5EF4-FFF2-40B4-BE49-F238E27FC236}">
                <a16:creationId xmlns:a16="http://schemas.microsoft.com/office/drawing/2014/main" id="{2722A31C-0AD9-4777-9A86-AA3F28BF17C2}"/>
              </a:ext>
            </a:extLst>
          </p:cNvPr>
          <p:cNvGrpSpPr/>
          <p:nvPr/>
        </p:nvGrpSpPr>
        <p:grpSpPr>
          <a:xfrm>
            <a:off x="7851449" y="2947985"/>
            <a:ext cx="1293600" cy="707886"/>
            <a:chOff x="6327449" y="2947985"/>
            <a:chExt cx="1293600" cy="707886"/>
          </a:xfrm>
        </p:grpSpPr>
        <p:sp>
          <p:nvSpPr>
            <p:cNvPr id="13" name="TextBox 12">
              <a:extLst>
                <a:ext uri="{FF2B5EF4-FFF2-40B4-BE49-F238E27FC236}">
                  <a16:creationId xmlns:a16="http://schemas.microsoft.com/office/drawing/2014/main" id="{E041A7C1-D96B-4DE8-928A-82C8EEF78896}"/>
                </a:ext>
              </a:extLst>
            </p:cNvPr>
            <p:cNvSpPr txBox="1"/>
            <p:nvPr/>
          </p:nvSpPr>
          <p:spPr bwMode="auto">
            <a:xfrm>
              <a:off x="6327449" y="2947985"/>
              <a:ext cx="587020" cy="707886"/>
            </a:xfrm>
            <a:prstGeom prst="rect">
              <a:avLst/>
            </a:prstGeom>
            <a:noFill/>
            <a:ln>
              <a:noFill/>
            </a:ln>
            <a:extLs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4000" dirty="0">
                  <a:solidFill>
                    <a:srgbClr val="00B050"/>
                  </a:solidFill>
                  <a:latin typeface="Comic Sans MS" panose="030F0702030302020204" pitchFamily="66" charset="0"/>
                  <a:ea typeface="Myriad Pro Semibold" charset="0"/>
                  <a:cs typeface="Myriad Pro Semibold" charset="0"/>
                  <a:sym typeface="Wingdings" panose="05000000000000000000" pitchFamily="2" charset="2"/>
                </a:rPr>
                <a:t></a:t>
              </a:r>
              <a:endParaRPr lang="en-GB" sz="4000" dirty="0">
                <a:solidFill>
                  <a:srgbClr val="00B050"/>
                </a:solidFill>
                <a:latin typeface="Comic Sans MS" panose="030F0702030302020204" pitchFamily="66" charset="0"/>
                <a:ea typeface="Myriad Pro Semibold" charset="0"/>
                <a:cs typeface="Myriad Pro Semibold" charset="0"/>
              </a:endParaRPr>
            </a:p>
          </p:txBody>
        </p:sp>
        <p:sp>
          <p:nvSpPr>
            <p:cNvPr id="14" name="TextBox 13">
              <a:extLst>
                <a:ext uri="{FF2B5EF4-FFF2-40B4-BE49-F238E27FC236}">
                  <a16:creationId xmlns:a16="http://schemas.microsoft.com/office/drawing/2014/main" id="{7F376D97-B6F4-4718-BC1F-204A7E8E351C}"/>
                </a:ext>
              </a:extLst>
            </p:cNvPr>
            <p:cNvSpPr txBox="1"/>
            <p:nvPr/>
          </p:nvSpPr>
          <p:spPr bwMode="auto">
            <a:xfrm>
              <a:off x="6817624" y="3029148"/>
              <a:ext cx="803425" cy="461665"/>
            </a:xfrm>
            <a:prstGeom prst="rect">
              <a:avLst/>
            </a:prstGeom>
            <a:noFill/>
            <a:ln>
              <a:noFill/>
            </a:ln>
            <a:extLs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B050"/>
                  </a:solidFill>
                  <a:latin typeface="Myriad Pro Semibold"/>
                  <a:ea typeface="Myriad Pro Semibold" charset="0"/>
                  <a:cs typeface="Myriad Pro Semibold" charset="0"/>
                  <a:sym typeface="Wingdings" panose="05000000000000000000" pitchFamily="2" charset="2"/>
                </a:rPr>
                <a:t>true</a:t>
              </a:r>
              <a:endParaRPr lang="en-GB" sz="2400" dirty="0">
                <a:solidFill>
                  <a:srgbClr val="00B050"/>
                </a:solidFill>
                <a:latin typeface="Myriad Pro Semibold"/>
                <a:ea typeface="Myriad Pro Semibold" charset="0"/>
                <a:cs typeface="Myriad Pro Semibold" charset="0"/>
              </a:endParaRPr>
            </a:p>
          </p:txBody>
        </p:sp>
      </p:grpSp>
      <p:pic>
        <p:nvPicPr>
          <p:cNvPr id="5" name="Audio 4">
            <a:hlinkClick r:id="" action="ppaction://media"/>
            <a:extLst>
              <a:ext uri="{FF2B5EF4-FFF2-40B4-BE49-F238E27FC236}">
                <a16:creationId xmlns:a16="http://schemas.microsoft.com/office/drawing/2014/main" id="{DE9ABBDD-4F7C-4264-816C-90A5C1A3A62C}"/>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1039891442"/>
      </p:ext>
    </p:extLst>
  </p:cSld>
  <p:clrMapOvr>
    <a:masterClrMapping/>
  </p:clrMapOvr>
  <mc:AlternateContent xmlns:mc="http://schemas.openxmlformats.org/markup-compatibility/2006" xmlns:p14="http://schemas.microsoft.com/office/powerpoint/2010/main">
    <mc:Choice Requires="p14">
      <p:transition spd="slow" p14:dur="2000" advTm="5743"/>
    </mc:Choice>
    <mc:Fallback xmlns="">
      <p:transition spd="slow" advTm="57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5"/>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2.5 Commutativity, doubling and halving</a:t>
            </a:r>
            <a:r>
              <a:rPr lang="en-GB" dirty="0"/>
              <a:t>	  </a:t>
            </a:r>
            <a:r>
              <a:rPr lang="en-US" dirty="0">
                <a:solidFill>
                  <a:srgbClr val="00628C"/>
                </a:solidFill>
              </a:rPr>
              <a:t>Step 2:9</a:t>
            </a:r>
          </a:p>
        </p:txBody>
      </p:sp>
      <p:pic>
        <p:nvPicPr>
          <p:cNvPr id="3" name="Picture 2">
            <a:extLst>
              <a:ext uri="{FF2B5EF4-FFF2-40B4-BE49-F238E27FC236}">
                <a16:creationId xmlns:a16="http://schemas.microsoft.com/office/drawing/2014/main" id="{27D62934-F703-4A20-A05C-1F7BF946E21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43525" y="2821115"/>
            <a:ext cx="3104953" cy="2035052"/>
          </a:xfrm>
          <a:prstGeom prst="rect">
            <a:avLst/>
          </a:prstGeom>
        </p:spPr>
      </p:pic>
      <p:sp>
        <p:nvSpPr>
          <p:cNvPr id="4" name="TextBox 3">
            <a:extLst>
              <a:ext uri="{FF2B5EF4-FFF2-40B4-BE49-F238E27FC236}">
                <a16:creationId xmlns:a16="http://schemas.microsoft.com/office/drawing/2014/main" id="{DAEBE24E-A158-4AF2-A883-E0B30FE32EFA}"/>
              </a:ext>
            </a:extLst>
          </p:cNvPr>
          <p:cNvSpPr txBox="1"/>
          <p:nvPr/>
        </p:nvSpPr>
        <p:spPr bwMode="auto">
          <a:xfrm>
            <a:off x="4340551" y="1069207"/>
            <a:ext cx="351089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Double 4 – true or false?</a:t>
            </a:r>
            <a:endParaRPr lang="en-GB" sz="2400" dirty="0">
              <a:solidFill>
                <a:srgbClr val="FF0000"/>
              </a:solidFill>
              <a:latin typeface="Myriad Pro Semibold" charset="0"/>
              <a:ea typeface="Myriad Pro Semibold" charset="0"/>
              <a:cs typeface="Myriad Pro Semibold" charset="0"/>
            </a:endParaRPr>
          </a:p>
        </p:txBody>
      </p:sp>
      <p:grpSp>
        <p:nvGrpSpPr>
          <p:cNvPr id="7" name="Group 6">
            <a:extLst>
              <a:ext uri="{FF2B5EF4-FFF2-40B4-BE49-F238E27FC236}">
                <a16:creationId xmlns:a16="http://schemas.microsoft.com/office/drawing/2014/main" id="{B5952F4B-8F74-4D0C-89CE-3D745D484791}"/>
              </a:ext>
            </a:extLst>
          </p:cNvPr>
          <p:cNvGrpSpPr/>
          <p:nvPr/>
        </p:nvGrpSpPr>
        <p:grpSpPr>
          <a:xfrm>
            <a:off x="7851449" y="3484698"/>
            <a:ext cx="1293600" cy="707886"/>
            <a:chOff x="6327449" y="2947985"/>
            <a:chExt cx="1293600" cy="707886"/>
          </a:xfrm>
        </p:grpSpPr>
        <p:sp>
          <p:nvSpPr>
            <p:cNvPr id="8" name="TextBox 7">
              <a:extLst>
                <a:ext uri="{FF2B5EF4-FFF2-40B4-BE49-F238E27FC236}">
                  <a16:creationId xmlns:a16="http://schemas.microsoft.com/office/drawing/2014/main" id="{B758EAD8-D385-472A-8DCE-B04BC93D4879}"/>
                </a:ext>
              </a:extLst>
            </p:cNvPr>
            <p:cNvSpPr txBox="1"/>
            <p:nvPr/>
          </p:nvSpPr>
          <p:spPr bwMode="auto">
            <a:xfrm>
              <a:off x="6327449" y="2947985"/>
              <a:ext cx="587020" cy="707886"/>
            </a:xfrm>
            <a:prstGeom prst="rect">
              <a:avLst/>
            </a:prstGeom>
            <a:noFill/>
            <a:ln>
              <a:noFill/>
            </a:ln>
            <a:extLs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4000" dirty="0">
                  <a:solidFill>
                    <a:srgbClr val="00B050"/>
                  </a:solidFill>
                  <a:latin typeface="Comic Sans MS" panose="030F0702030302020204" pitchFamily="66" charset="0"/>
                  <a:ea typeface="Myriad Pro Semibold" charset="0"/>
                  <a:cs typeface="Myriad Pro Semibold" charset="0"/>
                  <a:sym typeface="Wingdings" panose="05000000000000000000" pitchFamily="2" charset="2"/>
                </a:rPr>
                <a:t></a:t>
              </a:r>
              <a:endParaRPr lang="en-GB" sz="4000" dirty="0">
                <a:solidFill>
                  <a:srgbClr val="00B050"/>
                </a:solidFill>
                <a:latin typeface="Comic Sans MS" panose="030F0702030302020204" pitchFamily="66" charset="0"/>
                <a:ea typeface="Myriad Pro Semibold" charset="0"/>
                <a:cs typeface="Myriad Pro Semibold" charset="0"/>
              </a:endParaRPr>
            </a:p>
          </p:txBody>
        </p:sp>
        <p:sp>
          <p:nvSpPr>
            <p:cNvPr id="9" name="TextBox 8">
              <a:extLst>
                <a:ext uri="{FF2B5EF4-FFF2-40B4-BE49-F238E27FC236}">
                  <a16:creationId xmlns:a16="http://schemas.microsoft.com/office/drawing/2014/main" id="{CFF41928-FAD1-40E0-8E35-C922DD0E1FBE}"/>
                </a:ext>
              </a:extLst>
            </p:cNvPr>
            <p:cNvSpPr txBox="1"/>
            <p:nvPr/>
          </p:nvSpPr>
          <p:spPr bwMode="auto">
            <a:xfrm>
              <a:off x="6817624" y="3029148"/>
              <a:ext cx="803425" cy="461665"/>
            </a:xfrm>
            <a:prstGeom prst="rect">
              <a:avLst/>
            </a:prstGeom>
            <a:noFill/>
            <a:ln>
              <a:noFill/>
            </a:ln>
            <a:extLs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B050"/>
                  </a:solidFill>
                  <a:latin typeface="Myriad Pro Semibold"/>
                  <a:ea typeface="Myriad Pro Semibold" charset="0"/>
                  <a:cs typeface="Myriad Pro Semibold" charset="0"/>
                  <a:sym typeface="Wingdings" panose="05000000000000000000" pitchFamily="2" charset="2"/>
                </a:rPr>
                <a:t>true</a:t>
              </a:r>
              <a:endParaRPr lang="en-GB" sz="2400" dirty="0">
                <a:solidFill>
                  <a:srgbClr val="00B050"/>
                </a:solidFill>
                <a:latin typeface="Myriad Pro Semibold"/>
                <a:ea typeface="Myriad Pro Semibold" charset="0"/>
                <a:cs typeface="Myriad Pro Semibold" charset="0"/>
              </a:endParaRPr>
            </a:p>
          </p:txBody>
        </p:sp>
      </p:grpSp>
      <p:pic>
        <p:nvPicPr>
          <p:cNvPr id="5" name="Audio 4">
            <a:hlinkClick r:id="" action="ppaction://media"/>
            <a:extLst>
              <a:ext uri="{FF2B5EF4-FFF2-40B4-BE49-F238E27FC236}">
                <a16:creationId xmlns:a16="http://schemas.microsoft.com/office/drawing/2014/main" id="{11BBA20C-0A16-4B1D-B7D1-B7C6E8C13D3C}"/>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1262163409"/>
      </p:ext>
    </p:extLst>
  </p:cSld>
  <p:clrMapOvr>
    <a:masterClrMapping/>
  </p:clrMapOvr>
  <mc:AlternateContent xmlns:mc="http://schemas.openxmlformats.org/markup-compatibility/2006" xmlns:p14="http://schemas.microsoft.com/office/powerpoint/2010/main">
    <mc:Choice Requires="p14">
      <p:transition spd="slow" p14:dur="2000" advTm="6011"/>
    </mc:Choice>
    <mc:Fallback xmlns="">
      <p:transition spd="slow" advTm="60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5"/>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2.5 Commutativity, doubling and halving</a:t>
            </a:r>
            <a:r>
              <a:rPr lang="en-GB" dirty="0"/>
              <a:t>	  </a:t>
            </a:r>
            <a:r>
              <a:rPr lang="en-US" dirty="0">
                <a:solidFill>
                  <a:srgbClr val="00628C"/>
                </a:solidFill>
              </a:rPr>
              <a:t>Step 2:9</a:t>
            </a:r>
          </a:p>
        </p:txBody>
      </p:sp>
      <p:pic>
        <p:nvPicPr>
          <p:cNvPr id="3" name="Picture 2">
            <a:extLst>
              <a:ext uri="{FF2B5EF4-FFF2-40B4-BE49-F238E27FC236}">
                <a16:creationId xmlns:a16="http://schemas.microsoft.com/office/drawing/2014/main" id="{33621C24-21E6-43CB-8503-3D206BFBAA6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43525" y="2521843"/>
            <a:ext cx="3104953" cy="2633599"/>
          </a:xfrm>
          <a:prstGeom prst="rect">
            <a:avLst/>
          </a:prstGeom>
        </p:spPr>
      </p:pic>
      <p:sp>
        <p:nvSpPr>
          <p:cNvPr id="4" name="TextBox 3">
            <a:extLst>
              <a:ext uri="{FF2B5EF4-FFF2-40B4-BE49-F238E27FC236}">
                <a16:creationId xmlns:a16="http://schemas.microsoft.com/office/drawing/2014/main" id="{6754499E-6D8F-42AA-BFE2-FFE9A3372AD7}"/>
              </a:ext>
            </a:extLst>
          </p:cNvPr>
          <p:cNvSpPr txBox="1"/>
          <p:nvPr/>
        </p:nvSpPr>
        <p:spPr bwMode="auto">
          <a:xfrm>
            <a:off x="4340551" y="1069207"/>
            <a:ext cx="351089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Double 4 – true or false?</a:t>
            </a:r>
            <a:endParaRPr lang="en-GB" sz="2400" dirty="0">
              <a:solidFill>
                <a:srgbClr val="FF0000"/>
              </a:solidFill>
              <a:latin typeface="Myriad Pro Semibold" charset="0"/>
              <a:ea typeface="Myriad Pro Semibold" charset="0"/>
              <a:cs typeface="Myriad Pro Semibold" charset="0"/>
            </a:endParaRPr>
          </a:p>
        </p:txBody>
      </p:sp>
      <p:grpSp>
        <p:nvGrpSpPr>
          <p:cNvPr id="7" name="Group 6">
            <a:extLst>
              <a:ext uri="{FF2B5EF4-FFF2-40B4-BE49-F238E27FC236}">
                <a16:creationId xmlns:a16="http://schemas.microsoft.com/office/drawing/2014/main" id="{510B3AE8-FB48-4D8D-8E5D-49980DDD7D26}"/>
              </a:ext>
            </a:extLst>
          </p:cNvPr>
          <p:cNvGrpSpPr/>
          <p:nvPr/>
        </p:nvGrpSpPr>
        <p:grpSpPr>
          <a:xfrm>
            <a:off x="7851449" y="3484698"/>
            <a:ext cx="1236450" cy="707886"/>
            <a:chOff x="6327449" y="3497398"/>
            <a:chExt cx="1236450" cy="707886"/>
          </a:xfrm>
        </p:grpSpPr>
        <p:sp>
          <p:nvSpPr>
            <p:cNvPr id="8" name="TextBox 7">
              <a:extLst>
                <a:ext uri="{FF2B5EF4-FFF2-40B4-BE49-F238E27FC236}">
                  <a16:creationId xmlns:a16="http://schemas.microsoft.com/office/drawing/2014/main" id="{E2860E87-CC00-45A8-B0B8-80D67CB1E007}"/>
                </a:ext>
              </a:extLst>
            </p:cNvPr>
            <p:cNvSpPr txBox="1"/>
            <p:nvPr/>
          </p:nvSpPr>
          <p:spPr bwMode="auto">
            <a:xfrm>
              <a:off x="6327449" y="3497398"/>
              <a:ext cx="510076" cy="707886"/>
            </a:xfrm>
            <a:prstGeom prst="rect">
              <a:avLst/>
            </a:prstGeom>
            <a:noFill/>
            <a:ln>
              <a:noFill/>
            </a:ln>
            <a:extLs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4000" dirty="0">
                  <a:solidFill>
                    <a:srgbClr val="FF0000"/>
                  </a:solidFill>
                  <a:latin typeface="Comic Sans MS" panose="030F0702030302020204" pitchFamily="66" charset="0"/>
                  <a:ea typeface="Myriad Pro Semibold" charset="0"/>
                  <a:cs typeface="Myriad Pro Semibold" charset="0"/>
                  <a:sym typeface="Wingdings" panose="05000000000000000000" pitchFamily="2" charset="2"/>
                </a:rPr>
                <a:t></a:t>
              </a:r>
              <a:endParaRPr lang="en-GB" sz="4000" dirty="0">
                <a:solidFill>
                  <a:srgbClr val="FF0000"/>
                </a:solidFill>
                <a:latin typeface="Comic Sans MS" panose="030F0702030302020204" pitchFamily="66" charset="0"/>
                <a:ea typeface="Myriad Pro Semibold" charset="0"/>
                <a:cs typeface="Myriad Pro Semibold" charset="0"/>
              </a:endParaRPr>
            </a:p>
          </p:txBody>
        </p:sp>
        <p:sp>
          <p:nvSpPr>
            <p:cNvPr id="9" name="TextBox 8">
              <a:extLst>
                <a:ext uri="{FF2B5EF4-FFF2-40B4-BE49-F238E27FC236}">
                  <a16:creationId xmlns:a16="http://schemas.microsoft.com/office/drawing/2014/main" id="{98E85288-8666-4F78-B542-CFD0B2B69967}"/>
                </a:ext>
              </a:extLst>
            </p:cNvPr>
            <p:cNvSpPr txBox="1"/>
            <p:nvPr/>
          </p:nvSpPr>
          <p:spPr bwMode="auto">
            <a:xfrm>
              <a:off x="6760474" y="3607809"/>
              <a:ext cx="803425" cy="461665"/>
            </a:xfrm>
            <a:prstGeom prst="rect">
              <a:avLst/>
            </a:prstGeom>
            <a:noFill/>
            <a:ln>
              <a:noFill/>
            </a:ln>
            <a:extLs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FF0000"/>
                  </a:solidFill>
                  <a:latin typeface="Myriad Pro Semibold"/>
                  <a:ea typeface="Myriad Pro Semibold" charset="0"/>
                  <a:cs typeface="Myriad Pro Semibold" charset="0"/>
                  <a:sym typeface="Wingdings" panose="05000000000000000000" pitchFamily="2" charset="2"/>
                </a:rPr>
                <a:t>false</a:t>
              </a:r>
              <a:endParaRPr lang="en-GB" sz="2400" dirty="0">
                <a:solidFill>
                  <a:srgbClr val="FF0000"/>
                </a:solidFill>
                <a:latin typeface="Myriad Pro Semibold"/>
                <a:ea typeface="Myriad Pro Semibold" charset="0"/>
                <a:cs typeface="Myriad Pro Semibold" charset="0"/>
              </a:endParaRPr>
            </a:p>
          </p:txBody>
        </p:sp>
      </p:grpSp>
      <p:pic>
        <p:nvPicPr>
          <p:cNvPr id="5" name="Audio 4">
            <a:hlinkClick r:id="" action="ppaction://media"/>
            <a:extLst>
              <a:ext uri="{FF2B5EF4-FFF2-40B4-BE49-F238E27FC236}">
                <a16:creationId xmlns:a16="http://schemas.microsoft.com/office/drawing/2014/main" id="{4536B883-A48C-41AE-BEDA-75B69B866CDD}"/>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2198456489"/>
      </p:ext>
    </p:extLst>
  </p:cSld>
  <p:clrMapOvr>
    <a:masterClrMapping/>
  </p:clrMapOvr>
  <mc:AlternateContent xmlns:mc="http://schemas.openxmlformats.org/markup-compatibility/2006" xmlns:p14="http://schemas.microsoft.com/office/powerpoint/2010/main">
    <mc:Choice Requires="p14">
      <p:transition spd="slow" p14:dur="2000" advTm="5140"/>
    </mc:Choice>
    <mc:Fallback xmlns="">
      <p:transition spd="slow" advTm="51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5"/>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2.5 Commutativity, doubling and halving</a:t>
            </a:r>
            <a:r>
              <a:rPr lang="en-GB" dirty="0"/>
              <a:t>	  </a:t>
            </a:r>
            <a:r>
              <a:rPr lang="en-US" dirty="0">
                <a:solidFill>
                  <a:srgbClr val="00628C"/>
                </a:solidFill>
              </a:rPr>
              <a:t>Step 2:9</a:t>
            </a:r>
          </a:p>
        </p:txBody>
      </p:sp>
      <p:sp>
        <p:nvSpPr>
          <p:cNvPr id="3" name="TextBox 2">
            <a:extLst>
              <a:ext uri="{FF2B5EF4-FFF2-40B4-BE49-F238E27FC236}">
                <a16:creationId xmlns:a16="http://schemas.microsoft.com/office/drawing/2014/main" id="{9F2551E4-D02B-4280-B802-401603FD26CE}"/>
              </a:ext>
            </a:extLst>
          </p:cNvPr>
          <p:cNvSpPr txBox="1"/>
          <p:nvPr/>
        </p:nvSpPr>
        <p:spPr bwMode="auto">
          <a:xfrm>
            <a:off x="4340551" y="1069207"/>
            <a:ext cx="351089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Double 4 – true or false?</a:t>
            </a:r>
            <a:endParaRPr lang="en-GB" sz="2400" dirty="0">
              <a:solidFill>
                <a:srgbClr val="FF0000"/>
              </a:solidFill>
              <a:latin typeface="Myriad Pro Semibold" charset="0"/>
              <a:ea typeface="Myriad Pro Semibold" charset="0"/>
              <a:cs typeface="Myriad Pro Semibold" charset="0"/>
            </a:endParaRPr>
          </a:p>
        </p:txBody>
      </p:sp>
      <p:sp>
        <p:nvSpPr>
          <p:cNvPr id="4" name="TextBox 3">
            <a:extLst>
              <a:ext uri="{FF2B5EF4-FFF2-40B4-BE49-F238E27FC236}">
                <a16:creationId xmlns:a16="http://schemas.microsoft.com/office/drawing/2014/main" id="{213CA566-16D8-419D-869F-2A74B9E8F425}"/>
              </a:ext>
            </a:extLst>
          </p:cNvPr>
          <p:cNvSpPr txBox="1"/>
          <p:nvPr/>
        </p:nvSpPr>
        <p:spPr bwMode="auto">
          <a:xfrm>
            <a:off x="5647000" y="3071096"/>
            <a:ext cx="89800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2 × 4</a:t>
            </a:r>
            <a:endParaRPr lang="en-GB" sz="2400" dirty="0">
              <a:solidFill>
                <a:srgbClr val="FF0000"/>
              </a:solidFill>
              <a:latin typeface="Myriad Pro Semibold" charset="0"/>
              <a:ea typeface="Myriad Pro Semibold" charset="0"/>
              <a:cs typeface="Myriad Pro Semibold" charset="0"/>
            </a:endParaRPr>
          </a:p>
        </p:txBody>
      </p:sp>
      <p:grpSp>
        <p:nvGrpSpPr>
          <p:cNvPr id="9" name="Group 8">
            <a:extLst>
              <a:ext uri="{FF2B5EF4-FFF2-40B4-BE49-F238E27FC236}">
                <a16:creationId xmlns:a16="http://schemas.microsoft.com/office/drawing/2014/main" id="{D099F2EA-6062-4010-A9DB-DC7075AB0DC4}"/>
              </a:ext>
            </a:extLst>
          </p:cNvPr>
          <p:cNvGrpSpPr/>
          <p:nvPr/>
        </p:nvGrpSpPr>
        <p:grpSpPr>
          <a:xfrm>
            <a:off x="7851449" y="2947985"/>
            <a:ext cx="1293600" cy="707886"/>
            <a:chOff x="6327449" y="2947985"/>
            <a:chExt cx="1293600" cy="707886"/>
          </a:xfrm>
        </p:grpSpPr>
        <p:sp>
          <p:nvSpPr>
            <p:cNvPr id="10" name="TextBox 9">
              <a:extLst>
                <a:ext uri="{FF2B5EF4-FFF2-40B4-BE49-F238E27FC236}">
                  <a16:creationId xmlns:a16="http://schemas.microsoft.com/office/drawing/2014/main" id="{A41C1D82-0B3D-4BD3-9908-AED7334F974C}"/>
                </a:ext>
              </a:extLst>
            </p:cNvPr>
            <p:cNvSpPr txBox="1"/>
            <p:nvPr/>
          </p:nvSpPr>
          <p:spPr bwMode="auto">
            <a:xfrm>
              <a:off x="6327449" y="2947985"/>
              <a:ext cx="587020" cy="707886"/>
            </a:xfrm>
            <a:prstGeom prst="rect">
              <a:avLst/>
            </a:prstGeom>
            <a:noFill/>
            <a:ln>
              <a:noFill/>
            </a:ln>
            <a:extLs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4000" dirty="0">
                  <a:solidFill>
                    <a:srgbClr val="00B050"/>
                  </a:solidFill>
                  <a:latin typeface="Comic Sans MS" panose="030F0702030302020204" pitchFamily="66" charset="0"/>
                  <a:ea typeface="Myriad Pro Semibold" charset="0"/>
                  <a:cs typeface="Myriad Pro Semibold" charset="0"/>
                  <a:sym typeface="Wingdings" panose="05000000000000000000" pitchFamily="2" charset="2"/>
                </a:rPr>
                <a:t></a:t>
              </a:r>
              <a:endParaRPr lang="en-GB" sz="4000" dirty="0">
                <a:solidFill>
                  <a:srgbClr val="00B050"/>
                </a:solidFill>
                <a:latin typeface="Comic Sans MS" panose="030F0702030302020204" pitchFamily="66" charset="0"/>
                <a:ea typeface="Myriad Pro Semibold" charset="0"/>
                <a:cs typeface="Myriad Pro Semibold" charset="0"/>
              </a:endParaRPr>
            </a:p>
          </p:txBody>
        </p:sp>
        <p:sp>
          <p:nvSpPr>
            <p:cNvPr id="11" name="TextBox 10">
              <a:extLst>
                <a:ext uri="{FF2B5EF4-FFF2-40B4-BE49-F238E27FC236}">
                  <a16:creationId xmlns:a16="http://schemas.microsoft.com/office/drawing/2014/main" id="{25E9B3EF-D280-46A0-8BDB-6D9F03EB391B}"/>
                </a:ext>
              </a:extLst>
            </p:cNvPr>
            <p:cNvSpPr txBox="1"/>
            <p:nvPr/>
          </p:nvSpPr>
          <p:spPr bwMode="auto">
            <a:xfrm>
              <a:off x="6817624" y="3029148"/>
              <a:ext cx="803425" cy="461665"/>
            </a:xfrm>
            <a:prstGeom prst="rect">
              <a:avLst/>
            </a:prstGeom>
            <a:noFill/>
            <a:ln>
              <a:noFill/>
            </a:ln>
            <a:extLs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B050"/>
                  </a:solidFill>
                  <a:latin typeface="Myriad Pro Semibold"/>
                  <a:ea typeface="Myriad Pro Semibold" charset="0"/>
                  <a:cs typeface="Myriad Pro Semibold" charset="0"/>
                  <a:sym typeface="Wingdings" panose="05000000000000000000" pitchFamily="2" charset="2"/>
                </a:rPr>
                <a:t>true</a:t>
              </a:r>
              <a:endParaRPr lang="en-GB" sz="2400" dirty="0">
                <a:solidFill>
                  <a:srgbClr val="00B050"/>
                </a:solidFill>
                <a:latin typeface="Myriad Pro Semibold"/>
                <a:ea typeface="Myriad Pro Semibold" charset="0"/>
                <a:cs typeface="Myriad Pro Semibold" charset="0"/>
              </a:endParaRPr>
            </a:p>
          </p:txBody>
        </p:sp>
      </p:grpSp>
      <p:pic>
        <p:nvPicPr>
          <p:cNvPr id="5" name="Audio 4">
            <a:hlinkClick r:id="" action="ppaction://media"/>
            <a:extLst>
              <a:ext uri="{FF2B5EF4-FFF2-40B4-BE49-F238E27FC236}">
                <a16:creationId xmlns:a16="http://schemas.microsoft.com/office/drawing/2014/main" id="{A9206562-BB87-4A08-8A0F-4E6C4485E93E}"/>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3634890518"/>
      </p:ext>
    </p:extLst>
  </p:cSld>
  <p:clrMapOvr>
    <a:masterClrMapping/>
  </p:clrMapOvr>
  <mc:AlternateContent xmlns:mc="http://schemas.openxmlformats.org/markup-compatibility/2006" xmlns:p14="http://schemas.microsoft.com/office/powerpoint/2010/main">
    <mc:Choice Requires="p14">
      <p:transition spd="slow" p14:dur="2000" advTm="5212"/>
    </mc:Choice>
    <mc:Fallback xmlns="">
      <p:transition spd="slow" advTm="52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5"/>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2.5 Commutativity, doubling and halving</a:t>
            </a:r>
            <a:r>
              <a:rPr lang="en-GB" dirty="0"/>
              <a:t>	  </a:t>
            </a:r>
            <a:r>
              <a:rPr lang="en-US" dirty="0">
                <a:solidFill>
                  <a:srgbClr val="00628C"/>
                </a:solidFill>
              </a:rPr>
              <a:t>Step 2:9</a:t>
            </a:r>
          </a:p>
        </p:txBody>
      </p:sp>
      <p:pic>
        <p:nvPicPr>
          <p:cNvPr id="3" name="Picture 2">
            <a:extLst>
              <a:ext uri="{FF2B5EF4-FFF2-40B4-BE49-F238E27FC236}">
                <a16:creationId xmlns:a16="http://schemas.microsoft.com/office/drawing/2014/main" id="{D36DB63F-2631-4F6D-8F62-78A50FF43A3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43525" y="2996937"/>
            <a:ext cx="3104953" cy="1683408"/>
          </a:xfrm>
          <a:prstGeom prst="rect">
            <a:avLst/>
          </a:prstGeom>
        </p:spPr>
      </p:pic>
      <p:sp>
        <p:nvSpPr>
          <p:cNvPr id="4" name="TextBox 3">
            <a:extLst>
              <a:ext uri="{FF2B5EF4-FFF2-40B4-BE49-F238E27FC236}">
                <a16:creationId xmlns:a16="http://schemas.microsoft.com/office/drawing/2014/main" id="{DB23BACC-CEDF-4928-B6FB-C53C95FF8B75}"/>
              </a:ext>
            </a:extLst>
          </p:cNvPr>
          <p:cNvSpPr txBox="1"/>
          <p:nvPr/>
        </p:nvSpPr>
        <p:spPr bwMode="auto">
          <a:xfrm>
            <a:off x="4340551" y="1069207"/>
            <a:ext cx="351089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Double 4 – true or false?</a:t>
            </a:r>
            <a:endParaRPr lang="en-GB" sz="2400" dirty="0">
              <a:solidFill>
                <a:srgbClr val="FF0000"/>
              </a:solidFill>
              <a:latin typeface="Myriad Pro Semibold" charset="0"/>
              <a:ea typeface="Myriad Pro Semibold" charset="0"/>
              <a:cs typeface="Myriad Pro Semibold" charset="0"/>
            </a:endParaRPr>
          </a:p>
        </p:txBody>
      </p:sp>
      <p:grpSp>
        <p:nvGrpSpPr>
          <p:cNvPr id="8" name="Group 7">
            <a:extLst>
              <a:ext uri="{FF2B5EF4-FFF2-40B4-BE49-F238E27FC236}">
                <a16:creationId xmlns:a16="http://schemas.microsoft.com/office/drawing/2014/main" id="{460122FD-FB4B-4626-A94B-12AD3646FFCC}"/>
              </a:ext>
            </a:extLst>
          </p:cNvPr>
          <p:cNvGrpSpPr/>
          <p:nvPr/>
        </p:nvGrpSpPr>
        <p:grpSpPr>
          <a:xfrm>
            <a:off x="7851449" y="3484698"/>
            <a:ext cx="1236450" cy="707886"/>
            <a:chOff x="6327449" y="3497398"/>
            <a:chExt cx="1236450" cy="707886"/>
          </a:xfrm>
        </p:grpSpPr>
        <p:sp>
          <p:nvSpPr>
            <p:cNvPr id="9" name="TextBox 8">
              <a:extLst>
                <a:ext uri="{FF2B5EF4-FFF2-40B4-BE49-F238E27FC236}">
                  <a16:creationId xmlns:a16="http://schemas.microsoft.com/office/drawing/2014/main" id="{35596342-DBB2-4591-A2A2-F7E3AD89A5A2}"/>
                </a:ext>
              </a:extLst>
            </p:cNvPr>
            <p:cNvSpPr txBox="1"/>
            <p:nvPr/>
          </p:nvSpPr>
          <p:spPr bwMode="auto">
            <a:xfrm>
              <a:off x="6327449" y="3497398"/>
              <a:ext cx="510076" cy="707886"/>
            </a:xfrm>
            <a:prstGeom prst="rect">
              <a:avLst/>
            </a:prstGeom>
            <a:noFill/>
            <a:ln>
              <a:noFill/>
            </a:ln>
            <a:extLs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4000" dirty="0">
                  <a:solidFill>
                    <a:srgbClr val="FF0000"/>
                  </a:solidFill>
                  <a:latin typeface="Comic Sans MS" panose="030F0702030302020204" pitchFamily="66" charset="0"/>
                  <a:ea typeface="Myriad Pro Semibold" charset="0"/>
                  <a:cs typeface="Myriad Pro Semibold" charset="0"/>
                  <a:sym typeface="Wingdings" panose="05000000000000000000" pitchFamily="2" charset="2"/>
                </a:rPr>
                <a:t></a:t>
              </a:r>
              <a:endParaRPr lang="en-GB" sz="4000" dirty="0">
                <a:solidFill>
                  <a:srgbClr val="FF0000"/>
                </a:solidFill>
                <a:latin typeface="Comic Sans MS" panose="030F0702030302020204" pitchFamily="66" charset="0"/>
                <a:ea typeface="Myriad Pro Semibold" charset="0"/>
                <a:cs typeface="Myriad Pro Semibold" charset="0"/>
              </a:endParaRPr>
            </a:p>
          </p:txBody>
        </p:sp>
        <p:sp>
          <p:nvSpPr>
            <p:cNvPr id="10" name="TextBox 9">
              <a:extLst>
                <a:ext uri="{FF2B5EF4-FFF2-40B4-BE49-F238E27FC236}">
                  <a16:creationId xmlns:a16="http://schemas.microsoft.com/office/drawing/2014/main" id="{8F251F24-3482-43A2-AF2E-8F2A4E7FB9F4}"/>
                </a:ext>
              </a:extLst>
            </p:cNvPr>
            <p:cNvSpPr txBox="1"/>
            <p:nvPr/>
          </p:nvSpPr>
          <p:spPr bwMode="auto">
            <a:xfrm>
              <a:off x="6760474" y="3607809"/>
              <a:ext cx="803425" cy="461665"/>
            </a:xfrm>
            <a:prstGeom prst="rect">
              <a:avLst/>
            </a:prstGeom>
            <a:noFill/>
            <a:ln>
              <a:noFill/>
            </a:ln>
            <a:extLs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FF0000"/>
                  </a:solidFill>
                  <a:latin typeface="Myriad Pro Semibold"/>
                  <a:ea typeface="Myriad Pro Semibold" charset="0"/>
                  <a:cs typeface="Myriad Pro Semibold" charset="0"/>
                  <a:sym typeface="Wingdings" panose="05000000000000000000" pitchFamily="2" charset="2"/>
                </a:rPr>
                <a:t>false</a:t>
              </a:r>
              <a:endParaRPr lang="en-GB" sz="2400" dirty="0">
                <a:solidFill>
                  <a:srgbClr val="FF0000"/>
                </a:solidFill>
                <a:latin typeface="Myriad Pro Semibold"/>
                <a:ea typeface="Myriad Pro Semibold" charset="0"/>
                <a:cs typeface="Myriad Pro Semibold" charset="0"/>
              </a:endParaRPr>
            </a:p>
          </p:txBody>
        </p:sp>
      </p:grpSp>
      <p:pic>
        <p:nvPicPr>
          <p:cNvPr id="5" name="Audio 4">
            <a:hlinkClick r:id="" action="ppaction://media"/>
            <a:extLst>
              <a:ext uri="{FF2B5EF4-FFF2-40B4-BE49-F238E27FC236}">
                <a16:creationId xmlns:a16="http://schemas.microsoft.com/office/drawing/2014/main" id="{D8F5F246-0393-403A-83E8-13DD9A716B3E}"/>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552890939"/>
      </p:ext>
    </p:extLst>
  </p:cSld>
  <p:clrMapOvr>
    <a:masterClrMapping/>
  </p:clrMapOvr>
  <mc:AlternateContent xmlns:mc="http://schemas.openxmlformats.org/markup-compatibility/2006" xmlns:p14="http://schemas.microsoft.com/office/powerpoint/2010/main">
    <mc:Choice Requires="p14">
      <p:transition spd="slow" p14:dur="2000" advTm="5418"/>
    </mc:Choice>
    <mc:Fallback xmlns="">
      <p:transition spd="slow" advTm="54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5"/>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endParaRPr lang="en-GB"/>
          </a:p>
        </p:txBody>
      </p:sp>
      <p:sp>
        <p:nvSpPr>
          <p:cNvPr id="3" name="TextBox 2"/>
          <p:cNvSpPr txBox="1"/>
          <p:nvPr/>
        </p:nvSpPr>
        <p:spPr>
          <a:xfrm>
            <a:off x="2099256" y="1107583"/>
            <a:ext cx="9723550" cy="461665"/>
          </a:xfrm>
          <a:prstGeom prst="rect">
            <a:avLst/>
          </a:prstGeom>
          <a:noFill/>
        </p:spPr>
        <p:txBody>
          <a:bodyPr wrap="square" rtlCol="0">
            <a:spAutoFit/>
          </a:bodyPr>
          <a:lstStyle/>
          <a:p>
            <a:r>
              <a:rPr lang="en-GB" sz="2400" dirty="0">
                <a:solidFill>
                  <a:srgbClr val="0070C0"/>
                </a:solidFill>
                <a:latin typeface="Comic Sans MS" panose="030F0702030302020204" pitchFamily="66" charset="0"/>
              </a:rPr>
              <a:t>Your turn… In your yellow maths books, fill in the missing numbers</a:t>
            </a:r>
          </a:p>
        </p:txBody>
      </p:sp>
      <p:sp>
        <p:nvSpPr>
          <p:cNvPr id="4" name="TextBox 3"/>
          <p:cNvSpPr txBox="1"/>
          <p:nvPr/>
        </p:nvSpPr>
        <p:spPr>
          <a:xfrm>
            <a:off x="3052293" y="1918952"/>
            <a:ext cx="7817476" cy="4154984"/>
          </a:xfrm>
          <a:prstGeom prst="rect">
            <a:avLst/>
          </a:prstGeom>
          <a:noFill/>
        </p:spPr>
        <p:txBody>
          <a:bodyPr wrap="square" rtlCol="0">
            <a:spAutoFit/>
          </a:bodyPr>
          <a:lstStyle/>
          <a:p>
            <a:r>
              <a:rPr lang="en-GB" sz="2400" b="1" dirty="0">
                <a:latin typeface="Comic Sans MS" panose="030F0702030302020204" pitchFamily="66" charset="0"/>
              </a:rPr>
              <a:t>2 x 7 = ____				7 x 2 = ___</a:t>
            </a:r>
          </a:p>
          <a:p>
            <a:endParaRPr lang="en-GB" sz="2400" b="1" dirty="0">
              <a:latin typeface="Comic Sans MS" panose="030F0702030302020204" pitchFamily="66" charset="0"/>
            </a:endParaRPr>
          </a:p>
          <a:p>
            <a:r>
              <a:rPr lang="en-GB" sz="2400" b="1" dirty="0">
                <a:latin typeface="Comic Sans MS" panose="030F0702030302020204" pitchFamily="66" charset="0"/>
              </a:rPr>
              <a:t>Double 7 = ____</a:t>
            </a:r>
          </a:p>
          <a:p>
            <a:r>
              <a:rPr lang="en-GB" sz="2400" b="1" dirty="0">
                <a:latin typeface="Comic Sans MS" panose="030F0702030302020204" pitchFamily="66" charset="0"/>
              </a:rPr>
              <a:t>7, twice = ____</a:t>
            </a:r>
          </a:p>
          <a:p>
            <a:endParaRPr lang="en-GB" sz="2400" b="1" dirty="0">
              <a:latin typeface="Comic Sans MS" panose="030F0702030302020204" pitchFamily="66" charset="0"/>
            </a:endParaRPr>
          </a:p>
          <a:p>
            <a:r>
              <a:rPr lang="en-GB" sz="2400" b="1" dirty="0">
                <a:latin typeface="Comic Sans MS" panose="030F0702030302020204" pitchFamily="66" charset="0"/>
              </a:rPr>
              <a:t>Twice 6 =  ___ x 6</a:t>
            </a:r>
          </a:p>
          <a:p>
            <a:r>
              <a:rPr lang="en-GB" sz="2400" b="1" dirty="0">
                <a:latin typeface="Comic Sans MS" panose="030F0702030302020204" pitchFamily="66" charset="0"/>
              </a:rPr>
              <a:t>Double 6 = ____</a:t>
            </a:r>
          </a:p>
          <a:p>
            <a:endParaRPr lang="en-GB" sz="2400" b="1" dirty="0">
              <a:latin typeface="Comic Sans MS" panose="030F0702030302020204" pitchFamily="66" charset="0"/>
            </a:endParaRPr>
          </a:p>
          <a:p>
            <a:r>
              <a:rPr lang="en-GB" sz="2400" b="1" dirty="0">
                <a:latin typeface="Comic Sans MS" panose="030F0702030302020204" pitchFamily="66" charset="0"/>
              </a:rPr>
              <a:t>Double 3 = 2 x ___</a:t>
            </a:r>
          </a:p>
          <a:p>
            <a:r>
              <a:rPr lang="en-GB" sz="2400" b="1" dirty="0">
                <a:latin typeface="Comic Sans MS" panose="030F0702030302020204" pitchFamily="66" charset="0"/>
              </a:rPr>
              <a:t>Or double 3 = ___ x 2</a:t>
            </a:r>
          </a:p>
          <a:p>
            <a:r>
              <a:rPr lang="en-GB" sz="2400" b="1" dirty="0">
                <a:latin typeface="Comic Sans MS" panose="030F0702030302020204" pitchFamily="66" charset="0"/>
              </a:rPr>
              <a:t>Double 3 = ___</a:t>
            </a:r>
          </a:p>
        </p:txBody>
      </p:sp>
      <p:pic>
        <p:nvPicPr>
          <p:cNvPr id="5" name="Audio 4">
            <a:hlinkClick r:id="" action="ppaction://media"/>
            <a:extLst>
              <a:ext uri="{FF2B5EF4-FFF2-40B4-BE49-F238E27FC236}">
                <a16:creationId xmlns:a16="http://schemas.microsoft.com/office/drawing/2014/main" id="{73B16AD0-B13C-4377-B5A2-F96410AF142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550649398"/>
      </p:ext>
    </p:extLst>
  </p:cSld>
  <p:clrMapOvr>
    <a:masterClrMapping/>
  </p:clrMapOvr>
  <mc:AlternateContent xmlns:mc="http://schemas.openxmlformats.org/markup-compatibility/2006" xmlns:p14="http://schemas.microsoft.com/office/powerpoint/2010/main">
    <mc:Choice Requires="p14">
      <p:transition spd="slow" p14:dur="2000" advTm="16289"/>
    </mc:Choice>
    <mc:Fallback xmlns="">
      <p:transition spd="slow" advTm="162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2.5 Commutativity, doubling and halving</a:t>
            </a:r>
            <a:r>
              <a:rPr lang="en-GB" dirty="0"/>
              <a:t>	  </a:t>
            </a:r>
            <a:r>
              <a:rPr lang="en-US" dirty="0">
                <a:solidFill>
                  <a:srgbClr val="00628C"/>
                </a:solidFill>
              </a:rPr>
              <a:t>Step 2:9</a:t>
            </a:r>
          </a:p>
        </p:txBody>
      </p:sp>
      <p:sp>
        <p:nvSpPr>
          <p:cNvPr id="3" name="TextBox 2">
            <a:extLst>
              <a:ext uri="{FF2B5EF4-FFF2-40B4-BE49-F238E27FC236}">
                <a16:creationId xmlns:a16="http://schemas.microsoft.com/office/drawing/2014/main" id="{B2FCB612-552A-41FC-96D2-2783EA556143}"/>
              </a:ext>
            </a:extLst>
          </p:cNvPr>
          <p:cNvSpPr txBox="1"/>
          <p:nvPr/>
        </p:nvSpPr>
        <p:spPr bwMode="auto">
          <a:xfrm>
            <a:off x="2608106" y="1069207"/>
            <a:ext cx="697582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There are double the number of children outside</a:t>
            </a:r>
          </a:p>
          <a:p>
            <a:pPr algn="ctr">
              <a:buClr>
                <a:srgbClr val="82CBDD"/>
              </a:buClr>
              <a:buNone/>
            </a:pPr>
            <a:r>
              <a:rPr lang="en-GB" sz="2400" dirty="0">
                <a:latin typeface="Myriad Pro Semibold" charset="0"/>
                <a:ea typeface="Myriad Pro Semibold" charset="0"/>
                <a:cs typeface="Myriad Pro Semibold" charset="0"/>
              </a:rPr>
              <a:t>as there are inside. There are 20 children outside.</a:t>
            </a:r>
          </a:p>
          <a:p>
            <a:pPr algn="ctr">
              <a:buClr>
                <a:srgbClr val="82CBDD"/>
              </a:buClr>
              <a:buNone/>
            </a:pPr>
            <a:r>
              <a:rPr lang="en-GB" sz="2400" dirty="0">
                <a:latin typeface="Myriad Pro Semibold" charset="0"/>
                <a:ea typeface="Myriad Pro Semibold" charset="0"/>
                <a:cs typeface="Myriad Pro Semibold" charset="0"/>
              </a:rPr>
              <a:t>Which diagram shows this?</a:t>
            </a:r>
          </a:p>
        </p:txBody>
      </p:sp>
      <p:grpSp>
        <p:nvGrpSpPr>
          <p:cNvPr id="27" name="Group 26">
            <a:extLst>
              <a:ext uri="{FF2B5EF4-FFF2-40B4-BE49-F238E27FC236}">
                <a16:creationId xmlns:a16="http://schemas.microsoft.com/office/drawing/2014/main" id="{3FF3BDCB-3AAB-41D9-8BAF-F3971A93CE08}"/>
              </a:ext>
            </a:extLst>
          </p:cNvPr>
          <p:cNvGrpSpPr/>
          <p:nvPr/>
        </p:nvGrpSpPr>
        <p:grpSpPr>
          <a:xfrm>
            <a:off x="1882137" y="3085993"/>
            <a:ext cx="3600000" cy="1656000"/>
            <a:chOff x="252000" y="2996540"/>
            <a:chExt cx="3600000" cy="1656000"/>
          </a:xfrm>
        </p:grpSpPr>
        <p:sp>
          <p:nvSpPr>
            <p:cNvPr id="7" name="Rectangle 6">
              <a:extLst>
                <a:ext uri="{FF2B5EF4-FFF2-40B4-BE49-F238E27FC236}">
                  <a16:creationId xmlns:a16="http://schemas.microsoft.com/office/drawing/2014/main" id="{853B1DF2-1C4E-4047-BEA9-B18DD8F76352}"/>
                </a:ext>
              </a:extLst>
            </p:cNvPr>
            <p:cNvSpPr/>
            <p:nvPr/>
          </p:nvSpPr>
          <p:spPr bwMode="auto">
            <a:xfrm>
              <a:off x="252000" y="2996540"/>
              <a:ext cx="3600000" cy="1656000"/>
            </a:xfrm>
            <a:prstGeom prst="rect">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defTabSz="914400" fontAlgn="base">
                <a:spcBef>
                  <a:spcPct val="20000"/>
                </a:spcBef>
                <a:spcAft>
                  <a:spcPct val="0"/>
                </a:spcAft>
                <a:buClr>
                  <a:srgbClr val="00628C"/>
                </a:buClr>
                <a:buFont typeface="Arial" charset="0"/>
                <a:buChar char="●"/>
              </a:pPr>
              <a:endParaRPr lang="en-GB" sz="2800">
                <a:latin typeface="Arial" charset="0"/>
              </a:endParaRPr>
            </a:p>
          </p:txBody>
        </p:sp>
        <p:cxnSp>
          <p:nvCxnSpPr>
            <p:cNvPr id="8" name="Straight Connector 7">
              <a:extLst>
                <a:ext uri="{FF2B5EF4-FFF2-40B4-BE49-F238E27FC236}">
                  <a16:creationId xmlns:a16="http://schemas.microsoft.com/office/drawing/2014/main" id="{78AA2674-D003-403D-BA20-D32B1D8DC385}"/>
                </a:ext>
              </a:extLst>
            </p:cNvPr>
            <p:cNvCxnSpPr/>
            <p:nvPr/>
          </p:nvCxnSpPr>
          <p:spPr bwMode="auto">
            <a:xfrm>
              <a:off x="252000" y="3834065"/>
              <a:ext cx="3600000" cy="0"/>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 name="Straight Connector 8">
              <a:extLst>
                <a:ext uri="{FF2B5EF4-FFF2-40B4-BE49-F238E27FC236}">
                  <a16:creationId xmlns:a16="http://schemas.microsoft.com/office/drawing/2014/main" id="{8D42AAF1-D478-44A1-B8A2-3F7BC8897FA9}"/>
                </a:ext>
              </a:extLst>
            </p:cNvPr>
            <p:cNvCxnSpPr/>
            <p:nvPr/>
          </p:nvCxnSpPr>
          <p:spPr bwMode="auto">
            <a:xfrm>
              <a:off x="2052000" y="3823865"/>
              <a:ext cx="0" cy="828675"/>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
        <p:nvSpPr>
          <p:cNvPr id="6" name="TextBox 5">
            <a:extLst>
              <a:ext uri="{FF2B5EF4-FFF2-40B4-BE49-F238E27FC236}">
                <a16:creationId xmlns:a16="http://schemas.microsoft.com/office/drawing/2014/main" id="{2DAB2AB5-51CC-4298-87E5-2C24388A7186}"/>
              </a:ext>
            </a:extLst>
          </p:cNvPr>
          <p:cNvSpPr txBox="1"/>
          <p:nvPr/>
        </p:nvSpPr>
        <p:spPr bwMode="auto">
          <a:xfrm>
            <a:off x="3418282" y="3277315"/>
            <a:ext cx="52771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40</a:t>
            </a:r>
          </a:p>
        </p:txBody>
      </p:sp>
      <p:sp>
        <p:nvSpPr>
          <p:cNvPr id="10" name="TextBox 9">
            <a:extLst>
              <a:ext uri="{FF2B5EF4-FFF2-40B4-BE49-F238E27FC236}">
                <a16:creationId xmlns:a16="http://schemas.microsoft.com/office/drawing/2014/main" id="{83AABA79-F031-491D-8CA2-5B41808F51C3}"/>
              </a:ext>
            </a:extLst>
          </p:cNvPr>
          <p:cNvSpPr txBox="1"/>
          <p:nvPr/>
        </p:nvSpPr>
        <p:spPr bwMode="auto">
          <a:xfrm>
            <a:off x="2520551" y="4096824"/>
            <a:ext cx="52771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20</a:t>
            </a:r>
            <a:endParaRPr lang="en-GB" sz="2400" dirty="0">
              <a:solidFill>
                <a:srgbClr val="C00000"/>
              </a:solidFill>
              <a:latin typeface="Myriad Pro Semibold" charset="0"/>
              <a:ea typeface="Myriad Pro Semibold" charset="0"/>
              <a:cs typeface="Myriad Pro Semibold" charset="0"/>
            </a:endParaRPr>
          </a:p>
        </p:txBody>
      </p:sp>
      <p:sp>
        <p:nvSpPr>
          <p:cNvPr id="11" name="TextBox 10">
            <a:extLst>
              <a:ext uri="{FF2B5EF4-FFF2-40B4-BE49-F238E27FC236}">
                <a16:creationId xmlns:a16="http://schemas.microsoft.com/office/drawing/2014/main" id="{FF4D305B-5EE9-4EBB-8060-82D5F96C5B70}"/>
              </a:ext>
            </a:extLst>
          </p:cNvPr>
          <p:cNvSpPr txBox="1"/>
          <p:nvPr/>
        </p:nvSpPr>
        <p:spPr bwMode="auto">
          <a:xfrm>
            <a:off x="4317343" y="4096824"/>
            <a:ext cx="52771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20</a:t>
            </a:r>
            <a:endParaRPr lang="en-GB" sz="2400" dirty="0">
              <a:solidFill>
                <a:srgbClr val="C00000"/>
              </a:solidFill>
              <a:latin typeface="Myriad Pro Semibold" charset="0"/>
              <a:ea typeface="Myriad Pro Semibold" charset="0"/>
              <a:cs typeface="Myriad Pro Semibold" charset="0"/>
            </a:endParaRPr>
          </a:p>
        </p:txBody>
      </p:sp>
      <p:grpSp>
        <p:nvGrpSpPr>
          <p:cNvPr id="20" name="Group 19">
            <a:extLst>
              <a:ext uri="{FF2B5EF4-FFF2-40B4-BE49-F238E27FC236}">
                <a16:creationId xmlns:a16="http://schemas.microsoft.com/office/drawing/2014/main" id="{1C027C75-A194-480A-B792-BB9DB7F89764}"/>
              </a:ext>
            </a:extLst>
          </p:cNvPr>
          <p:cNvGrpSpPr/>
          <p:nvPr/>
        </p:nvGrpSpPr>
        <p:grpSpPr>
          <a:xfrm>
            <a:off x="6328864" y="3095518"/>
            <a:ext cx="3600000" cy="1656000"/>
            <a:chOff x="4749426" y="2876940"/>
            <a:chExt cx="3600000" cy="1656000"/>
          </a:xfrm>
        </p:grpSpPr>
        <p:sp>
          <p:nvSpPr>
            <p:cNvPr id="14" name="Rectangle 13">
              <a:extLst>
                <a:ext uri="{FF2B5EF4-FFF2-40B4-BE49-F238E27FC236}">
                  <a16:creationId xmlns:a16="http://schemas.microsoft.com/office/drawing/2014/main" id="{EA469B71-B457-44C0-9A3C-DB15BD7D1789}"/>
                </a:ext>
              </a:extLst>
            </p:cNvPr>
            <p:cNvSpPr/>
            <p:nvPr/>
          </p:nvSpPr>
          <p:spPr bwMode="auto">
            <a:xfrm>
              <a:off x="4749426" y="2876940"/>
              <a:ext cx="3600000" cy="1656000"/>
            </a:xfrm>
            <a:prstGeom prst="rect">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defTabSz="914400" fontAlgn="base">
                <a:spcBef>
                  <a:spcPct val="20000"/>
                </a:spcBef>
                <a:spcAft>
                  <a:spcPct val="0"/>
                </a:spcAft>
                <a:buClr>
                  <a:srgbClr val="00628C"/>
                </a:buClr>
                <a:buFont typeface="Arial" charset="0"/>
                <a:buChar char="●"/>
              </a:pPr>
              <a:endParaRPr lang="en-GB" sz="2800">
                <a:latin typeface="Arial" charset="0"/>
              </a:endParaRPr>
            </a:p>
          </p:txBody>
        </p:sp>
        <p:cxnSp>
          <p:nvCxnSpPr>
            <p:cNvPr id="15" name="Straight Connector 14">
              <a:extLst>
                <a:ext uri="{FF2B5EF4-FFF2-40B4-BE49-F238E27FC236}">
                  <a16:creationId xmlns:a16="http://schemas.microsoft.com/office/drawing/2014/main" id="{94EEDD5D-D83B-4409-8111-93727395B800}"/>
                </a:ext>
              </a:extLst>
            </p:cNvPr>
            <p:cNvCxnSpPr/>
            <p:nvPr/>
          </p:nvCxnSpPr>
          <p:spPr bwMode="auto">
            <a:xfrm>
              <a:off x="4749426" y="3714465"/>
              <a:ext cx="3600000" cy="0"/>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6" name="Straight Connector 15">
              <a:extLst>
                <a:ext uri="{FF2B5EF4-FFF2-40B4-BE49-F238E27FC236}">
                  <a16:creationId xmlns:a16="http://schemas.microsoft.com/office/drawing/2014/main" id="{B1DAA5D2-85CE-4C11-83B4-E24BCD4E8100}"/>
                </a:ext>
              </a:extLst>
            </p:cNvPr>
            <p:cNvCxnSpPr/>
            <p:nvPr/>
          </p:nvCxnSpPr>
          <p:spPr bwMode="auto">
            <a:xfrm>
              <a:off x="6549426" y="3704265"/>
              <a:ext cx="0" cy="828675"/>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
        <p:nvSpPr>
          <p:cNvPr id="13" name="TextBox 12">
            <a:extLst>
              <a:ext uri="{FF2B5EF4-FFF2-40B4-BE49-F238E27FC236}">
                <a16:creationId xmlns:a16="http://schemas.microsoft.com/office/drawing/2014/main" id="{CC67DE20-634D-4296-BE1E-AAC85FDA578F}"/>
              </a:ext>
            </a:extLst>
          </p:cNvPr>
          <p:cNvSpPr txBox="1"/>
          <p:nvPr/>
        </p:nvSpPr>
        <p:spPr bwMode="auto">
          <a:xfrm>
            <a:off x="7865009" y="3286840"/>
            <a:ext cx="52771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20</a:t>
            </a:r>
          </a:p>
        </p:txBody>
      </p:sp>
      <p:sp>
        <p:nvSpPr>
          <p:cNvPr id="17" name="TextBox 16">
            <a:extLst>
              <a:ext uri="{FF2B5EF4-FFF2-40B4-BE49-F238E27FC236}">
                <a16:creationId xmlns:a16="http://schemas.microsoft.com/office/drawing/2014/main" id="{A1E460A4-C4D0-4614-A19B-495EE0A3D9A9}"/>
              </a:ext>
            </a:extLst>
          </p:cNvPr>
          <p:cNvSpPr txBox="1"/>
          <p:nvPr/>
        </p:nvSpPr>
        <p:spPr bwMode="auto">
          <a:xfrm>
            <a:off x="6975222" y="4106349"/>
            <a:ext cx="52771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10</a:t>
            </a:r>
            <a:endParaRPr lang="en-GB" sz="2400" dirty="0">
              <a:solidFill>
                <a:srgbClr val="C00000"/>
              </a:solidFill>
              <a:latin typeface="Myriad Pro Semibold" charset="0"/>
              <a:ea typeface="Myriad Pro Semibold" charset="0"/>
              <a:cs typeface="Myriad Pro Semibold" charset="0"/>
            </a:endParaRPr>
          </a:p>
        </p:txBody>
      </p:sp>
      <p:sp>
        <p:nvSpPr>
          <p:cNvPr id="18" name="TextBox 17">
            <a:extLst>
              <a:ext uri="{FF2B5EF4-FFF2-40B4-BE49-F238E27FC236}">
                <a16:creationId xmlns:a16="http://schemas.microsoft.com/office/drawing/2014/main" id="{73F2DC6B-E46E-4B9E-9C3E-1FA5ACFC1857}"/>
              </a:ext>
            </a:extLst>
          </p:cNvPr>
          <p:cNvSpPr txBox="1"/>
          <p:nvPr/>
        </p:nvSpPr>
        <p:spPr bwMode="auto">
          <a:xfrm>
            <a:off x="8768413" y="4106105"/>
            <a:ext cx="52771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10</a:t>
            </a:r>
            <a:endParaRPr lang="en-GB" sz="2400" dirty="0">
              <a:solidFill>
                <a:srgbClr val="C00000"/>
              </a:solidFill>
              <a:latin typeface="Myriad Pro Semibold" charset="0"/>
              <a:ea typeface="Myriad Pro Semibold" charset="0"/>
              <a:cs typeface="Myriad Pro Semibold" charset="0"/>
            </a:endParaRPr>
          </a:p>
        </p:txBody>
      </p:sp>
      <p:sp>
        <p:nvSpPr>
          <p:cNvPr id="4" name="Oval 3"/>
          <p:cNvSpPr/>
          <p:nvPr/>
        </p:nvSpPr>
        <p:spPr bwMode="auto">
          <a:xfrm>
            <a:off x="5776104" y="2399944"/>
            <a:ext cx="4697586" cy="3109316"/>
          </a:xfrm>
          <a:prstGeom prst="ellipse">
            <a:avLst/>
          </a:prstGeom>
          <a:noFill/>
          <a:ln w="38100" cap="flat" cmpd="sng" algn="ctr">
            <a:solidFill>
              <a:srgbClr val="0262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defTabSz="914400" fontAlgn="base">
              <a:spcBef>
                <a:spcPct val="20000"/>
              </a:spcBef>
              <a:spcAft>
                <a:spcPct val="0"/>
              </a:spcAft>
              <a:buClr>
                <a:srgbClr val="00628C"/>
              </a:buClr>
              <a:buFont typeface="Arial" charset="0"/>
              <a:buChar char="●"/>
            </a:pPr>
            <a:endParaRPr lang="en-GB" sz="2800">
              <a:latin typeface="Arial" charset="0"/>
            </a:endParaRPr>
          </a:p>
        </p:txBody>
      </p:sp>
      <p:sp>
        <p:nvSpPr>
          <p:cNvPr id="19" name="TextBox 18"/>
          <p:cNvSpPr txBox="1"/>
          <p:nvPr/>
        </p:nvSpPr>
        <p:spPr>
          <a:xfrm>
            <a:off x="2113447" y="734795"/>
            <a:ext cx="9723550" cy="461665"/>
          </a:xfrm>
          <a:prstGeom prst="rect">
            <a:avLst/>
          </a:prstGeom>
          <a:noFill/>
        </p:spPr>
        <p:txBody>
          <a:bodyPr wrap="square" rtlCol="0">
            <a:spAutoFit/>
          </a:bodyPr>
          <a:lstStyle/>
          <a:p>
            <a:r>
              <a:rPr lang="en-GB" sz="2400" dirty="0">
                <a:solidFill>
                  <a:srgbClr val="0070C0"/>
                </a:solidFill>
                <a:latin typeface="Comic Sans MS" panose="030F0702030302020204" pitchFamily="66" charset="0"/>
              </a:rPr>
              <a:t>Challenge </a:t>
            </a:r>
          </a:p>
        </p:txBody>
      </p:sp>
    </p:spTree>
    <p:extLst>
      <p:ext uri="{BB962C8B-B14F-4D97-AF65-F5344CB8AC3E}">
        <p14:creationId xmlns:p14="http://schemas.microsoft.com/office/powerpoint/2010/main" val="2244380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1" grpId="0"/>
      <p:bldP spid="17" grpId="0"/>
      <p:bldP spid="18" grpId="0"/>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891862"/>
            <a:ext cx="8915399" cy="2262781"/>
          </a:xfrm>
        </p:spPr>
        <p:txBody>
          <a:bodyPr/>
          <a:lstStyle/>
          <a:p>
            <a:r>
              <a:rPr lang="en-GB" dirty="0">
                <a:latin typeface="Comic Sans MS" panose="030F0702030302020204" pitchFamily="66" charset="0"/>
              </a:rPr>
              <a:t>Session 2</a:t>
            </a:r>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152924029"/>
      </p:ext>
    </p:extLst>
  </p:cSld>
  <p:clrMapOvr>
    <a:masterClrMapping/>
  </p:clrMapOvr>
  <mc:AlternateContent xmlns:mc="http://schemas.openxmlformats.org/markup-compatibility/2006" xmlns:p14="http://schemas.microsoft.com/office/powerpoint/2010/main">
    <mc:Choice Requires="p14">
      <p:transition spd="slow" p14:dur="2000" advTm="2637"/>
    </mc:Choice>
    <mc:Fallback xmlns="">
      <p:transition spd="slow" advTm="2637"/>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Content Placeholder 12"/>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9272588" y="197548"/>
            <a:ext cx="2767502" cy="1974152"/>
          </a:xfrm>
        </p:spPr>
      </p:pic>
      <p:sp>
        <p:nvSpPr>
          <p:cNvPr id="4" name="Title 3">
            <a:extLst>
              <a:ext uri="{FF2B5EF4-FFF2-40B4-BE49-F238E27FC236}">
                <a16:creationId xmlns:a16="http://schemas.microsoft.com/office/drawing/2014/main" id="{77913853-B3A2-41BA-8087-5DF9E84DCA68}"/>
              </a:ext>
            </a:extLst>
          </p:cNvPr>
          <p:cNvSpPr>
            <a:spLocks noGrp="1"/>
          </p:cNvSpPr>
          <p:nvPr>
            <p:ph type="title"/>
          </p:nvPr>
        </p:nvSpPr>
        <p:spPr>
          <a:xfrm>
            <a:off x="2592925" y="624110"/>
            <a:ext cx="6551075" cy="1280890"/>
          </a:xfrm>
        </p:spPr>
        <p:txBody>
          <a:bodyPr>
            <a:normAutofit/>
          </a:bodyPr>
          <a:lstStyle/>
          <a:p>
            <a:r>
              <a:rPr lang="en-GB" dirty="0"/>
              <a:t>Multiply these…</a:t>
            </a:r>
          </a:p>
        </p:txBody>
      </p:sp>
      <p:sp>
        <p:nvSpPr>
          <p:cNvPr id="6" name="Content Placeholder 6">
            <a:extLst>
              <a:ext uri="{FF2B5EF4-FFF2-40B4-BE49-F238E27FC236}">
                <a16:creationId xmlns:a16="http://schemas.microsoft.com/office/drawing/2014/main" id="{43B93C05-BEB5-4BB9-84ED-695416EE5EB3}"/>
              </a:ext>
            </a:extLst>
          </p:cNvPr>
          <p:cNvSpPr txBox="1">
            <a:spLocks/>
          </p:cNvSpPr>
          <p:nvPr/>
        </p:nvSpPr>
        <p:spPr>
          <a:xfrm>
            <a:off x="2592924" y="2171701"/>
            <a:ext cx="2155067" cy="979462"/>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GB" sz="4000" dirty="0">
                <a:latin typeface="Comic Sans MS" panose="030F0702030302020204" pitchFamily="66" charset="0"/>
              </a:rPr>
              <a:t>	7x10</a:t>
            </a:r>
          </a:p>
        </p:txBody>
      </p:sp>
      <p:sp>
        <p:nvSpPr>
          <p:cNvPr id="5" name="Content Placeholder 6">
            <a:extLst>
              <a:ext uri="{FF2B5EF4-FFF2-40B4-BE49-F238E27FC236}">
                <a16:creationId xmlns:a16="http://schemas.microsoft.com/office/drawing/2014/main" id="{8AA47091-78B5-4575-B3D5-198C29EB5BA1}"/>
              </a:ext>
            </a:extLst>
          </p:cNvPr>
          <p:cNvSpPr txBox="1">
            <a:spLocks/>
          </p:cNvSpPr>
          <p:nvPr/>
        </p:nvSpPr>
        <p:spPr>
          <a:xfrm>
            <a:off x="6147361" y="2776612"/>
            <a:ext cx="2155066" cy="979462"/>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GB" sz="4000" dirty="0">
                <a:latin typeface="Comic Sans MS" panose="030F0702030302020204" pitchFamily="66" charset="0"/>
              </a:rPr>
              <a:t>	6x5</a:t>
            </a:r>
          </a:p>
        </p:txBody>
      </p:sp>
      <p:sp>
        <p:nvSpPr>
          <p:cNvPr id="7" name="Content Placeholder 6">
            <a:extLst>
              <a:ext uri="{FF2B5EF4-FFF2-40B4-BE49-F238E27FC236}">
                <a16:creationId xmlns:a16="http://schemas.microsoft.com/office/drawing/2014/main" id="{026B15D6-56BC-48E0-825B-CC6DFD7996B1}"/>
              </a:ext>
            </a:extLst>
          </p:cNvPr>
          <p:cNvSpPr txBox="1">
            <a:spLocks/>
          </p:cNvSpPr>
          <p:nvPr/>
        </p:nvSpPr>
        <p:spPr>
          <a:xfrm>
            <a:off x="4039551" y="4463270"/>
            <a:ext cx="2155065" cy="979462"/>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GB" sz="4000" dirty="0">
                <a:latin typeface="Comic Sans MS" panose="030F0702030302020204" pitchFamily="66" charset="0"/>
              </a:rPr>
              <a:t>	4x10</a:t>
            </a:r>
          </a:p>
        </p:txBody>
      </p:sp>
      <p:sp>
        <p:nvSpPr>
          <p:cNvPr id="8" name="Content Placeholder 6">
            <a:extLst>
              <a:ext uri="{FF2B5EF4-FFF2-40B4-BE49-F238E27FC236}">
                <a16:creationId xmlns:a16="http://schemas.microsoft.com/office/drawing/2014/main" id="{72C0746E-6D77-4298-82C0-58C4F26C4D7D}"/>
              </a:ext>
            </a:extLst>
          </p:cNvPr>
          <p:cNvSpPr txBox="1">
            <a:spLocks/>
          </p:cNvSpPr>
          <p:nvPr/>
        </p:nvSpPr>
        <p:spPr>
          <a:xfrm>
            <a:off x="8843379" y="4948606"/>
            <a:ext cx="2155067" cy="979462"/>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GB" sz="4000" dirty="0">
                <a:latin typeface="Comic Sans MS" panose="030F0702030302020204" pitchFamily="66" charset="0"/>
              </a:rPr>
              <a:t>	9x5</a:t>
            </a:r>
          </a:p>
        </p:txBody>
      </p:sp>
      <p:sp>
        <p:nvSpPr>
          <p:cNvPr id="9" name="Content Placeholder 6">
            <a:extLst>
              <a:ext uri="{FF2B5EF4-FFF2-40B4-BE49-F238E27FC236}">
                <a16:creationId xmlns:a16="http://schemas.microsoft.com/office/drawing/2014/main" id="{33244C95-B456-4190-92AD-578C03691E8C}"/>
              </a:ext>
            </a:extLst>
          </p:cNvPr>
          <p:cNvSpPr txBox="1">
            <a:spLocks/>
          </p:cNvSpPr>
          <p:nvPr/>
        </p:nvSpPr>
        <p:spPr>
          <a:xfrm>
            <a:off x="8843379" y="2734409"/>
            <a:ext cx="2155067" cy="979462"/>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GB" sz="4000" dirty="0">
                <a:latin typeface="Comic Sans MS" panose="030F0702030302020204" pitchFamily="66" charset="0"/>
              </a:rPr>
              <a:t>	5x2</a:t>
            </a:r>
          </a:p>
        </p:txBody>
      </p:sp>
      <p:sp>
        <p:nvSpPr>
          <p:cNvPr id="10" name="Content Placeholder 6">
            <a:extLst>
              <a:ext uri="{FF2B5EF4-FFF2-40B4-BE49-F238E27FC236}">
                <a16:creationId xmlns:a16="http://schemas.microsoft.com/office/drawing/2014/main" id="{E7F800FF-DCDF-4789-9C75-461149D51670}"/>
              </a:ext>
            </a:extLst>
          </p:cNvPr>
          <p:cNvSpPr txBox="1">
            <a:spLocks/>
          </p:cNvSpPr>
          <p:nvPr/>
        </p:nvSpPr>
        <p:spPr>
          <a:xfrm>
            <a:off x="2315817" y="5438337"/>
            <a:ext cx="1973153" cy="979462"/>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GB" sz="4000" dirty="0">
                <a:latin typeface="Comic Sans MS" panose="030F0702030302020204" pitchFamily="66" charset="0"/>
              </a:rPr>
              <a:t>	3x2</a:t>
            </a:r>
          </a:p>
        </p:txBody>
      </p:sp>
    </p:spTree>
    <p:custDataLst>
      <p:tags r:id="rId1"/>
    </p:custDataLst>
    <p:extLst>
      <p:ext uri="{BB962C8B-B14F-4D97-AF65-F5344CB8AC3E}">
        <p14:creationId xmlns:p14="http://schemas.microsoft.com/office/powerpoint/2010/main" val="1768261366"/>
      </p:ext>
    </p:extLst>
  </p:cSld>
  <p:clrMapOvr>
    <a:masterClrMapping/>
  </p:clrMapOvr>
  <p:transition spd="slow" advTm="724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5" grpId="0"/>
      <p:bldP spid="7" grpId="0"/>
      <p:bldP spid="8" grpId="0"/>
      <p:bldP spid="9" grpId="0"/>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Comic Sans MS" panose="030F0702030302020204" pitchFamily="66" charset="0"/>
              </a:rPr>
              <a:t>WALT relate doubling and halving</a:t>
            </a:r>
          </a:p>
        </p:txBody>
      </p:sp>
      <p:sp>
        <p:nvSpPr>
          <p:cNvPr id="4" name="Content Placeholder 3"/>
          <p:cNvSpPr>
            <a:spLocks noGrp="1"/>
          </p:cNvSpPr>
          <p:nvPr>
            <p:ph idx="1"/>
          </p:nvPr>
        </p:nvSpPr>
        <p:spPr/>
        <p:txBody>
          <a:bodyPr/>
          <a:lstStyle/>
          <a:p>
            <a:endParaRPr lang="en-GB"/>
          </a:p>
        </p:txBody>
      </p:sp>
    </p:spTree>
    <p:extLst>
      <p:ext uri="{BB962C8B-B14F-4D97-AF65-F5344CB8AC3E}">
        <p14:creationId xmlns:p14="http://schemas.microsoft.com/office/powerpoint/2010/main" val="127147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Isosceles Triangle 7">
            <a:extLst>
              <a:ext uri="{FF2B5EF4-FFF2-40B4-BE49-F238E27FC236}">
                <a16:creationId xmlns:a16="http://schemas.microsoft.com/office/drawing/2014/main" id="{EF5C1E05-6DDB-4371-807E-81E64B35A886}"/>
              </a:ext>
            </a:extLst>
          </p:cNvPr>
          <p:cNvSpPr/>
          <p:nvPr/>
        </p:nvSpPr>
        <p:spPr bwMode="auto">
          <a:xfrm>
            <a:off x="4779125" y="2459113"/>
            <a:ext cx="2633750" cy="2556000"/>
          </a:xfrm>
          <a:prstGeom prst="triangle">
            <a:avLst>
              <a:gd name="adj" fmla="val 0"/>
            </a:avLst>
          </a:prstGeom>
          <a:solidFill>
            <a:srgbClr val="FFE2D8"/>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9" name="Isosceles Triangle 8">
            <a:extLst>
              <a:ext uri="{FF2B5EF4-FFF2-40B4-BE49-F238E27FC236}">
                <a16:creationId xmlns:a16="http://schemas.microsoft.com/office/drawing/2014/main" id="{FB3F2676-F183-49A3-8E73-894A938956B7}"/>
              </a:ext>
            </a:extLst>
          </p:cNvPr>
          <p:cNvSpPr/>
          <p:nvPr/>
        </p:nvSpPr>
        <p:spPr bwMode="auto">
          <a:xfrm rot="10800000">
            <a:off x="4760844" y="2459113"/>
            <a:ext cx="2633750" cy="2556000"/>
          </a:xfrm>
          <a:prstGeom prst="triangle">
            <a:avLst>
              <a:gd name="adj" fmla="val 0"/>
            </a:avLst>
          </a:prstGeom>
          <a:solidFill>
            <a:srgbClr val="DCE48C"/>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2" name="Text Placeholder 1"/>
          <p:cNvSpPr>
            <a:spLocks noGrp="1"/>
          </p:cNvSpPr>
          <p:nvPr>
            <p:ph type="body" sz="quarter" idx="11"/>
          </p:nvPr>
        </p:nvSpPr>
        <p:spPr/>
        <p:txBody>
          <a:bodyPr/>
          <a:lstStyle/>
          <a:p>
            <a:r>
              <a:rPr lang="en-US" dirty="0"/>
              <a:t>2.5 Commutativity, doubling and halving</a:t>
            </a:r>
            <a:r>
              <a:rPr lang="en-GB" dirty="0"/>
              <a:t>	  </a:t>
            </a:r>
            <a:r>
              <a:rPr lang="en-US" dirty="0">
                <a:solidFill>
                  <a:srgbClr val="00628C"/>
                </a:solidFill>
              </a:rPr>
              <a:t>Step 3:1</a:t>
            </a:r>
          </a:p>
        </p:txBody>
      </p:sp>
      <p:sp>
        <p:nvSpPr>
          <p:cNvPr id="5" name="Rectangle 4">
            <a:extLst>
              <a:ext uri="{FF2B5EF4-FFF2-40B4-BE49-F238E27FC236}">
                <a16:creationId xmlns:a16="http://schemas.microsoft.com/office/drawing/2014/main" id="{8DA9B202-6FA1-4889-A97F-6888176DEA57}"/>
              </a:ext>
            </a:extLst>
          </p:cNvPr>
          <p:cNvSpPr>
            <a:spLocks noChangeAspect="1"/>
          </p:cNvSpPr>
          <p:nvPr/>
        </p:nvSpPr>
        <p:spPr bwMode="auto">
          <a:xfrm>
            <a:off x="4779125" y="2459113"/>
            <a:ext cx="2633750" cy="2556000"/>
          </a:xfrm>
          <a:prstGeom prst="rect">
            <a:avLst/>
          </a:prstGeom>
          <a:noFill/>
          <a:ln w="28575"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cxnSp>
        <p:nvCxnSpPr>
          <p:cNvPr id="7" name="Straight Connector 6">
            <a:extLst>
              <a:ext uri="{FF2B5EF4-FFF2-40B4-BE49-F238E27FC236}">
                <a16:creationId xmlns:a16="http://schemas.microsoft.com/office/drawing/2014/main" id="{7739F823-1551-4136-88FE-D0A0467C2C7B}"/>
              </a:ext>
            </a:extLst>
          </p:cNvPr>
          <p:cNvCxnSpPr/>
          <p:nvPr/>
        </p:nvCxnSpPr>
        <p:spPr bwMode="auto">
          <a:xfrm>
            <a:off x="4779125" y="2459113"/>
            <a:ext cx="2633750" cy="2556000"/>
          </a:xfrm>
          <a:prstGeom prst="line">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 name="TextBox 9">
            <a:extLst>
              <a:ext uri="{FF2B5EF4-FFF2-40B4-BE49-F238E27FC236}">
                <a16:creationId xmlns:a16="http://schemas.microsoft.com/office/drawing/2014/main" id="{396B8328-8352-4E53-9BF6-F7D15E4082B0}"/>
              </a:ext>
            </a:extLst>
          </p:cNvPr>
          <p:cNvSpPr txBox="1"/>
          <p:nvPr/>
        </p:nvSpPr>
        <p:spPr bwMode="auto">
          <a:xfrm>
            <a:off x="5596503" y="1802632"/>
            <a:ext cx="9989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whole</a:t>
            </a:r>
          </a:p>
        </p:txBody>
      </p:sp>
      <p:sp>
        <p:nvSpPr>
          <p:cNvPr id="11" name="TextBox 10">
            <a:extLst>
              <a:ext uri="{FF2B5EF4-FFF2-40B4-BE49-F238E27FC236}">
                <a16:creationId xmlns:a16="http://schemas.microsoft.com/office/drawing/2014/main" id="{E2C16FE9-6894-4959-B47E-41D927ECF4AC}"/>
              </a:ext>
            </a:extLst>
          </p:cNvPr>
          <p:cNvSpPr txBox="1"/>
          <p:nvPr/>
        </p:nvSpPr>
        <p:spPr bwMode="auto">
          <a:xfrm>
            <a:off x="6371722" y="2975263"/>
            <a:ext cx="6880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half</a:t>
            </a:r>
          </a:p>
        </p:txBody>
      </p:sp>
      <p:sp>
        <p:nvSpPr>
          <p:cNvPr id="14" name="TextBox 13">
            <a:extLst>
              <a:ext uri="{FF2B5EF4-FFF2-40B4-BE49-F238E27FC236}">
                <a16:creationId xmlns:a16="http://schemas.microsoft.com/office/drawing/2014/main" id="{09D939AA-1B13-4C4A-8E67-C9F0A5CA1BB3}"/>
              </a:ext>
            </a:extLst>
          </p:cNvPr>
          <p:cNvSpPr txBox="1"/>
          <p:nvPr/>
        </p:nvSpPr>
        <p:spPr bwMode="auto">
          <a:xfrm>
            <a:off x="5252499" y="4093410"/>
            <a:ext cx="6880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half</a:t>
            </a:r>
          </a:p>
        </p:txBody>
      </p:sp>
      <p:sp>
        <p:nvSpPr>
          <p:cNvPr id="12" name="TextBox 11">
            <a:extLst>
              <a:ext uri="{FF2B5EF4-FFF2-40B4-BE49-F238E27FC236}">
                <a16:creationId xmlns:a16="http://schemas.microsoft.com/office/drawing/2014/main" id="{680937C5-ED5D-4216-B338-4CCF654880A8}"/>
              </a:ext>
            </a:extLst>
          </p:cNvPr>
          <p:cNvSpPr txBox="1"/>
          <p:nvPr/>
        </p:nvSpPr>
        <p:spPr>
          <a:xfrm>
            <a:off x="9118242" y="1802632"/>
            <a:ext cx="2550017" cy="646331"/>
          </a:xfrm>
          <a:prstGeom prst="rect">
            <a:avLst/>
          </a:prstGeom>
          <a:noFill/>
        </p:spPr>
        <p:txBody>
          <a:bodyPr wrap="square" rtlCol="0">
            <a:spAutoFit/>
          </a:bodyPr>
          <a:lstStyle/>
          <a:p>
            <a:r>
              <a:rPr lang="en-GB" dirty="0"/>
              <a:t>The whole is split into two equal parts.</a:t>
            </a:r>
          </a:p>
        </p:txBody>
      </p:sp>
      <p:sp>
        <p:nvSpPr>
          <p:cNvPr id="13" name="TextBox 12">
            <a:extLst>
              <a:ext uri="{FF2B5EF4-FFF2-40B4-BE49-F238E27FC236}">
                <a16:creationId xmlns:a16="http://schemas.microsoft.com/office/drawing/2014/main" id="{033AF232-6D21-48CB-AAA6-BB625AD41A9B}"/>
              </a:ext>
            </a:extLst>
          </p:cNvPr>
          <p:cNvSpPr txBox="1"/>
          <p:nvPr/>
        </p:nvSpPr>
        <p:spPr>
          <a:xfrm>
            <a:off x="9118242" y="3325113"/>
            <a:ext cx="2073499" cy="923330"/>
          </a:xfrm>
          <a:prstGeom prst="rect">
            <a:avLst/>
          </a:prstGeom>
          <a:noFill/>
        </p:spPr>
        <p:txBody>
          <a:bodyPr wrap="square" rtlCol="0">
            <a:spAutoFit/>
          </a:bodyPr>
          <a:lstStyle/>
          <a:p>
            <a:r>
              <a:rPr lang="en-GB" dirty="0"/>
              <a:t>Each part is one half of the whole.</a:t>
            </a:r>
          </a:p>
        </p:txBody>
      </p:sp>
      <p:pic>
        <p:nvPicPr>
          <p:cNvPr id="3" name="Audio 2">
            <a:hlinkClick r:id="" action="ppaction://media"/>
            <a:extLst>
              <a:ext uri="{FF2B5EF4-FFF2-40B4-BE49-F238E27FC236}">
                <a16:creationId xmlns:a16="http://schemas.microsoft.com/office/drawing/2014/main" id="{BC9B8A80-F655-4E78-9FEA-D519AF24692F}"/>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2415822736"/>
      </p:ext>
    </p:extLst>
  </p:cSld>
  <p:clrMapOvr>
    <a:masterClrMapping/>
  </p:clrMapOvr>
  <mc:AlternateContent xmlns:mc="http://schemas.openxmlformats.org/markup-compatibility/2006" xmlns:p14="http://schemas.microsoft.com/office/powerpoint/2010/main">
    <mc:Choice Requires="p14">
      <p:transition spd="slow" p14:dur="2000" advTm="10524"/>
    </mc:Choice>
    <mc:Fallback xmlns="">
      <p:transition spd="slow" advTm="105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0" presetClass="exit" presetSubtype="0" fill="hold" grpId="0" nodeType="clickEffect">
                                  <p:stCondLst>
                                    <p:cond delay="0"/>
                                  </p:stCondLst>
                                  <p:childTnLst>
                                    <p:animEffect transition="out" filter="fade">
                                      <p:cBhvr>
                                        <p:cTn id="10" dur="500"/>
                                        <p:tgtEl>
                                          <p:spTgt spid="10"/>
                                        </p:tgtEl>
                                      </p:cBhvr>
                                    </p:animEffect>
                                    <p:set>
                                      <p:cBhvr>
                                        <p:cTn id="11" dur="1" fill="hold">
                                          <p:stCondLst>
                                            <p:cond delay="499"/>
                                          </p:stCondLst>
                                        </p:cTn>
                                        <p:tgtEl>
                                          <p:spTgt spid="10"/>
                                        </p:tgtEl>
                                        <p:attrNameLst>
                                          <p:attrName>style.visibility</p:attrName>
                                        </p:attrNameLst>
                                      </p:cBhvr>
                                      <p:to>
                                        <p:strVal val="hidden"/>
                                      </p:to>
                                    </p:set>
                                  </p:childTnLst>
                                </p:cTn>
                              </p:par>
                            </p:childTnLst>
                          </p:cTn>
                        </p:par>
                        <p:par>
                          <p:cTn id="12" fill="hold">
                            <p:stCondLst>
                              <p:cond delay="500"/>
                            </p:stCondLst>
                            <p:childTnLst>
                              <p:par>
                                <p:cTn id="13" presetID="22" presetClass="entr" presetSubtype="8"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750"/>
                                        <p:tgtEl>
                                          <p:spTgt spid="7"/>
                                        </p:tgtEl>
                                      </p:cBhvr>
                                    </p:animEffect>
                                  </p:childTnLst>
                                </p:cTn>
                              </p:par>
                            </p:childTnLst>
                          </p:cTn>
                        </p:par>
                        <p:par>
                          <p:cTn id="16" fill="hold">
                            <p:stCondLst>
                              <p:cond delay="1250"/>
                            </p:stCondLst>
                            <p:childTnLst>
                              <p:par>
                                <p:cTn id="17" presetID="10"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1" fill="hold" display="0">
                  <p:stCondLst>
                    <p:cond delay="indefinite"/>
                  </p:stCondLst>
                  <p:endCondLst>
                    <p:cond evt="onStopAudio" delay="0">
                      <p:tgtEl>
                        <p:sldTgt/>
                      </p:tgtEl>
                    </p:cond>
                  </p:endCondLst>
                </p:cTn>
                <p:tgtEl>
                  <p:spTgt spid="3"/>
                </p:tgtEl>
              </p:cMediaNode>
            </p:audio>
          </p:childTnLst>
        </p:cTn>
      </p:par>
    </p:tnLst>
    <p:bldLst>
      <p:bldP spid="8" grpId="0" animBg="1"/>
      <p:bldP spid="9" grpId="0" animBg="1"/>
      <p:bldP spid="10" grpId="0"/>
      <p:bldP spid="11" grpId="0"/>
      <p:bldP spid="1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weapon&#10;&#10;Description automatically generated">
            <a:extLst>
              <a:ext uri="{FF2B5EF4-FFF2-40B4-BE49-F238E27FC236}">
                <a16:creationId xmlns:a16="http://schemas.microsoft.com/office/drawing/2014/main" id="{8921FFA0-C929-457E-8F34-856D20E9002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592081" y="1692283"/>
            <a:ext cx="447413" cy="875373"/>
          </a:xfrm>
          <a:prstGeom prst="rect">
            <a:avLst/>
          </a:prstGeom>
        </p:spPr>
      </p:pic>
      <p:pic>
        <p:nvPicPr>
          <p:cNvPr id="77" name="Picture 76" descr="A picture containing weapon&#10;&#10;Description automatically generated">
            <a:extLst>
              <a:ext uri="{FF2B5EF4-FFF2-40B4-BE49-F238E27FC236}">
                <a16:creationId xmlns:a16="http://schemas.microsoft.com/office/drawing/2014/main" id="{B2B5BAFD-E720-46F5-9719-48C887ABC6C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04166" y="1692283"/>
            <a:ext cx="447413" cy="875373"/>
          </a:xfrm>
          <a:prstGeom prst="rect">
            <a:avLst/>
          </a:prstGeom>
        </p:spPr>
      </p:pic>
      <p:pic>
        <p:nvPicPr>
          <p:cNvPr id="78" name="Picture 77" descr="A picture containing weapon&#10;&#10;Description automatically generated">
            <a:extLst>
              <a:ext uri="{FF2B5EF4-FFF2-40B4-BE49-F238E27FC236}">
                <a16:creationId xmlns:a16="http://schemas.microsoft.com/office/drawing/2014/main" id="{5BF1B52D-0B94-46FF-86E2-2CEC3D96282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16251" y="1692283"/>
            <a:ext cx="447413" cy="875373"/>
          </a:xfrm>
          <a:prstGeom prst="rect">
            <a:avLst/>
          </a:prstGeom>
        </p:spPr>
      </p:pic>
      <p:pic>
        <p:nvPicPr>
          <p:cNvPr id="84" name="Picture 83" descr="A picture containing weapon&#10;&#10;Description automatically generated">
            <a:extLst>
              <a:ext uri="{FF2B5EF4-FFF2-40B4-BE49-F238E27FC236}">
                <a16:creationId xmlns:a16="http://schemas.microsoft.com/office/drawing/2014/main" id="{03B3685A-C23B-4151-9836-9DA8C94D61E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28336" y="1692282"/>
            <a:ext cx="447413" cy="875373"/>
          </a:xfrm>
          <a:prstGeom prst="rect">
            <a:avLst/>
          </a:prstGeom>
        </p:spPr>
      </p:pic>
      <p:pic>
        <p:nvPicPr>
          <p:cNvPr id="85" name="Picture 84" descr="A picture containing weapon&#10;&#10;Description automatically generated">
            <a:extLst>
              <a:ext uri="{FF2B5EF4-FFF2-40B4-BE49-F238E27FC236}">
                <a16:creationId xmlns:a16="http://schemas.microsoft.com/office/drawing/2014/main" id="{F3EC0AD5-5642-4A2E-A57A-B7AB045392D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640421" y="1692282"/>
            <a:ext cx="447413" cy="875373"/>
          </a:xfrm>
          <a:prstGeom prst="rect">
            <a:avLst/>
          </a:prstGeom>
        </p:spPr>
      </p:pic>
      <p:pic>
        <p:nvPicPr>
          <p:cNvPr id="86" name="Picture 85" descr="A picture containing weapon&#10;&#10;Description automatically generated">
            <a:extLst>
              <a:ext uri="{FF2B5EF4-FFF2-40B4-BE49-F238E27FC236}">
                <a16:creationId xmlns:a16="http://schemas.microsoft.com/office/drawing/2014/main" id="{D39749F3-D1EC-478D-8276-878A153B0A6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152508" y="1692282"/>
            <a:ext cx="447413" cy="875373"/>
          </a:xfrm>
          <a:prstGeom prst="rect">
            <a:avLst/>
          </a:prstGeom>
        </p:spPr>
      </p:pic>
      <p:sp>
        <p:nvSpPr>
          <p:cNvPr id="2" name="Text Placeholder 1"/>
          <p:cNvSpPr>
            <a:spLocks noGrp="1"/>
          </p:cNvSpPr>
          <p:nvPr>
            <p:ph type="body" sz="quarter" idx="11"/>
          </p:nvPr>
        </p:nvSpPr>
        <p:spPr/>
        <p:txBody>
          <a:bodyPr/>
          <a:lstStyle/>
          <a:p>
            <a:r>
              <a:rPr lang="en-US" dirty="0"/>
              <a:t>2.5 Commutativity, doubling and halving</a:t>
            </a:r>
            <a:r>
              <a:rPr lang="en-GB" dirty="0"/>
              <a:t>	  </a:t>
            </a:r>
            <a:r>
              <a:rPr lang="en-US" dirty="0">
                <a:solidFill>
                  <a:srgbClr val="00628C"/>
                </a:solidFill>
              </a:rPr>
              <a:t>Step 3:1</a:t>
            </a:r>
          </a:p>
        </p:txBody>
      </p:sp>
      <p:sp>
        <p:nvSpPr>
          <p:cNvPr id="3" name="TextBox 2">
            <a:extLst>
              <a:ext uri="{FF2B5EF4-FFF2-40B4-BE49-F238E27FC236}">
                <a16:creationId xmlns:a16="http://schemas.microsoft.com/office/drawing/2014/main" id="{CDC807A7-9742-408A-9925-63C3BF39F147}"/>
              </a:ext>
            </a:extLst>
          </p:cNvPr>
          <p:cNvSpPr txBox="1"/>
          <p:nvPr/>
        </p:nvSpPr>
        <p:spPr bwMode="auto">
          <a:xfrm>
            <a:off x="3878924" y="1069207"/>
            <a:ext cx="443422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How many is half of 6 children?</a:t>
            </a:r>
          </a:p>
        </p:txBody>
      </p:sp>
      <p:grpSp>
        <p:nvGrpSpPr>
          <p:cNvPr id="52" name="Group 51">
            <a:extLst>
              <a:ext uri="{FF2B5EF4-FFF2-40B4-BE49-F238E27FC236}">
                <a16:creationId xmlns:a16="http://schemas.microsoft.com/office/drawing/2014/main" id="{FA4B9272-6779-404D-A8AB-2DA7E0FC04BC}"/>
              </a:ext>
            </a:extLst>
          </p:cNvPr>
          <p:cNvGrpSpPr/>
          <p:nvPr/>
        </p:nvGrpSpPr>
        <p:grpSpPr>
          <a:xfrm>
            <a:off x="6772307" y="2971693"/>
            <a:ext cx="3600000" cy="1656000"/>
            <a:chOff x="662937" y="2971693"/>
            <a:chExt cx="3600000" cy="1656000"/>
          </a:xfrm>
        </p:grpSpPr>
        <p:sp>
          <p:nvSpPr>
            <p:cNvPr id="8" name="Rectangle 7">
              <a:extLst>
                <a:ext uri="{FF2B5EF4-FFF2-40B4-BE49-F238E27FC236}">
                  <a16:creationId xmlns:a16="http://schemas.microsoft.com/office/drawing/2014/main" id="{915EEB78-68EF-42CF-A888-E42DA324E943}"/>
                </a:ext>
              </a:extLst>
            </p:cNvPr>
            <p:cNvSpPr/>
            <p:nvPr/>
          </p:nvSpPr>
          <p:spPr bwMode="auto">
            <a:xfrm>
              <a:off x="662937" y="2971693"/>
              <a:ext cx="3600000" cy="1656000"/>
            </a:xfrm>
            <a:prstGeom prst="rect">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cxnSp>
          <p:nvCxnSpPr>
            <p:cNvPr id="9" name="Straight Connector 8">
              <a:extLst>
                <a:ext uri="{FF2B5EF4-FFF2-40B4-BE49-F238E27FC236}">
                  <a16:creationId xmlns:a16="http://schemas.microsoft.com/office/drawing/2014/main" id="{1D5CD97B-AEFE-4763-B563-B6B8BE82EE2F}"/>
                </a:ext>
              </a:extLst>
            </p:cNvPr>
            <p:cNvCxnSpPr/>
            <p:nvPr/>
          </p:nvCxnSpPr>
          <p:spPr bwMode="auto">
            <a:xfrm>
              <a:off x="662937" y="3809218"/>
              <a:ext cx="3600000" cy="0"/>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 name="Straight Connector 9">
              <a:extLst>
                <a:ext uri="{FF2B5EF4-FFF2-40B4-BE49-F238E27FC236}">
                  <a16:creationId xmlns:a16="http://schemas.microsoft.com/office/drawing/2014/main" id="{CDEA82A6-92F7-4DE6-A433-6EBAF2E24528}"/>
                </a:ext>
              </a:extLst>
            </p:cNvPr>
            <p:cNvCxnSpPr/>
            <p:nvPr/>
          </p:nvCxnSpPr>
          <p:spPr bwMode="auto">
            <a:xfrm>
              <a:off x="2462937" y="3799018"/>
              <a:ext cx="0" cy="828675"/>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pic>
        <p:nvPicPr>
          <p:cNvPr id="11" name="Picture 10" descr="A close up of a logo&#10;&#10;Description automatically generated">
            <a:extLst>
              <a:ext uri="{FF2B5EF4-FFF2-40B4-BE49-F238E27FC236}">
                <a16:creationId xmlns:a16="http://schemas.microsoft.com/office/drawing/2014/main" id="{246D18CA-DDF8-4743-97E3-B4366025B49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691238" y="3169743"/>
            <a:ext cx="441427" cy="441427"/>
          </a:xfrm>
          <a:prstGeom prst="rect">
            <a:avLst/>
          </a:prstGeom>
        </p:spPr>
      </p:pic>
      <p:pic>
        <p:nvPicPr>
          <p:cNvPr id="12" name="Picture 11" descr="A close up of a logo&#10;&#10;Description automatically generated">
            <a:extLst>
              <a:ext uri="{FF2B5EF4-FFF2-40B4-BE49-F238E27FC236}">
                <a16:creationId xmlns:a16="http://schemas.microsoft.com/office/drawing/2014/main" id="{AF3F39A3-9A18-4563-A1E6-C5EEF923642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891238" y="3169743"/>
            <a:ext cx="441427" cy="441427"/>
          </a:xfrm>
          <a:prstGeom prst="rect">
            <a:avLst/>
          </a:prstGeom>
        </p:spPr>
      </p:pic>
      <p:pic>
        <p:nvPicPr>
          <p:cNvPr id="13" name="Picture 12" descr="A close up of a logo&#10;&#10;Description automatically generated">
            <a:extLst>
              <a:ext uri="{FF2B5EF4-FFF2-40B4-BE49-F238E27FC236}">
                <a16:creationId xmlns:a16="http://schemas.microsoft.com/office/drawing/2014/main" id="{B406A98A-26F8-4F9B-9221-ACA8A602780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011952" y="3169743"/>
            <a:ext cx="441427" cy="441427"/>
          </a:xfrm>
          <a:prstGeom prst="rect">
            <a:avLst/>
          </a:prstGeom>
        </p:spPr>
      </p:pic>
      <p:pic>
        <p:nvPicPr>
          <p:cNvPr id="14" name="Picture 13" descr="A close up of a logo&#10;&#10;Description automatically generated">
            <a:extLst>
              <a:ext uri="{FF2B5EF4-FFF2-40B4-BE49-F238E27FC236}">
                <a16:creationId xmlns:a16="http://schemas.microsoft.com/office/drawing/2014/main" id="{95148B0A-553C-4D91-BA0D-11EF335C600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811952" y="3169743"/>
            <a:ext cx="441427" cy="441427"/>
          </a:xfrm>
          <a:prstGeom prst="rect">
            <a:avLst/>
          </a:prstGeom>
        </p:spPr>
      </p:pic>
      <p:pic>
        <p:nvPicPr>
          <p:cNvPr id="15" name="Picture 14" descr="A close up of a logo&#10;&#10;Description automatically generated">
            <a:extLst>
              <a:ext uri="{FF2B5EF4-FFF2-40B4-BE49-F238E27FC236}">
                <a16:creationId xmlns:a16="http://schemas.microsoft.com/office/drawing/2014/main" id="{C1C5126C-60BA-4EC1-A887-61A07660C69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451595" y="3169743"/>
            <a:ext cx="441427" cy="441427"/>
          </a:xfrm>
          <a:prstGeom prst="rect">
            <a:avLst/>
          </a:prstGeom>
        </p:spPr>
      </p:pic>
      <p:pic>
        <p:nvPicPr>
          <p:cNvPr id="16" name="Picture 15" descr="A close up of a logo&#10;&#10;Description automatically generated">
            <a:extLst>
              <a:ext uri="{FF2B5EF4-FFF2-40B4-BE49-F238E27FC236}">
                <a16:creationId xmlns:a16="http://schemas.microsoft.com/office/drawing/2014/main" id="{D6832F29-6242-45A8-A3C3-EE8192BEFEE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251595" y="3169743"/>
            <a:ext cx="441427" cy="441427"/>
          </a:xfrm>
          <a:prstGeom prst="rect">
            <a:avLst/>
          </a:prstGeom>
        </p:spPr>
      </p:pic>
      <p:sp>
        <p:nvSpPr>
          <p:cNvPr id="17" name="TextBox 16">
            <a:extLst>
              <a:ext uri="{FF2B5EF4-FFF2-40B4-BE49-F238E27FC236}">
                <a16:creationId xmlns:a16="http://schemas.microsoft.com/office/drawing/2014/main" id="{F361BB4F-9812-40C8-9013-E18B9054B6EB}"/>
              </a:ext>
            </a:extLst>
          </p:cNvPr>
          <p:cNvSpPr txBox="1"/>
          <p:nvPr/>
        </p:nvSpPr>
        <p:spPr bwMode="auto">
          <a:xfrm>
            <a:off x="5199901" y="5809221"/>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3</a:t>
            </a:r>
          </a:p>
        </p:txBody>
      </p:sp>
      <p:grpSp>
        <p:nvGrpSpPr>
          <p:cNvPr id="54" name="Group 53">
            <a:extLst>
              <a:ext uri="{FF2B5EF4-FFF2-40B4-BE49-F238E27FC236}">
                <a16:creationId xmlns:a16="http://schemas.microsoft.com/office/drawing/2014/main" id="{DC15CA5F-FE88-4863-986D-715FB1209773}"/>
              </a:ext>
            </a:extLst>
          </p:cNvPr>
          <p:cNvGrpSpPr/>
          <p:nvPr/>
        </p:nvGrpSpPr>
        <p:grpSpPr>
          <a:xfrm>
            <a:off x="5144758" y="5809222"/>
            <a:ext cx="1980606" cy="461665"/>
            <a:chOff x="3620758" y="5809221"/>
            <a:chExt cx="1980606" cy="461665"/>
          </a:xfrm>
        </p:grpSpPr>
        <p:sp>
          <p:nvSpPr>
            <p:cNvPr id="18" name="Rectangle 17">
              <a:extLst>
                <a:ext uri="{FF2B5EF4-FFF2-40B4-BE49-F238E27FC236}">
                  <a16:creationId xmlns:a16="http://schemas.microsoft.com/office/drawing/2014/main" id="{515A873A-F76D-4581-9A0F-92D93E32820E}"/>
                </a:ext>
              </a:extLst>
            </p:cNvPr>
            <p:cNvSpPr/>
            <p:nvPr/>
          </p:nvSpPr>
          <p:spPr bwMode="auto">
            <a:xfrm>
              <a:off x="3620758" y="5809221"/>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19" name="TextBox 18">
              <a:extLst>
                <a:ext uri="{FF2B5EF4-FFF2-40B4-BE49-F238E27FC236}">
                  <a16:creationId xmlns:a16="http://schemas.microsoft.com/office/drawing/2014/main" id="{2ED63B39-E8B8-4CBF-9527-D7D612E99F3C}"/>
                </a:ext>
              </a:extLst>
            </p:cNvPr>
            <p:cNvSpPr txBox="1"/>
            <p:nvPr/>
          </p:nvSpPr>
          <p:spPr bwMode="auto">
            <a:xfrm>
              <a:off x="4153532" y="5809221"/>
              <a:ext cx="144783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  2  =  6</a:t>
              </a:r>
              <a:endParaRPr lang="en-GB" sz="2400" dirty="0">
                <a:solidFill>
                  <a:srgbClr val="C00000"/>
                </a:solidFill>
                <a:latin typeface="Myriad Pro Semibold" charset="0"/>
                <a:ea typeface="Myriad Pro Semibold" charset="0"/>
                <a:cs typeface="Myriad Pro Semibold" charset="0"/>
              </a:endParaRPr>
            </a:p>
          </p:txBody>
        </p:sp>
      </p:grpSp>
      <p:grpSp>
        <p:nvGrpSpPr>
          <p:cNvPr id="53" name="Group 52">
            <a:extLst>
              <a:ext uri="{FF2B5EF4-FFF2-40B4-BE49-F238E27FC236}">
                <a16:creationId xmlns:a16="http://schemas.microsoft.com/office/drawing/2014/main" id="{5F74B0E8-1578-4387-A322-690ECEBE09A0}"/>
              </a:ext>
            </a:extLst>
          </p:cNvPr>
          <p:cNvGrpSpPr/>
          <p:nvPr/>
        </p:nvGrpSpPr>
        <p:grpSpPr>
          <a:xfrm>
            <a:off x="5033613" y="5141091"/>
            <a:ext cx="2127505" cy="461665"/>
            <a:chOff x="3509612" y="5141090"/>
            <a:chExt cx="2127505" cy="461665"/>
          </a:xfrm>
        </p:grpSpPr>
        <p:sp>
          <p:nvSpPr>
            <p:cNvPr id="20" name="TextBox 19">
              <a:extLst>
                <a:ext uri="{FF2B5EF4-FFF2-40B4-BE49-F238E27FC236}">
                  <a16:creationId xmlns:a16="http://schemas.microsoft.com/office/drawing/2014/main" id="{6A03DC28-A28A-4EAC-B63F-A91E46F9B2F9}"/>
                </a:ext>
              </a:extLst>
            </p:cNvPr>
            <p:cNvSpPr txBox="1"/>
            <p:nvPr/>
          </p:nvSpPr>
          <p:spPr bwMode="auto">
            <a:xfrm>
              <a:off x="3509612" y="5141090"/>
              <a:ext cx="212750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2  ×          =  6</a:t>
              </a:r>
              <a:endParaRPr lang="en-GB" sz="2400" dirty="0">
                <a:solidFill>
                  <a:srgbClr val="C00000"/>
                </a:solidFill>
                <a:latin typeface="Myriad Pro Semibold" charset="0"/>
                <a:ea typeface="Myriad Pro Semibold" charset="0"/>
                <a:cs typeface="Myriad Pro Semibold" charset="0"/>
              </a:endParaRPr>
            </a:p>
          </p:txBody>
        </p:sp>
        <p:sp>
          <p:nvSpPr>
            <p:cNvPr id="21" name="Rectangle 20">
              <a:extLst>
                <a:ext uri="{FF2B5EF4-FFF2-40B4-BE49-F238E27FC236}">
                  <a16:creationId xmlns:a16="http://schemas.microsoft.com/office/drawing/2014/main" id="{ADC78047-A134-4C64-89DA-B7AA93C3C73E}"/>
                </a:ext>
              </a:extLst>
            </p:cNvPr>
            <p:cNvSpPr/>
            <p:nvPr/>
          </p:nvSpPr>
          <p:spPr bwMode="auto">
            <a:xfrm>
              <a:off x="4330612" y="5141090"/>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sp>
        <p:nvSpPr>
          <p:cNvPr id="22" name="TextBox 21">
            <a:extLst>
              <a:ext uri="{FF2B5EF4-FFF2-40B4-BE49-F238E27FC236}">
                <a16:creationId xmlns:a16="http://schemas.microsoft.com/office/drawing/2014/main" id="{8E709827-BB0D-4C1B-87B5-9DE11376181A}"/>
              </a:ext>
            </a:extLst>
          </p:cNvPr>
          <p:cNvSpPr txBox="1"/>
          <p:nvPr/>
        </p:nvSpPr>
        <p:spPr bwMode="auto">
          <a:xfrm>
            <a:off x="5909756" y="5141090"/>
            <a:ext cx="3513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3</a:t>
            </a:r>
          </a:p>
        </p:txBody>
      </p:sp>
      <p:pic>
        <p:nvPicPr>
          <p:cNvPr id="31" name="Picture 30">
            <a:extLst>
              <a:ext uri="{FF2B5EF4-FFF2-40B4-BE49-F238E27FC236}">
                <a16:creationId xmlns:a16="http://schemas.microsoft.com/office/drawing/2014/main" id="{33A6A1EE-4AC2-4928-B267-675C2510D1D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925573" y="3439062"/>
            <a:ext cx="3861365" cy="1089352"/>
          </a:xfrm>
          <a:prstGeom prst="rect">
            <a:avLst/>
          </a:prstGeom>
        </p:spPr>
      </p:pic>
      <p:grpSp>
        <p:nvGrpSpPr>
          <p:cNvPr id="43" name="Group 42" hidden="1">
            <a:extLst>
              <a:ext uri="{FF2B5EF4-FFF2-40B4-BE49-F238E27FC236}">
                <a16:creationId xmlns:a16="http://schemas.microsoft.com/office/drawing/2014/main" id="{75016223-9C3D-4C32-8315-4CE44CDCA43C}"/>
              </a:ext>
            </a:extLst>
          </p:cNvPr>
          <p:cNvGrpSpPr/>
          <p:nvPr/>
        </p:nvGrpSpPr>
        <p:grpSpPr>
          <a:xfrm>
            <a:off x="4812783" y="3107556"/>
            <a:ext cx="910654" cy="914278"/>
            <a:chOff x="7770984" y="2802756"/>
            <a:chExt cx="910654" cy="914278"/>
          </a:xfrm>
        </p:grpSpPr>
        <p:pic>
          <p:nvPicPr>
            <p:cNvPr id="34" name="Picture 33" descr="A close up of a logo&#10;&#10;Description automatically generated">
              <a:extLst>
                <a:ext uri="{FF2B5EF4-FFF2-40B4-BE49-F238E27FC236}">
                  <a16:creationId xmlns:a16="http://schemas.microsoft.com/office/drawing/2014/main" id="{4C0FDA16-09FD-40C6-BAD6-2F798DA28D7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8399574" y="2802756"/>
              <a:ext cx="282064" cy="914278"/>
            </a:xfrm>
            <a:prstGeom prst="rect">
              <a:avLst/>
            </a:prstGeom>
          </p:spPr>
        </p:pic>
        <p:pic>
          <p:nvPicPr>
            <p:cNvPr id="37" name="Picture 36" descr="A close up of a logo&#10;&#10;Description automatically generated">
              <a:extLst>
                <a:ext uri="{FF2B5EF4-FFF2-40B4-BE49-F238E27FC236}">
                  <a16:creationId xmlns:a16="http://schemas.microsoft.com/office/drawing/2014/main" id="{C88D761C-E994-41B0-90B1-9FCE388F13D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8085279" y="2802756"/>
              <a:ext cx="282064" cy="914278"/>
            </a:xfrm>
            <a:prstGeom prst="rect">
              <a:avLst/>
            </a:prstGeom>
          </p:spPr>
        </p:pic>
        <p:pic>
          <p:nvPicPr>
            <p:cNvPr id="38" name="Picture 37" descr="A close up of a logo&#10;&#10;Description automatically generated">
              <a:extLst>
                <a:ext uri="{FF2B5EF4-FFF2-40B4-BE49-F238E27FC236}">
                  <a16:creationId xmlns:a16="http://schemas.microsoft.com/office/drawing/2014/main" id="{4ACB8D14-00D1-47C8-A576-CDF4A6CBC3B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7770984" y="2802756"/>
              <a:ext cx="282064" cy="914278"/>
            </a:xfrm>
            <a:prstGeom prst="rect">
              <a:avLst/>
            </a:prstGeom>
          </p:spPr>
        </p:pic>
      </p:grpSp>
      <p:grpSp>
        <p:nvGrpSpPr>
          <p:cNvPr id="42" name="Group 41" hidden="1">
            <a:extLst>
              <a:ext uri="{FF2B5EF4-FFF2-40B4-BE49-F238E27FC236}">
                <a16:creationId xmlns:a16="http://schemas.microsoft.com/office/drawing/2014/main" id="{6C7B9116-05CF-4524-B1C0-D95A4CC1FDB7}"/>
              </a:ext>
            </a:extLst>
          </p:cNvPr>
          <p:cNvGrpSpPr/>
          <p:nvPr/>
        </p:nvGrpSpPr>
        <p:grpSpPr>
          <a:xfrm flipH="1">
            <a:off x="1989072" y="3107556"/>
            <a:ext cx="910654" cy="914278"/>
            <a:chOff x="7923384" y="2955156"/>
            <a:chExt cx="910654" cy="914278"/>
          </a:xfrm>
        </p:grpSpPr>
        <p:pic>
          <p:nvPicPr>
            <p:cNvPr id="39" name="Picture 38" descr="A close up of a logo&#10;&#10;Description automatically generated">
              <a:extLst>
                <a:ext uri="{FF2B5EF4-FFF2-40B4-BE49-F238E27FC236}">
                  <a16:creationId xmlns:a16="http://schemas.microsoft.com/office/drawing/2014/main" id="{1AA31FCF-84FA-4E35-BD21-3853B11BEB8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8551974" y="2955156"/>
              <a:ext cx="282064" cy="914278"/>
            </a:xfrm>
            <a:prstGeom prst="rect">
              <a:avLst/>
            </a:prstGeom>
          </p:spPr>
        </p:pic>
        <p:pic>
          <p:nvPicPr>
            <p:cNvPr id="40" name="Picture 39" descr="A close up of a logo&#10;&#10;Description automatically generated">
              <a:extLst>
                <a:ext uri="{FF2B5EF4-FFF2-40B4-BE49-F238E27FC236}">
                  <a16:creationId xmlns:a16="http://schemas.microsoft.com/office/drawing/2014/main" id="{A4074901-363C-48BE-9D84-81D2CFE319B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8237679" y="2955156"/>
              <a:ext cx="282064" cy="914278"/>
            </a:xfrm>
            <a:prstGeom prst="rect">
              <a:avLst/>
            </a:prstGeom>
          </p:spPr>
        </p:pic>
        <p:pic>
          <p:nvPicPr>
            <p:cNvPr id="41" name="Picture 40" descr="A close up of a logo&#10;&#10;Description automatically generated">
              <a:extLst>
                <a:ext uri="{FF2B5EF4-FFF2-40B4-BE49-F238E27FC236}">
                  <a16:creationId xmlns:a16="http://schemas.microsoft.com/office/drawing/2014/main" id="{E3E9BFEF-EA97-48B9-BF79-662F51DFB69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7923384" y="2955156"/>
              <a:ext cx="282064" cy="914278"/>
            </a:xfrm>
            <a:prstGeom prst="rect">
              <a:avLst/>
            </a:prstGeom>
          </p:spPr>
        </p:pic>
      </p:grpSp>
      <p:grpSp>
        <p:nvGrpSpPr>
          <p:cNvPr id="60" name="Group 59">
            <a:extLst>
              <a:ext uri="{FF2B5EF4-FFF2-40B4-BE49-F238E27FC236}">
                <a16:creationId xmlns:a16="http://schemas.microsoft.com/office/drawing/2014/main" id="{AD05FCEA-01A9-4D22-8386-7B445A653D2C}"/>
              </a:ext>
            </a:extLst>
          </p:cNvPr>
          <p:cNvGrpSpPr/>
          <p:nvPr/>
        </p:nvGrpSpPr>
        <p:grpSpPr>
          <a:xfrm flipH="1">
            <a:off x="1986247" y="3107247"/>
            <a:ext cx="910654" cy="914278"/>
            <a:chOff x="7923384" y="2955156"/>
            <a:chExt cx="910654" cy="914278"/>
          </a:xfrm>
        </p:grpSpPr>
        <p:pic>
          <p:nvPicPr>
            <p:cNvPr id="61" name="Picture 60" descr="A close up of a logo&#10;&#10;Description automatically generated">
              <a:extLst>
                <a:ext uri="{FF2B5EF4-FFF2-40B4-BE49-F238E27FC236}">
                  <a16:creationId xmlns:a16="http://schemas.microsoft.com/office/drawing/2014/main" id="{C84154A6-2B1B-412C-A046-A2C4386F6E6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8551974" y="2955156"/>
              <a:ext cx="282064" cy="914278"/>
            </a:xfrm>
            <a:prstGeom prst="rect">
              <a:avLst/>
            </a:prstGeom>
          </p:spPr>
        </p:pic>
        <p:pic>
          <p:nvPicPr>
            <p:cNvPr id="62" name="Picture 61" descr="A close up of a logo&#10;&#10;Description automatically generated">
              <a:extLst>
                <a:ext uri="{FF2B5EF4-FFF2-40B4-BE49-F238E27FC236}">
                  <a16:creationId xmlns:a16="http://schemas.microsoft.com/office/drawing/2014/main" id="{BE9ACE1E-F07D-4641-BDFA-35F089D0F5EC}"/>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8237679" y="2955156"/>
              <a:ext cx="282064" cy="914278"/>
            </a:xfrm>
            <a:prstGeom prst="rect">
              <a:avLst/>
            </a:prstGeom>
          </p:spPr>
        </p:pic>
        <p:pic>
          <p:nvPicPr>
            <p:cNvPr id="63" name="Picture 62" descr="A close up of a logo&#10;&#10;Description automatically generated">
              <a:extLst>
                <a:ext uri="{FF2B5EF4-FFF2-40B4-BE49-F238E27FC236}">
                  <a16:creationId xmlns:a16="http://schemas.microsoft.com/office/drawing/2014/main" id="{A2D00785-2D03-40AF-A30B-F64B31EE71A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7923384" y="2955156"/>
              <a:ext cx="282064" cy="914278"/>
            </a:xfrm>
            <a:prstGeom prst="rect">
              <a:avLst/>
            </a:prstGeom>
          </p:spPr>
        </p:pic>
      </p:grpSp>
      <p:grpSp>
        <p:nvGrpSpPr>
          <p:cNvPr id="68" name="Group 67">
            <a:extLst>
              <a:ext uri="{FF2B5EF4-FFF2-40B4-BE49-F238E27FC236}">
                <a16:creationId xmlns:a16="http://schemas.microsoft.com/office/drawing/2014/main" id="{63ECAC92-B227-4A52-B8D1-5F785A49BF70}"/>
              </a:ext>
            </a:extLst>
          </p:cNvPr>
          <p:cNvGrpSpPr/>
          <p:nvPr/>
        </p:nvGrpSpPr>
        <p:grpSpPr>
          <a:xfrm>
            <a:off x="4818723" y="3107247"/>
            <a:ext cx="910654" cy="914278"/>
            <a:chOff x="7770984" y="2802756"/>
            <a:chExt cx="910654" cy="914278"/>
          </a:xfrm>
        </p:grpSpPr>
        <p:pic>
          <p:nvPicPr>
            <p:cNvPr id="69" name="Picture 68" descr="A close up of a logo&#10;&#10;Description automatically generated">
              <a:extLst>
                <a:ext uri="{FF2B5EF4-FFF2-40B4-BE49-F238E27FC236}">
                  <a16:creationId xmlns:a16="http://schemas.microsoft.com/office/drawing/2014/main" id="{D5D252FC-89CB-4544-BD36-D606C33B192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8399574" y="2802756"/>
              <a:ext cx="282064" cy="914278"/>
            </a:xfrm>
            <a:prstGeom prst="rect">
              <a:avLst/>
            </a:prstGeom>
          </p:spPr>
        </p:pic>
        <p:pic>
          <p:nvPicPr>
            <p:cNvPr id="70" name="Picture 69" descr="A close up of a logo&#10;&#10;Description automatically generated">
              <a:extLst>
                <a:ext uri="{FF2B5EF4-FFF2-40B4-BE49-F238E27FC236}">
                  <a16:creationId xmlns:a16="http://schemas.microsoft.com/office/drawing/2014/main" id="{67E75ACB-B7BC-44C4-A23B-9A37A8DD062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8085279" y="2802756"/>
              <a:ext cx="282064" cy="914278"/>
            </a:xfrm>
            <a:prstGeom prst="rect">
              <a:avLst/>
            </a:prstGeom>
          </p:spPr>
        </p:pic>
        <p:pic>
          <p:nvPicPr>
            <p:cNvPr id="71" name="Picture 70" descr="A close up of a logo&#10;&#10;Description automatically generated">
              <a:extLst>
                <a:ext uri="{FF2B5EF4-FFF2-40B4-BE49-F238E27FC236}">
                  <a16:creationId xmlns:a16="http://schemas.microsoft.com/office/drawing/2014/main" id="{EE9778F0-A6D9-4396-8B78-26259A9C693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7770984" y="2802756"/>
              <a:ext cx="282064" cy="914278"/>
            </a:xfrm>
            <a:prstGeom prst="rect">
              <a:avLst/>
            </a:prstGeom>
          </p:spPr>
        </p:pic>
      </p:grpSp>
      <p:sp>
        <p:nvSpPr>
          <p:cNvPr id="45" name="TextBox 44">
            <a:extLst>
              <a:ext uri="{FF2B5EF4-FFF2-40B4-BE49-F238E27FC236}">
                <a16:creationId xmlns:a16="http://schemas.microsoft.com/office/drawing/2014/main" id="{6165CB57-4F96-49BB-843F-1699D9EB1749}"/>
              </a:ext>
            </a:extLst>
          </p:cNvPr>
          <p:cNvSpPr txBox="1"/>
          <p:nvPr/>
        </p:nvSpPr>
        <p:spPr>
          <a:xfrm>
            <a:off x="1041149" y="653709"/>
            <a:ext cx="2687120" cy="1754326"/>
          </a:xfrm>
          <a:prstGeom prst="rect">
            <a:avLst/>
          </a:prstGeom>
          <a:noFill/>
        </p:spPr>
        <p:txBody>
          <a:bodyPr wrap="square" rtlCol="0">
            <a:spAutoFit/>
          </a:bodyPr>
          <a:lstStyle/>
          <a:p>
            <a:r>
              <a:rPr lang="en-GB" b="1" dirty="0">
                <a:latin typeface="Comic Sans MS" panose="030F0702030302020204" pitchFamily="66" charset="0"/>
              </a:rPr>
              <a:t>There are six stick children who want to play on the seesaw; half of them should sit on each side. How many is half of six?</a:t>
            </a:r>
          </a:p>
        </p:txBody>
      </p:sp>
      <p:sp>
        <p:nvSpPr>
          <p:cNvPr id="46" name="TextBox 45">
            <a:extLst>
              <a:ext uri="{FF2B5EF4-FFF2-40B4-BE49-F238E27FC236}">
                <a16:creationId xmlns:a16="http://schemas.microsoft.com/office/drawing/2014/main" id="{FE832841-E9CF-472D-BA4D-8B8CA93D72B6}"/>
              </a:ext>
            </a:extLst>
          </p:cNvPr>
          <p:cNvSpPr txBox="1"/>
          <p:nvPr/>
        </p:nvSpPr>
        <p:spPr>
          <a:xfrm>
            <a:off x="9251595" y="805853"/>
            <a:ext cx="2715898" cy="646331"/>
          </a:xfrm>
          <a:prstGeom prst="rect">
            <a:avLst/>
          </a:prstGeom>
          <a:noFill/>
        </p:spPr>
        <p:txBody>
          <a:bodyPr wrap="square" rtlCol="0">
            <a:spAutoFit/>
          </a:bodyPr>
          <a:lstStyle/>
          <a:p>
            <a:r>
              <a:rPr lang="en-GB" dirty="0"/>
              <a:t>How many halves make a whole?</a:t>
            </a:r>
          </a:p>
        </p:txBody>
      </p:sp>
      <p:sp>
        <p:nvSpPr>
          <p:cNvPr id="47" name="TextBox 46">
            <a:extLst>
              <a:ext uri="{FF2B5EF4-FFF2-40B4-BE49-F238E27FC236}">
                <a16:creationId xmlns:a16="http://schemas.microsoft.com/office/drawing/2014/main" id="{2EFAD7A0-6F79-4F6B-8CD8-CE78E123BE8B}"/>
              </a:ext>
            </a:extLst>
          </p:cNvPr>
          <p:cNvSpPr txBox="1"/>
          <p:nvPr/>
        </p:nvSpPr>
        <p:spPr>
          <a:xfrm>
            <a:off x="9281917" y="1609156"/>
            <a:ext cx="2715898" cy="923330"/>
          </a:xfrm>
          <a:prstGeom prst="rect">
            <a:avLst/>
          </a:prstGeom>
          <a:noFill/>
        </p:spPr>
        <p:txBody>
          <a:bodyPr wrap="square" rtlCol="0">
            <a:spAutoFit/>
          </a:bodyPr>
          <a:lstStyle/>
          <a:p>
            <a:r>
              <a:rPr lang="en-GB" dirty="0"/>
              <a:t>So how many equal groups of children will there be?</a:t>
            </a:r>
          </a:p>
        </p:txBody>
      </p:sp>
      <p:sp>
        <p:nvSpPr>
          <p:cNvPr id="48" name="TextBox 47">
            <a:extLst>
              <a:ext uri="{FF2B5EF4-FFF2-40B4-BE49-F238E27FC236}">
                <a16:creationId xmlns:a16="http://schemas.microsoft.com/office/drawing/2014/main" id="{8361BB76-405D-4430-9D93-7412B94B1981}"/>
              </a:ext>
            </a:extLst>
          </p:cNvPr>
          <p:cNvSpPr txBox="1"/>
          <p:nvPr/>
        </p:nvSpPr>
        <p:spPr>
          <a:xfrm>
            <a:off x="1619171" y="4724771"/>
            <a:ext cx="3249187" cy="923330"/>
          </a:xfrm>
          <a:prstGeom prst="rect">
            <a:avLst/>
          </a:prstGeom>
          <a:noFill/>
        </p:spPr>
        <p:txBody>
          <a:bodyPr wrap="square" rtlCol="0">
            <a:spAutoFit/>
          </a:bodyPr>
          <a:lstStyle/>
          <a:p>
            <a:r>
              <a:rPr lang="en-GB" dirty="0"/>
              <a:t>There are six stick-children altogether; half of six is equal to three.</a:t>
            </a:r>
          </a:p>
        </p:txBody>
      </p:sp>
      <p:sp>
        <p:nvSpPr>
          <p:cNvPr id="49" name="TextBox 48">
            <a:extLst>
              <a:ext uri="{FF2B5EF4-FFF2-40B4-BE49-F238E27FC236}">
                <a16:creationId xmlns:a16="http://schemas.microsoft.com/office/drawing/2014/main" id="{0C68F683-18C2-4218-A236-796ED125D7A9}"/>
              </a:ext>
            </a:extLst>
          </p:cNvPr>
          <p:cNvSpPr txBox="1"/>
          <p:nvPr/>
        </p:nvSpPr>
        <p:spPr>
          <a:xfrm>
            <a:off x="1548062" y="5648101"/>
            <a:ext cx="3197671" cy="923330"/>
          </a:xfrm>
          <a:prstGeom prst="rect">
            <a:avLst/>
          </a:prstGeom>
          <a:noFill/>
        </p:spPr>
        <p:txBody>
          <a:bodyPr wrap="square" rtlCol="0">
            <a:spAutoFit/>
          </a:bodyPr>
          <a:lstStyle/>
          <a:p>
            <a:r>
              <a:rPr lang="en-GB" dirty="0"/>
              <a:t>So three children need to sit on each side of the seesaw.</a:t>
            </a:r>
          </a:p>
        </p:txBody>
      </p:sp>
      <p:pic>
        <p:nvPicPr>
          <p:cNvPr id="4" name="Audio 3">
            <a:hlinkClick r:id="" action="ppaction://media"/>
            <a:extLst>
              <a:ext uri="{FF2B5EF4-FFF2-40B4-BE49-F238E27FC236}">
                <a16:creationId xmlns:a16="http://schemas.microsoft.com/office/drawing/2014/main" id="{0519F452-46C3-4ECA-AD05-E38006EB64DB}"/>
              </a:ext>
            </a:extLst>
          </p:cNvPr>
          <p:cNvPicPr>
            <a:picLocks noChangeAspect="1"/>
          </p:cNvPicPr>
          <p:nvPr>
            <a:audioFile r:link="rId3"/>
            <p:extLst>
              <p:ext uri="{DAA4B4D4-6D71-4841-9C94-3DE7FCFB9230}">
                <p14:media xmlns:p14="http://schemas.microsoft.com/office/powerpoint/2010/main" r:embed="rId2"/>
              </p:ext>
            </p:extLst>
          </p:nvPr>
        </p:nvPicPr>
        <p:blipFill>
          <a:blip r:embed="rId10"/>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1142240957"/>
      </p:ext>
    </p:extLst>
  </p:cSld>
  <p:clrMapOvr>
    <a:masterClrMapping/>
  </p:clrMapOvr>
  <mc:AlternateContent xmlns:mc="http://schemas.openxmlformats.org/markup-compatibility/2006" xmlns:p14="http://schemas.microsoft.com/office/powerpoint/2010/main">
    <mc:Choice Requires="p14">
      <p:transition spd="slow" p14:dur="2000" advTm="22158"/>
    </mc:Choice>
    <mc:Fallback xmlns="">
      <p:transition spd="slow" advTm="2215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52"/>
                                        </p:tgtEl>
                                        <p:attrNameLst>
                                          <p:attrName>style.visibility</p:attrName>
                                        </p:attrNameLst>
                                      </p:cBhvr>
                                      <p:to>
                                        <p:strVal val="visible"/>
                                      </p:to>
                                    </p:set>
                                    <p:animEffect transition="in" filter="fade">
                                      <p:cBhvr>
                                        <p:cTn id="19" dur="500"/>
                                        <p:tgtEl>
                                          <p:spTgt spid="52"/>
                                        </p:tgtEl>
                                      </p:cBhvr>
                                    </p:animEffect>
                                  </p:childTnLst>
                                </p:cTn>
                              </p:par>
                              <p:par>
                                <p:cTn id="20" presetID="10" presetClass="entr" presetSubtype="0"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par>
                                <p:cTn id="23" presetID="10" presetClass="entr" presetSubtype="0"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par>
                                <p:cTn id="26" presetID="10" presetClass="entr" presetSubtype="0"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par>
                                <p:cTn id="29" presetID="10" presetClass="entr" presetSubtype="0"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par>
                                <p:cTn id="32" presetID="10" presetClass="entr" presetSubtype="0"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500"/>
                                        <p:tgtEl>
                                          <p:spTgt spid="15"/>
                                        </p:tgtEl>
                                      </p:cBhvr>
                                    </p:animEffect>
                                  </p:childTnLst>
                                </p:cTn>
                              </p:par>
                              <p:par>
                                <p:cTn id="35" presetID="10" presetClass="entr" presetSubtype="0"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500"/>
                                        <p:tgtEl>
                                          <p:spTgt spid="16"/>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53"/>
                                        </p:tgtEl>
                                        <p:attrNameLst>
                                          <p:attrName>style.visibility</p:attrName>
                                        </p:attrNameLst>
                                      </p:cBhvr>
                                      <p:to>
                                        <p:strVal val="visible"/>
                                      </p:to>
                                    </p:set>
                                    <p:animEffect transition="in" filter="fade">
                                      <p:cBhvr>
                                        <p:cTn id="42" dur="500"/>
                                        <p:tgtEl>
                                          <p:spTgt spid="53"/>
                                        </p:tgtEl>
                                      </p:cBhvr>
                                    </p:animEffect>
                                  </p:childTnLst>
                                </p:cTn>
                              </p:par>
                              <p:par>
                                <p:cTn id="43" presetID="10" presetClass="entr" presetSubtype="0" fill="hold" nodeType="withEffect">
                                  <p:stCondLst>
                                    <p:cond delay="0"/>
                                  </p:stCondLst>
                                  <p:childTnLst>
                                    <p:set>
                                      <p:cBhvr>
                                        <p:cTn id="44" dur="1" fill="hold">
                                          <p:stCondLst>
                                            <p:cond delay="0"/>
                                          </p:stCondLst>
                                        </p:cTn>
                                        <p:tgtEl>
                                          <p:spTgt spid="54"/>
                                        </p:tgtEl>
                                        <p:attrNameLst>
                                          <p:attrName>style.visibility</p:attrName>
                                        </p:attrNameLst>
                                      </p:cBhvr>
                                      <p:to>
                                        <p:strVal val="visible"/>
                                      </p:to>
                                    </p:set>
                                    <p:animEffect transition="in" filter="fade">
                                      <p:cBhvr>
                                        <p:cTn id="45" dur="500"/>
                                        <p:tgtEl>
                                          <p:spTgt spid="54"/>
                                        </p:tgtEl>
                                      </p:cBhvr>
                                    </p:animEffect>
                                  </p:childTnLst>
                                </p:cTn>
                              </p:par>
                            </p:childTnLst>
                          </p:cTn>
                        </p:par>
                      </p:childTnLst>
                    </p:cTn>
                  </p:par>
                  <p:par>
                    <p:cTn id="46" fill="hold">
                      <p:stCondLst>
                        <p:cond delay="indefinite"/>
                      </p:stCondLst>
                      <p:childTnLst>
                        <p:par>
                          <p:cTn id="47" fill="hold">
                            <p:stCondLst>
                              <p:cond delay="0"/>
                            </p:stCondLst>
                            <p:childTnLst>
                              <p:par>
                                <p:cTn id="48" presetID="42" presetClass="path" presetSubtype="0" accel="50000" fill="hold" nodeType="clickEffect">
                                  <p:stCondLst>
                                    <p:cond delay="0"/>
                                  </p:stCondLst>
                                  <p:childTnLst>
                                    <p:animMotion origin="layout" path="M -1.875E-6 3.33333E-6 L -0.225 0.20393 " pathEditMode="relative" rAng="0" ptsTypes="AA">
                                      <p:cBhvr>
                                        <p:cTn id="49" dur="1500" fill="hold"/>
                                        <p:tgtEl>
                                          <p:spTgt spid="5"/>
                                        </p:tgtEl>
                                        <p:attrNameLst>
                                          <p:attrName>ppt_x</p:attrName>
                                          <p:attrName>ppt_y</p:attrName>
                                        </p:attrNameLst>
                                      </p:cBhvr>
                                      <p:rCtr x="-11250" y="10185"/>
                                    </p:animMotion>
                                  </p:childTnLst>
                                </p:cTn>
                              </p:par>
                              <p:par>
                                <p:cTn id="50" presetID="42" presetClass="path" presetSubtype="0" accel="50000" fill="hold" nodeType="withEffect">
                                  <p:stCondLst>
                                    <p:cond delay="0"/>
                                  </p:stCondLst>
                                  <p:childTnLst>
                                    <p:animMotion origin="layout" path="M 8.33333E-7 3.33333E-6 L -0.24115 0.20532 " pathEditMode="relative" rAng="0" ptsTypes="AA">
                                      <p:cBhvr>
                                        <p:cTn id="51" dur="1500" fill="hold"/>
                                        <p:tgtEl>
                                          <p:spTgt spid="77"/>
                                        </p:tgtEl>
                                        <p:attrNameLst>
                                          <p:attrName>ppt_x</p:attrName>
                                          <p:attrName>ppt_y</p:attrName>
                                        </p:attrNameLst>
                                      </p:cBhvr>
                                      <p:rCtr x="-12057" y="10255"/>
                                    </p:animMotion>
                                  </p:childTnLst>
                                </p:cTn>
                              </p:par>
                              <p:par>
                                <p:cTn id="52" presetID="42" presetClass="path" presetSubtype="0" accel="50000" fill="hold" nodeType="withEffect">
                                  <p:stCondLst>
                                    <p:cond delay="0"/>
                                  </p:stCondLst>
                                  <p:childTnLst>
                                    <p:animMotion origin="layout" path="M 3.54167E-6 3.33333E-6 L -0.26185 0.20393 " pathEditMode="relative" rAng="0" ptsTypes="AA">
                                      <p:cBhvr>
                                        <p:cTn id="53" dur="1500" fill="hold"/>
                                        <p:tgtEl>
                                          <p:spTgt spid="78"/>
                                        </p:tgtEl>
                                        <p:attrNameLst>
                                          <p:attrName>ppt_x</p:attrName>
                                          <p:attrName>ppt_y</p:attrName>
                                        </p:attrNameLst>
                                      </p:cBhvr>
                                      <p:rCtr x="-13099" y="10185"/>
                                    </p:animMotion>
                                  </p:childTnLst>
                                </p:cTn>
                              </p:par>
                              <p:par>
                                <p:cTn id="54" presetID="42" presetClass="path" presetSubtype="0" accel="50000" fill="hold" nodeType="withEffect">
                                  <p:stCondLst>
                                    <p:cond delay="0"/>
                                  </p:stCondLst>
                                  <p:childTnLst>
                                    <p:animMotion origin="layout" path="M -3.54167E-6 3.33333E-6 L -0.11536 0.20532 " pathEditMode="relative" rAng="0" ptsTypes="AA">
                                      <p:cBhvr>
                                        <p:cTn id="55" dur="1500" fill="hold"/>
                                        <p:tgtEl>
                                          <p:spTgt spid="84"/>
                                        </p:tgtEl>
                                        <p:attrNameLst>
                                          <p:attrName>ppt_x</p:attrName>
                                          <p:attrName>ppt_y</p:attrName>
                                        </p:attrNameLst>
                                      </p:cBhvr>
                                      <p:rCtr x="-5768" y="10255"/>
                                    </p:animMotion>
                                  </p:childTnLst>
                                </p:cTn>
                              </p:par>
                              <p:par>
                                <p:cTn id="56" presetID="42" presetClass="path" presetSubtype="0" accel="50000" fill="hold" nodeType="withEffect">
                                  <p:stCondLst>
                                    <p:cond delay="0"/>
                                  </p:stCondLst>
                                  <p:childTnLst>
                                    <p:animMotion origin="layout" path="M -8.33333E-7 3.33333E-6 L -0.13542 0.20648 " pathEditMode="relative" rAng="0" ptsTypes="AA">
                                      <p:cBhvr>
                                        <p:cTn id="57" dur="1500" fill="hold"/>
                                        <p:tgtEl>
                                          <p:spTgt spid="85"/>
                                        </p:tgtEl>
                                        <p:attrNameLst>
                                          <p:attrName>ppt_x</p:attrName>
                                          <p:attrName>ppt_y</p:attrName>
                                        </p:attrNameLst>
                                      </p:cBhvr>
                                      <p:rCtr x="-6771" y="10324"/>
                                    </p:animMotion>
                                  </p:childTnLst>
                                </p:cTn>
                              </p:par>
                              <p:par>
                                <p:cTn id="58" presetID="42" presetClass="path" presetSubtype="0" accel="50000" fill="hold" nodeType="withEffect">
                                  <p:stCondLst>
                                    <p:cond delay="0"/>
                                  </p:stCondLst>
                                  <p:childTnLst>
                                    <p:animMotion origin="layout" path="M 2.08333E-6 3.33333E-6 L -0.1474 0.20115 " pathEditMode="relative" rAng="0" ptsTypes="AA">
                                      <p:cBhvr>
                                        <p:cTn id="59" dur="1500" fill="hold"/>
                                        <p:tgtEl>
                                          <p:spTgt spid="86"/>
                                        </p:tgtEl>
                                        <p:attrNameLst>
                                          <p:attrName>ppt_x</p:attrName>
                                          <p:attrName>ppt_y</p:attrName>
                                        </p:attrNameLst>
                                      </p:cBhvr>
                                      <p:rCtr x="-7370" y="10046"/>
                                    </p:animMotion>
                                  </p:childTnLst>
                                </p:cTn>
                              </p:par>
                            </p:childTnLst>
                          </p:cTn>
                        </p:par>
                        <p:par>
                          <p:cTn id="60" fill="hold">
                            <p:stCondLst>
                              <p:cond delay="1500"/>
                            </p:stCondLst>
                            <p:childTnLst>
                              <p:par>
                                <p:cTn id="61" presetID="10" presetClass="exit" presetSubtype="0" fill="hold" nodeType="afterEffect">
                                  <p:stCondLst>
                                    <p:cond delay="0"/>
                                  </p:stCondLst>
                                  <p:childTnLst>
                                    <p:animEffect transition="out" filter="fade">
                                      <p:cBhvr>
                                        <p:cTn id="62" dur="500"/>
                                        <p:tgtEl>
                                          <p:spTgt spid="5"/>
                                        </p:tgtEl>
                                      </p:cBhvr>
                                    </p:animEffect>
                                    <p:set>
                                      <p:cBhvr>
                                        <p:cTn id="63" dur="1" fill="hold">
                                          <p:stCondLst>
                                            <p:cond delay="499"/>
                                          </p:stCondLst>
                                        </p:cTn>
                                        <p:tgtEl>
                                          <p:spTgt spid="5"/>
                                        </p:tgtEl>
                                        <p:attrNameLst>
                                          <p:attrName>style.visibility</p:attrName>
                                        </p:attrNameLst>
                                      </p:cBhvr>
                                      <p:to>
                                        <p:strVal val="hidden"/>
                                      </p:to>
                                    </p:set>
                                  </p:childTnLst>
                                </p:cTn>
                              </p:par>
                              <p:par>
                                <p:cTn id="64" presetID="10" presetClass="exit" presetSubtype="0" fill="hold" nodeType="withEffect">
                                  <p:stCondLst>
                                    <p:cond delay="0"/>
                                  </p:stCondLst>
                                  <p:childTnLst>
                                    <p:animEffect transition="out" filter="fade">
                                      <p:cBhvr>
                                        <p:cTn id="65" dur="500"/>
                                        <p:tgtEl>
                                          <p:spTgt spid="77"/>
                                        </p:tgtEl>
                                      </p:cBhvr>
                                    </p:animEffect>
                                    <p:set>
                                      <p:cBhvr>
                                        <p:cTn id="66" dur="1" fill="hold">
                                          <p:stCondLst>
                                            <p:cond delay="499"/>
                                          </p:stCondLst>
                                        </p:cTn>
                                        <p:tgtEl>
                                          <p:spTgt spid="77"/>
                                        </p:tgtEl>
                                        <p:attrNameLst>
                                          <p:attrName>style.visibility</p:attrName>
                                        </p:attrNameLst>
                                      </p:cBhvr>
                                      <p:to>
                                        <p:strVal val="hidden"/>
                                      </p:to>
                                    </p:set>
                                  </p:childTnLst>
                                </p:cTn>
                              </p:par>
                              <p:par>
                                <p:cTn id="67" presetID="10" presetClass="exit" presetSubtype="0" fill="hold" nodeType="withEffect">
                                  <p:stCondLst>
                                    <p:cond delay="0"/>
                                  </p:stCondLst>
                                  <p:childTnLst>
                                    <p:animEffect transition="out" filter="fade">
                                      <p:cBhvr>
                                        <p:cTn id="68" dur="500"/>
                                        <p:tgtEl>
                                          <p:spTgt spid="78"/>
                                        </p:tgtEl>
                                      </p:cBhvr>
                                    </p:animEffect>
                                    <p:set>
                                      <p:cBhvr>
                                        <p:cTn id="69" dur="1" fill="hold">
                                          <p:stCondLst>
                                            <p:cond delay="499"/>
                                          </p:stCondLst>
                                        </p:cTn>
                                        <p:tgtEl>
                                          <p:spTgt spid="78"/>
                                        </p:tgtEl>
                                        <p:attrNameLst>
                                          <p:attrName>style.visibility</p:attrName>
                                        </p:attrNameLst>
                                      </p:cBhvr>
                                      <p:to>
                                        <p:strVal val="hidden"/>
                                      </p:to>
                                    </p:set>
                                  </p:childTnLst>
                                </p:cTn>
                              </p:par>
                              <p:par>
                                <p:cTn id="70" presetID="10" presetClass="exit" presetSubtype="0" fill="hold" nodeType="withEffect">
                                  <p:stCondLst>
                                    <p:cond delay="0"/>
                                  </p:stCondLst>
                                  <p:childTnLst>
                                    <p:animEffect transition="out" filter="fade">
                                      <p:cBhvr>
                                        <p:cTn id="71" dur="500"/>
                                        <p:tgtEl>
                                          <p:spTgt spid="84"/>
                                        </p:tgtEl>
                                      </p:cBhvr>
                                    </p:animEffect>
                                    <p:set>
                                      <p:cBhvr>
                                        <p:cTn id="72" dur="1" fill="hold">
                                          <p:stCondLst>
                                            <p:cond delay="499"/>
                                          </p:stCondLst>
                                        </p:cTn>
                                        <p:tgtEl>
                                          <p:spTgt spid="84"/>
                                        </p:tgtEl>
                                        <p:attrNameLst>
                                          <p:attrName>style.visibility</p:attrName>
                                        </p:attrNameLst>
                                      </p:cBhvr>
                                      <p:to>
                                        <p:strVal val="hidden"/>
                                      </p:to>
                                    </p:set>
                                  </p:childTnLst>
                                </p:cTn>
                              </p:par>
                              <p:par>
                                <p:cTn id="73" presetID="10" presetClass="exit" presetSubtype="0" fill="hold" nodeType="withEffect">
                                  <p:stCondLst>
                                    <p:cond delay="0"/>
                                  </p:stCondLst>
                                  <p:childTnLst>
                                    <p:animEffect transition="out" filter="fade">
                                      <p:cBhvr>
                                        <p:cTn id="74" dur="500"/>
                                        <p:tgtEl>
                                          <p:spTgt spid="85"/>
                                        </p:tgtEl>
                                      </p:cBhvr>
                                    </p:animEffect>
                                    <p:set>
                                      <p:cBhvr>
                                        <p:cTn id="75" dur="1" fill="hold">
                                          <p:stCondLst>
                                            <p:cond delay="499"/>
                                          </p:stCondLst>
                                        </p:cTn>
                                        <p:tgtEl>
                                          <p:spTgt spid="85"/>
                                        </p:tgtEl>
                                        <p:attrNameLst>
                                          <p:attrName>style.visibility</p:attrName>
                                        </p:attrNameLst>
                                      </p:cBhvr>
                                      <p:to>
                                        <p:strVal val="hidden"/>
                                      </p:to>
                                    </p:set>
                                  </p:childTnLst>
                                </p:cTn>
                              </p:par>
                              <p:par>
                                <p:cTn id="76" presetID="10" presetClass="exit" presetSubtype="0" fill="hold" nodeType="withEffect">
                                  <p:stCondLst>
                                    <p:cond delay="0"/>
                                  </p:stCondLst>
                                  <p:childTnLst>
                                    <p:animEffect transition="out" filter="fade">
                                      <p:cBhvr>
                                        <p:cTn id="77" dur="500"/>
                                        <p:tgtEl>
                                          <p:spTgt spid="86"/>
                                        </p:tgtEl>
                                      </p:cBhvr>
                                    </p:animEffect>
                                    <p:set>
                                      <p:cBhvr>
                                        <p:cTn id="78" dur="1" fill="hold">
                                          <p:stCondLst>
                                            <p:cond delay="499"/>
                                          </p:stCondLst>
                                        </p:cTn>
                                        <p:tgtEl>
                                          <p:spTgt spid="86"/>
                                        </p:tgtEl>
                                        <p:attrNameLst>
                                          <p:attrName>style.visibility</p:attrName>
                                        </p:attrNameLst>
                                      </p:cBhvr>
                                      <p:to>
                                        <p:strVal val="hidden"/>
                                      </p:to>
                                    </p:set>
                                  </p:childTnLst>
                                </p:cTn>
                              </p:par>
                              <p:par>
                                <p:cTn id="79" presetID="10" presetClass="entr" presetSubtype="0" fill="hold" nodeType="withEffect">
                                  <p:stCondLst>
                                    <p:cond delay="0"/>
                                  </p:stCondLst>
                                  <p:childTnLst>
                                    <p:set>
                                      <p:cBhvr>
                                        <p:cTn id="80" dur="1" fill="hold">
                                          <p:stCondLst>
                                            <p:cond delay="0"/>
                                          </p:stCondLst>
                                        </p:cTn>
                                        <p:tgtEl>
                                          <p:spTgt spid="60"/>
                                        </p:tgtEl>
                                        <p:attrNameLst>
                                          <p:attrName>style.visibility</p:attrName>
                                        </p:attrNameLst>
                                      </p:cBhvr>
                                      <p:to>
                                        <p:strVal val="visible"/>
                                      </p:to>
                                    </p:set>
                                    <p:animEffect transition="in" filter="fade">
                                      <p:cBhvr>
                                        <p:cTn id="81" dur="500"/>
                                        <p:tgtEl>
                                          <p:spTgt spid="60"/>
                                        </p:tgtEl>
                                      </p:cBhvr>
                                    </p:animEffect>
                                  </p:childTnLst>
                                </p:cTn>
                              </p:par>
                              <p:par>
                                <p:cTn id="82" presetID="10" presetClass="entr" presetSubtype="0" fill="hold" nodeType="withEffect">
                                  <p:stCondLst>
                                    <p:cond delay="0"/>
                                  </p:stCondLst>
                                  <p:childTnLst>
                                    <p:set>
                                      <p:cBhvr>
                                        <p:cTn id="83" dur="1" fill="hold">
                                          <p:stCondLst>
                                            <p:cond delay="0"/>
                                          </p:stCondLst>
                                        </p:cTn>
                                        <p:tgtEl>
                                          <p:spTgt spid="68"/>
                                        </p:tgtEl>
                                        <p:attrNameLst>
                                          <p:attrName>style.visibility</p:attrName>
                                        </p:attrNameLst>
                                      </p:cBhvr>
                                      <p:to>
                                        <p:strVal val="visible"/>
                                      </p:to>
                                    </p:set>
                                    <p:animEffect transition="in" filter="fade">
                                      <p:cBhvr>
                                        <p:cTn id="84" dur="500"/>
                                        <p:tgtEl>
                                          <p:spTgt spid="68"/>
                                        </p:tgtEl>
                                      </p:cBhvr>
                                    </p:animEffect>
                                  </p:childTnLst>
                                </p:cTn>
                              </p:par>
                            </p:childTnLst>
                          </p:cTn>
                        </p:par>
                        <p:par>
                          <p:cTn id="85" fill="hold">
                            <p:stCondLst>
                              <p:cond delay="2000"/>
                            </p:stCondLst>
                            <p:childTnLst>
                              <p:par>
                                <p:cTn id="86" presetID="42" presetClass="path" presetSubtype="0" accel="49000" fill="hold" nodeType="afterEffect">
                                  <p:stCondLst>
                                    <p:cond delay="0"/>
                                  </p:stCondLst>
                                  <p:childTnLst>
                                    <p:animMotion origin="layout" path="M -1.11111E-6 -4.44444E-6 L -1.11111E-6 0.12084 " pathEditMode="relative" rAng="0" ptsTypes="AA">
                                      <p:cBhvr>
                                        <p:cTn id="87" dur="1000" fill="hold"/>
                                        <p:tgtEl>
                                          <p:spTgt spid="12"/>
                                        </p:tgtEl>
                                        <p:attrNameLst>
                                          <p:attrName>ppt_x</p:attrName>
                                          <p:attrName>ppt_y</p:attrName>
                                        </p:attrNameLst>
                                      </p:cBhvr>
                                      <p:rCtr x="0" y="6042"/>
                                    </p:animMotion>
                                  </p:childTnLst>
                                </p:cTn>
                              </p:par>
                              <p:par>
                                <p:cTn id="88" presetID="42" presetClass="path" presetSubtype="0" accel="49000" fill="hold" nodeType="withEffect">
                                  <p:stCondLst>
                                    <p:cond delay="0"/>
                                  </p:stCondLst>
                                  <p:childTnLst>
                                    <p:animMotion origin="layout" path="M 3.88889E-6 -4.44444E-6 L 3.88889E-6 0.12084 " pathEditMode="relative" rAng="0" ptsTypes="AA">
                                      <p:cBhvr>
                                        <p:cTn id="89" dur="1000" fill="hold"/>
                                        <p:tgtEl>
                                          <p:spTgt spid="11"/>
                                        </p:tgtEl>
                                        <p:attrNameLst>
                                          <p:attrName>ppt_x</p:attrName>
                                          <p:attrName>ppt_y</p:attrName>
                                        </p:attrNameLst>
                                      </p:cBhvr>
                                      <p:rCtr x="0" y="6042"/>
                                    </p:animMotion>
                                  </p:childTnLst>
                                </p:cTn>
                              </p:par>
                              <p:par>
                                <p:cTn id="90" presetID="42" presetClass="path" presetSubtype="0" accel="49000" fill="hold" nodeType="withEffect">
                                  <p:stCondLst>
                                    <p:cond delay="0"/>
                                  </p:stCondLst>
                                  <p:childTnLst>
                                    <p:animMotion origin="layout" path="M -5.55556E-7 -4.44444E-6 L -5.55556E-7 0.12084 " pathEditMode="relative" rAng="0" ptsTypes="AA">
                                      <p:cBhvr>
                                        <p:cTn id="91" dur="1000" fill="hold"/>
                                        <p:tgtEl>
                                          <p:spTgt spid="13"/>
                                        </p:tgtEl>
                                        <p:attrNameLst>
                                          <p:attrName>ppt_x</p:attrName>
                                          <p:attrName>ppt_y</p:attrName>
                                        </p:attrNameLst>
                                      </p:cBhvr>
                                      <p:rCtr x="0" y="6042"/>
                                    </p:animMotion>
                                  </p:childTnLst>
                                </p:cTn>
                              </p:par>
                              <p:par>
                                <p:cTn id="92" presetID="42" presetClass="path" presetSubtype="0" accel="49000" fill="hold" nodeType="withEffect">
                                  <p:stCondLst>
                                    <p:cond delay="0"/>
                                  </p:stCondLst>
                                  <p:childTnLst>
                                    <p:animMotion origin="layout" path="M 4.44444E-6 -4.44444E-6 L 4.44444E-6 0.12084 " pathEditMode="relative" rAng="0" ptsTypes="AA">
                                      <p:cBhvr>
                                        <p:cTn id="93" dur="1000" fill="hold"/>
                                        <p:tgtEl>
                                          <p:spTgt spid="14"/>
                                        </p:tgtEl>
                                        <p:attrNameLst>
                                          <p:attrName>ppt_x</p:attrName>
                                          <p:attrName>ppt_y</p:attrName>
                                        </p:attrNameLst>
                                      </p:cBhvr>
                                      <p:rCtr x="0" y="6042"/>
                                    </p:animMotion>
                                  </p:childTnLst>
                                </p:cTn>
                              </p:par>
                              <p:par>
                                <p:cTn id="94" presetID="42" presetClass="path" presetSubtype="0" accel="49000" fill="hold" nodeType="withEffect">
                                  <p:stCondLst>
                                    <p:cond delay="0"/>
                                  </p:stCondLst>
                                  <p:childTnLst>
                                    <p:animMotion origin="layout" path="M 4.16667E-6 -4.44444E-6 L 4.16667E-6 0.12084 " pathEditMode="relative" rAng="0" ptsTypes="AA">
                                      <p:cBhvr>
                                        <p:cTn id="95" dur="1000" fill="hold"/>
                                        <p:tgtEl>
                                          <p:spTgt spid="15"/>
                                        </p:tgtEl>
                                        <p:attrNameLst>
                                          <p:attrName>ppt_x</p:attrName>
                                          <p:attrName>ppt_y</p:attrName>
                                        </p:attrNameLst>
                                      </p:cBhvr>
                                      <p:rCtr x="0" y="6042"/>
                                    </p:animMotion>
                                  </p:childTnLst>
                                </p:cTn>
                              </p:par>
                              <p:par>
                                <p:cTn id="96" presetID="42" presetClass="path" presetSubtype="0" accel="49000" fill="hold" nodeType="withEffect">
                                  <p:stCondLst>
                                    <p:cond delay="0"/>
                                  </p:stCondLst>
                                  <p:childTnLst>
                                    <p:animMotion origin="layout" path="M -8.33333E-7 -4.44444E-6 L -8.33333E-7 0.12084 " pathEditMode="relative" rAng="0" ptsTypes="AA">
                                      <p:cBhvr>
                                        <p:cTn id="97" dur="1000" fill="hold"/>
                                        <p:tgtEl>
                                          <p:spTgt spid="16"/>
                                        </p:tgtEl>
                                        <p:attrNameLst>
                                          <p:attrName>ppt_x</p:attrName>
                                          <p:attrName>ppt_y</p:attrName>
                                        </p:attrNameLst>
                                      </p:cBhvr>
                                      <p:rCtr x="0" y="6042"/>
                                    </p:animMotion>
                                  </p:childTnLst>
                                </p:cTn>
                              </p:par>
                            </p:childTnLst>
                          </p:cTn>
                        </p:par>
                      </p:childTnLst>
                    </p:cTn>
                  </p:par>
                  <p:par>
                    <p:cTn id="98" fill="hold">
                      <p:stCondLst>
                        <p:cond delay="indefinite"/>
                      </p:stCondLst>
                      <p:childTnLst>
                        <p:par>
                          <p:cTn id="99" fill="hold">
                            <p:stCondLst>
                              <p:cond delay="0"/>
                            </p:stCondLst>
                            <p:childTnLst>
                              <p:par>
                                <p:cTn id="100" presetID="1" presetClass="entr" presetSubtype="0" fill="hold" grpId="0" nodeType="clickEffect">
                                  <p:stCondLst>
                                    <p:cond delay="0"/>
                                  </p:stCondLst>
                                  <p:childTnLst>
                                    <p:set>
                                      <p:cBhvr>
                                        <p:cTn id="101" dur="1" fill="hold">
                                          <p:stCondLst>
                                            <p:cond delay="0"/>
                                          </p:stCondLst>
                                        </p:cTn>
                                        <p:tgtEl>
                                          <p:spTgt spid="48"/>
                                        </p:tgtEl>
                                        <p:attrNameLst>
                                          <p:attrName>style.visibility</p:attrName>
                                        </p:attrNameLst>
                                      </p:cBhvr>
                                      <p:to>
                                        <p:strVal val="visible"/>
                                      </p:to>
                                    </p:set>
                                  </p:childTnLst>
                                </p:cTn>
                              </p:par>
                            </p:childTnLst>
                          </p:cTn>
                        </p:par>
                      </p:childTnLst>
                    </p:cTn>
                  </p:par>
                  <p:par>
                    <p:cTn id="102" fill="hold">
                      <p:stCondLst>
                        <p:cond delay="indefinite"/>
                      </p:stCondLst>
                      <p:childTnLst>
                        <p:par>
                          <p:cTn id="103" fill="hold">
                            <p:stCondLst>
                              <p:cond delay="0"/>
                            </p:stCondLst>
                            <p:childTnLst>
                              <p:par>
                                <p:cTn id="104" presetID="1" presetClass="entr" presetSubtype="0" fill="hold" grpId="0" nodeType="clickEffect">
                                  <p:stCondLst>
                                    <p:cond delay="0"/>
                                  </p:stCondLst>
                                  <p:childTnLst>
                                    <p:set>
                                      <p:cBhvr>
                                        <p:cTn id="105" dur="1" fill="hold">
                                          <p:stCondLst>
                                            <p:cond delay="0"/>
                                          </p:stCondLst>
                                        </p:cTn>
                                        <p:tgtEl>
                                          <p:spTgt spid="49"/>
                                        </p:tgtEl>
                                        <p:attrNameLst>
                                          <p:attrName>style.visibility</p:attrName>
                                        </p:attrNameLst>
                                      </p:cBhvr>
                                      <p:to>
                                        <p:strVal val="visible"/>
                                      </p:to>
                                    </p:set>
                                  </p:childTnLst>
                                </p:cTn>
                              </p:par>
                            </p:childTnLst>
                          </p:cTn>
                        </p:par>
                      </p:childTnLst>
                    </p:cTn>
                  </p:par>
                  <p:par>
                    <p:cTn id="106" fill="hold">
                      <p:stCondLst>
                        <p:cond delay="indefinite"/>
                      </p:stCondLst>
                      <p:childTnLst>
                        <p:par>
                          <p:cTn id="107" fill="hold">
                            <p:stCondLst>
                              <p:cond delay="0"/>
                            </p:stCondLst>
                            <p:childTnLst>
                              <p:par>
                                <p:cTn id="108" presetID="10" presetClass="entr" presetSubtype="0" fill="hold" grpId="0" nodeType="clickEffect">
                                  <p:stCondLst>
                                    <p:cond delay="0"/>
                                  </p:stCondLst>
                                  <p:childTnLst>
                                    <p:set>
                                      <p:cBhvr>
                                        <p:cTn id="109" dur="1" fill="hold">
                                          <p:stCondLst>
                                            <p:cond delay="0"/>
                                          </p:stCondLst>
                                        </p:cTn>
                                        <p:tgtEl>
                                          <p:spTgt spid="17"/>
                                        </p:tgtEl>
                                        <p:attrNameLst>
                                          <p:attrName>style.visibility</p:attrName>
                                        </p:attrNameLst>
                                      </p:cBhvr>
                                      <p:to>
                                        <p:strVal val="visible"/>
                                      </p:to>
                                    </p:set>
                                    <p:animEffect transition="in" filter="fade">
                                      <p:cBhvr>
                                        <p:cTn id="110" dur="500"/>
                                        <p:tgtEl>
                                          <p:spTgt spid="17"/>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22"/>
                                        </p:tgtEl>
                                        <p:attrNameLst>
                                          <p:attrName>style.visibility</p:attrName>
                                        </p:attrNameLst>
                                      </p:cBhvr>
                                      <p:to>
                                        <p:strVal val="visible"/>
                                      </p:to>
                                    </p:set>
                                    <p:animEffect transition="in" filter="fade">
                                      <p:cBhvr>
                                        <p:cTn id="11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14" fill="hold" display="0">
                  <p:stCondLst>
                    <p:cond delay="indefinite"/>
                  </p:stCondLst>
                  <p:endCondLst>
                    <p:cond evt="onStopAudio" delay="0">
                      <p:tgtEl>
                        <p:sldTgt/>
                      </p:tgtEl>
                    </p:cond>
                  </p:endCondLst>
                </p:cTn>
                <p:tgtEl>
                  <p:spTgt spid="4"/>
                </p:tgtEl>
              </p:cMediaNode>
            </p:audio>
          </p:childTnLst>
        </p:cTn>
      </p:par>
    </p:tnLst>
    <p:bldLst>
      <p:bldP spid="17" grpId="0"/>
      <p:bldP spid="22" grpId="0"/>
      <p:bldP spid="46" grpId="0"/>
      <p:bldP spid="47" grpId="0"/>
      <p:bldP spid="48" grpId="0"/>
      <p:bldP spid="4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4A7B2E97-8DD0-4D63-9308-FA0C155D6697}"/>
              </a:ext>
            </a:extLst>
          </p:cNvPr>
          <p:cNvGrpSpPr/>
          <p:nvPr/>
        </p:nvGrpSpPr>
        <p:grpSpPr>
          <a:xfrm>
            <a:off x="2263137" y="2273193"/>
            <a:ext cx="3600000" cy="1656000"/>
            <a:chOff x="739137" y="2273193"/>
            <a:chExt cx="3600000" cy="1656000"/>
          </a:xfrm>
        </p:grpSpPr>
        <p:sp>
          <p:nvSpPr>
            <p:cNvPr id="13" name="Rectangle 12">
              <a:extLst>
                <a:ext uri="{FF2B5EF4-FFF2-40B4-BE49-F238E27FC236}">
                  <a16:creationId xmlns:a16="http://schemas.microsoft.com/office/drawing/2014/main" id="{2CA54A27-022B-4B65-87D0-57B0145475EE}"/>
                </a:ext>
              </a:extLst>
            </p:cNvPr>
            <p:cNvSpPr/>
            <p:nvPr/>
          </p:nvSpPr>
          <p:spPr bwMode="auto">
            <a:xfrm>
              <a:off x="739137" y="2273193"/>
              <a:ext cx="3600000" cy="1656000"/>
            </a:xfrm>
            <a:prstGeom prst="rect">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cxnSp>
          <p:nvCxnSpPr>
            <p:cNvPr id="14" name="Straight Connector 13">
              <a:extLst>
                <a:ext uri="{FF2B5EF4-FFF2-40B4-BE49-F238E27FC236}">
                  <a16:creationId xmlns:a16="http://schemas.microsoft.com/office/drawing/2014/main" id="{B62AA2AD-3AA0-4B7D-989F-3CDB1C97C23E}"/>
                </a:ext>
              </a:extLst>
            </p:cNvPr>
            <p:cNvCxnSpPr/>
            <p:nvPr/>
          </p:nvCxnSpPr>
          <p:spPr bwMode="auto">
            <a:xfrm>
              <a:off x="739137" y="3110718"/>
              <a:ext cx="3600000" cy="0"/>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5" name="Straight Connector 14">
              <a:extLst>
                <a:ext uri="{FF2B5EF4-FFF2-40B4-BE49-F238E27FC236}">
                  <a16:creationId xmlns:a16="http://schemas.microsoft.com/office/drawing/2014/main" id="{127970E0-5E50-43F3-9A2F-C6F7D65FCB20}"/>
                </a:ext>
              </a:extLst>
            </p:cNvPr>
            <p:cNvCxnSpPr/>
            <p:nvPr/>
          </p:nvCxnSpPr>
          <p:spPr bwMode="auto">
            <a:xfrm>
              <a:off x="2539137" y="3100518"/>
              <a:ext cx="0" cy="828675"/>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
        <p:nvSpPr>
          <p:cNvPr id="2" name="Text Placeholder 1"/>
          <p:cNvSpPr>
            <a:spLocks noGrp="1"/>
          </p:cNvSpPr>
          <p:nvPr>
            <p:ph type="body" sz="quarter" idx="11"/>
          </p:nvPr>
        </p:nvSpPr>
        <p:spPr/>
        <p:txBody>
          <a:bodyPr/>
          <a:lstStyle/>
          <a:p>
            <a:r>
              <a:rPr lang="en-US" dirty="0"/>
              <a:t>2.5 Commutativity, doubling and halving</a:t>
            </a:r>
            <a:r>
              <a:rPr lang="en-GB" dirty="0"/>
              <a:t>	  </a:t>
            </a:r>
            <a:r>
              <a:rPr lang="en-US" dirty="0">
                <a:solidFill>
                  <a:srgbClr val="00628C"/>
                </a:solidFill>
              </a:rPr>
              <a:t>Step 3:2</a:t>
            </a:r>
          </a:p>
        </p:txBody>
      </p:sp>
      <p:sp>
        <p:nvSpPr>
          <p:cNvPr id="17" name="TextBox 16">
            <a:extLst>
              <a:ext uri="{FF2B5EF4-FFF2-40B4-BE49-F238E27FC236}">
                <a16:creationId xmlns:a16="http://schemas.microsoft.com/office/drawing/2014/main" id="{F76C6B4C-2775-4449-9A5C-E5F56F6947AD}"/>
              </a:ext>
            </a:extLst>
          </p:cNvPr>
          <p:cNvSpPr txBox="1"/>
          <p:nvPr/>
        </p:nvSpPr>
        <p:spPr bwMode="auto">
          <a:xfrm>
            <a:off x="4520890" y="4637476"/>
            <a:ext cx="315022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Half of 2 is equal to 1.</a:t>
            </a:r>
          </a:p>
        </p:txBody>
      </p:sp>
      <p:grpSp>
        <p:nvGrpSpPr>
          <p:cNvPr id="19" name="Group 18">
            <a:extLst>
              <a:ext uri="{FF2B5EF4-FFF2-40B4-BE49-F238E27FC236}">
                <a16:creationId xmlns:a16="http://schemas.microsoft.com/office/drawing/2014/main" id="{32E80B2B-4E6C-4CDF-A60B-B20D5EC4BBEE}"/>
              </a:ext>
            </a:extLst>
          </p:cNvPr>
          <p:cNvGrpSpPr/>
          <p:nvPr/>
        </p:nvGrpSpPr>
        <p:grpSpPr>
          <a:xfrm>
            <a:off x="6328864" y="2282718"/>
            <a:ext cx="3600000" cy="1656000"/>
            <a:chOff x="4749426" y="2876940"/>
            <a:chExt cx="3600000" cy="1656000"/>
          </a:xfrm>
        </p:grpSpPr>
        <p:sp>
          <p:nvSpPr>
            <p:cNvPr id="20" name="Rectangle 19">
              <a:extLst>
                <a:ext uri="{FF2B5EF4-FFF2-40B4-BE49-F238E27FC236}">
                  <a16:creationId xmlns:a16="http://schemas.microsoft.com/office/drawing/2014/main" id="{A3976527-725A-4494-A06F-D39B112BBC76}"/>
                </a:ext>
              </a:extLst>
            </p:cNvPr>
            <p:cNvSpPr/>
            <p:nvPr/>
          </p:nvSpPr>
          <p:spPr bwMode="auto">
            <a:xfrm>
              <a:off x="4749426" y="2876940"/>
              <a:ext cx="3600000" cy="1656000"/>
            </a:xfrm>
            <a:prstGeom prst="rect">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cxnSp>
          <p:nvCxnSpPr>
            <p:cNvPr id="21" name="Straight Connector 20">
              <a:extLst>
                <a:ext uri="{FF2B5EF4-FFF2-40B4-BE49-F238E27FC236}">
                  <a16:creationId xmlns:a16="http://schemas.microsoft.com/office/drawing/2014/main" id="{1D3B316E-C3B7-45F3-AB85-4EBC3F5510DB}"/>
                </a:ext>
              </a:extLst>
            </p:cNvPr>
            <p:cNvCxnSpPr/>
            <p:nvPr/>
          </p:nvCxnSpPr>
          <p:spPr bwMode="auto">
            <a:xfrm>
              <a:off x="4749426" y="3714465"/>
              <a:ext cx="3600000" cy="0"/>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2" name="Straight Connector 21">
              <a:extLst>
                <a:ext uri="{FF2B5EF4-FFF2-40B4-BE49-F238E27FC236}">
                  <a16:creationId xmlns:a16="http://schemas.microsoft.com/office/drawing/2014/main" id="{63DCCF4E-DC59-43F1-8BBF-324D31ADB68B}"/>
                </a:ext>
              </a:extLst>
            </p:cNvPr>
            <p:cNvCxnSpPr/>
            <p:nvPr/>
          </p:nvCxnSpPr>
          <p:spPr bwMode="auto">
            <a:xfrm>
              <a:off x="6549426" y="3704265"/>
              <a:ext cx="0" cy="828675"/>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
        <p:nvSpPr>
          <p:cNvPr id="23" name="TextBox 22">
            <a:extLst>
              <a:ext uri="{FF2B5EF4-FFF2-40B4-BE49-F238E27FC236}">
                <a16:creationId xmlns:a16="http://schemas.microsoft.com/office/drawing/2014/main" id="{6AAAD1F1-3454-4A6C-BBD7-DDCFBADDB658}"/>
              </a:ext>
            </a:extLst>
          </p:cNvPr>
          <p:cNvSpPr txBox="1"/>
          <p:nvPr/>
        </p:nvSpPr>
        <p:spPr bwMode="auto">
          <a:xfrm>
            <a:off x="7953175" y="2474040"/>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2</a:t>
            </a:r>
          </a:p>
        </p:txBody>
      </p:sp>
      <p:sp>
        <p:nvSpPr>
          <p:cNvPr id="24" name="TextBox 23">
            <a:extLst>
              <a:ext uri="{FF2B5EF4-FFF2-40B4-BE49-F238E27FC236}">
                <a16:creationId xmlns:a16="http://schemas.microsoft.com/office/drawing/2014/main" id="{D78AB4A2-F98F-4B29-821A-E8A22857BB80}"/>
              </a:ext>
            </a:extLst>
          </p:cNvPr>
          <p:cNvSpPr txBox="1"/>
          <p:nvPr/>
        </p:nvSpPr>
        <p:spPr bwMode="auto">
          <a:xfrm>
            <a:off x="7063388" y="3293549"/>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1</a:t>
            </a:r>
            <a:endParaRPr lang="en-GB" sz="2400" dirty="0">
              <a:solidFill>
                <a:srgbClr val="C00000"/>
              </a:solidFill>
              <a:latin typeface="Myriad Pro Semibold" charset="0"/>
              <a:ea typeface="Myriad Pro Semibold" charset="0"/>
              <a:cs typeface="Myriad Pro Semibold" charset="0"/>
            </a:endParaRPr>
          </a:p>
        </p:txBody>
      </p:sp>
      <p:sp>
        <p:nvSpPr>
          <p:cNvPr id="25" name="TextBox 24">
            <a:extLst>
              <a:ext uri="{FF2B5EF4-FFF2-40B4-BE49-F238E27FC236}">
                <a16:creationId xmlns:a16="http://schemas.microsoft.com/office/drawing/2014/main" id="{2F208C8F-53DD-41E0-80B7-013C11D34EDA}"/>
              </a:ext>
            </a:extLst>
          </p:cNvPr>
          <p:cNvSpPr txBox="1"/>
          <p:nvPr/>
        </p:nvSpPr>
        <p:spPr bwMode="auto">
          <a:xfrm>
            <a:off x="8856579" y="3293305"/>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1</a:t>
            </a:r>
            <a:endParaRPr lang="en-GB" sz="2400" dirty="0">
              <a:solidFill>
                <a:srgbClr val="C00000"/>
              </a:solidFill>
              <a:latin typeface="Myriad Pro Semibold" charset="0"/>
              <a:ea typeface="Myriad Pro Semibold" charset="0"/>
              <a:cs typeface="Myriad Pro Semibold" charset="0"/>
            </a:endParaRPr>
          </a:p>
        </p:txBody>
      </p:sp>
      <p:pic>
        <p:nvPicPr>
          <p:cNvPr id="29" name="Picture 28" descr="A close up of a logo&#10;&#10;Description automatically generated">
            <a:extLst>
              <a:ext uri="{FF2B5EF4-FFF2-40B4-BE49-F238E27FC236}">
                <a16:creationId xmlns:a16="http://schemas.microsoft.com/office/drawing/2014/main" id="{2F91AAFA-651C-45F0-AD9D-6E4DD288CE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78024" y="2471243"/>
            <a:ext cx="441427" cy="441427"/>
          </a:xfrm>
          <a:prstGeom prst="rect">
            <a:avLst/>
          </a:prstGeom>
        </p:spPr>
      </p:pic>
      <p:pic>
        <p:nvPicPr>
          <p:cNvPr id="30" name="Picture 29" descr="A close up of a logo&#10;&#10;Description automatically generated">
            <a:extLst>
              <a:ext uri="{FF2B5EF4-FFF2-40B4-BE49-F238E27FC236}">
                <a16:creationId xmlns:a16="http://schemas.microsoft.com/office/drawing/2014/main" id="{27A005CB-9C7F-450E-933C-A381EE7FF6A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06825" y="2471243"/>
            <a:ext cx="441427" cy="441427"/>
          </a:xfrm>
          <a:prstGeom prst="rect">
            <a:avLst/>
          </a:prstGeom>
        </p:spPr>
      </p:pic>
      <p:sp>
        <p:nvSpPr>
          <p:cNvPr id="41" name="TextBox 40">
            <a:extLst>
              <a:ext uri="{FF2B5EF4-FFF2-40B4-BE49-F238E27FC236}">
                <a16:creationId xmlns:a16="http://schemas.microsoft.com/office/drawing/2014/main" id="{967DF538-4C14-4608-83F1-5E1CA2B74C3C}"/>
              </a:ext>
            </a:extLst>
          </p:cNvPr>
          <p:cNvSpPr txBox="1"/>
          <p:nvPr/>
        </p:nvSpPr>
        <p:spPr bwMode="auto">
          <a:xfrm>
            <a:off x="4478025" y="5368659"/>
            <a:ext cx="32359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Double 1 is equal to 2.</a:t>
            </a:r>
          </a:p>
        </p:txBody>
      </p:sp>
      <p:pic>
        <p:nvPicPr>
          <p:cNvPr id="18" name="Picture 17" descr="A close up of a logo&#10;&#10;Description automatically generated">
            <a:extLst>
              <a:ext uri="{FF2B5EF4-FFF2-40B4-BE49-F238E27FC236}">
                <a16:creationId xmlns:a16="http://schemas.microsoft.com/office/drawing/2014/main" id="{5B12D23E-24E2-4C8B-8BE2-F7DFF2EF7AB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2425" y="3299243"/>
            <a:ext cx="441427" cy="441427"/>
          </a:xfrm>
          <a:prstGeom prst="rect">
            <a:avLst/>
          </a:prstGeom>
        </p:spPr>
      </p:pic>
      <p:pic>
        <p:nvPicPr>
          <p:cNvPr id="28" name="Picture 27" descr="A close up of a logo&#10;&#10;Description automatically generated">
            <a:extLst>
              <a:ext uri="{FF2B5EF4-FFF2-40B4-BE49-F238E27FC236}">
                <a16:creationId xmlns:a16="http://schemas.microsoft.com/office/drawing/2014/main" id="{2578C058-A160-4A41-87EC-ED90223227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42425" y="3299243"/>
            <a:ext cx="441427" cy="441427"/>
          </a:xfrm>
          <a:prstGeom prst="rect">
            <a:avLst/>
          </a:prstGeom>
        </p:spPr>
      </p:pic>
    </p:spTree>
    <p:custDataLst>
      <p:tags r:id="rId1"/>
    </p:custDataLst>
    <p:extLst>
      <p:ext uri="{BB962C8B-B14F-4D97-AF65-F5344CB8AC3E}">
        <p14:creationId xmlns:p14="http://schemas.microsoft.com/office/powerpoint/2010/main" val="2213230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49000" fill="hold" nodeType="clickEffect">
                                  <p:stCondLst>
                                    <p:cond delay="0"/>
                                  </p:stCondLst>
                                  <p:childTnLst>
                                    <p:animMotion origin="layout" path="M -2.22222E-6 -2.59259E-6 L -0.0618 0.12153 " pathEditMode="relative" rAng="0" ptsTypes="AA">
                                      <p:cBhvr>
                                        <p:cTn id="6" dur="1000" fill="hold"/>
                                        <p:tgtEl>
                                          <p:spTgt spid="30"/>
                                        </p:tgtEl>
                                        <p:attrNameLst>
                                          <p:attrName>ppt_x</p:attrName>
                                          <p:attrName>ppt_y</p:attrName>
                                        </p:attrNameLst>
                                      </p:cBhvr>
                                      <p:rCtr x="-3090" y="6065"/>
                                    </p:animMotion>
                                  </p:childTnLst>
                                </p:cTn>
                              </p:par>
                              <p:par>
                                <p:cTn id="7" presetID="42" presetClass="path" presetSubtype="0" accel="49000" fill="hold" nodeType="withEffect">
                                  <p:stCondLst>
                                    <p:cond delay="0"/>
                                  </p:stCondLst>
                                  <p:childTnLst>
                                    <p:animMotion origin="layout" path="M 2.77778E-7 -2.59259E-6 L 0.06146 0.12107 " pathEditMode="relative" rAng="0" ptsTypes="AA">
                                      <p:cBhvr>
                                        <p:cTn id="8" dur="1000" fill="hold"/>
                                        <p:tgtEl>
                                          <p:spTgt spid="29"/>
                                        </p:tgtEl>
                                        <p:attrNameLst>
                                          <p:attrName>ppt_x</p:attrName>
                                          <p:attrName>ppt_y</p:attrName>
                                        </p:attrNameLst>
                                      </p:cBhvr>
                                      <p:rCtr x="3073" y="6042"/>
                                    </p:animMotion>
                                  </p:childTnLst>
                                </p:cTn>
                              </p:par>
                            </p:childTnLst>
                          </p:cTn>
                        </p:par>
                        <p:par>
                          <p:cTn id="9" fill="hold">
                            <p:stCondLst>
                              <p:cond delay="1000"/>
                            </p:stCondLst>
                            <p:childTnLst>
                              <p:par>
                                <p:cTn id="10" presetID="1" presetClass="exit" presetSubtype="0" fill="hold" nodeType="afterEffect">
                                  <p:stCondLst>
                                    <p:cond delay="0"/>
                                  </p:stCondLst>
                                  <p:childTnLst>
                                    <p:set>
                                      <p:cBhvr>
                                        <p:cTn id="11" dur="1" fill="hold">
                                          <p:stCondLst>
                                            <p:cond delay="0"/>
                                          </p:stCondLst>
                                        </p:cTn>
                                        <p:tgtEl>
                                          <p:spTgt spid="30"/>
                                        </p:tgtEl>
                                        <p:attrNameLst>
                                          <p:attrName>style.visibility</p:attrName>
                                        </p:attrNameLst>
                                      </p:cBhvr>
                                      <p:to>
                                        <p:strVal val="hidden"/>
                                      </p:to>
                                    </p:set>
                                  </p:childTnLst>
                                </p:cTn>
                              </p:par>
                              <p:par>
                                <p:cTn id="12" presetID="1" presetClass="exit" presetSubtype="0" fill="hold" nodeType="withEffect">
                                  <p:stCondLst>
                                    <p:cond delay="0"/>
                                  </p:stCondLst>
                                  <p:childTnLst>
                                    <p:set>
                                      <p:cBhvr>
                                        <p:cTn id="13" dur="1" fill="hold">
                                          <p:stCondLst>
                                            <p:cond delay="0"/>
                                          </p:stCondLst>
                                        </p:cTn>
                                        <p:tgtEl>
                                          <p:spTgt spid="29"/>
                                        </p:tgtEl>
                                        <p:attrNameLst>
                                          <p:attrName>style.visibility</p:attrName>
                                        </p:attrNameLst>
                                      </p:cBhvr>
                                      <p:to>
                                        <p:strVal val="hidden"/>
                                      </p:to>
                                    </p:set>
                                  </p:childTnLst>
                                </p:cTn>
                              </p:par>
                              <p:par>
                                <p:cTn id="14" presetID="1" presetClass="entr" presetSubtype="0" fill="hold" nodeType="withEffect">
                                  <p:stCondLst>
                                    <p:cond delay="0"/>
                                  </p:stCondLst>
                                  <p:childTnLst>
                                    <p:set>
                                      <p:cBhvr>
                                        <p:cTn id="15" dur="1" fill="hold">
                                          <p:stCondLst>
                                            <p:cond delay="0"/>
                                          </p:stCondLst>
                                        </p:cTn>
                                        <p:tgtEl>
                                          <p:spTgt spid="18"/>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28"/>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500"/>
                                        <p:tgtEl>
                                          <p:spTgt spid="24"/>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500"/>
                                        <p:tgtEl>
                                          <p:spTgt spid="25"/>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fade">
                                      <p:cBhvr>
                                        <p:cTn id="30" dur="500"/>
                                        <p:tgtEl>
                                          <p:spTgt spid="1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1"/>
                                        </p:tgtEl>
                                        <p:attrNameLst>
                                          <p:attrName>style.visibility</p:attrName>
                                        </p:attrNameLst>
                                      </p:cBhvr>
                                      <p:to>
                                        <p:strVal val="visible"/>
                                      </p:to>
                                    </p:set>
                                    <p:animEffect transition="in" filter="fade">
                                      <p:cBhvr>
                                        <p:cTn id="33"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4" grpId="0"/>
      <p:bldP spid="25" grpId="0"/>
      <p:bldP spid="4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0083171A-F336-432A-9872-DB0B2C91F515}"/>
              </a:ext>
            </a:extLst>
          </p:cNvPr>
          <p:cNvGrpSpPr/>
          <p:nvPr/>
        </p:nvGrpSpPr>
        <p:grpSpPr>
          <a:xfrm>
            <a:off x="2263137" y="2273193"/>
            <a:ext cx="3600000" cy="1656000"/>
            <a:chOff x="739137" y="2273193"/>
            <a:chExt cx="3600000" cy="1656000"/>
          </a:xfrm>
        </p:grpSpPr>
        <p:sp>
          <p:nvSpPr>
            <p:cNvPr id="4" name="Rectangle 3">
              <a:extLst>
                <a:ext uri="{FF2B5EF4-FFF2-40B4-BE49-F238E27FC236}">
                  <a16:creationId xmlns:a16="http://schemas.microsoft.com/office/drawing/2014/main" id="{4DFA8EF6-C1BE-44FE-BCCB-0BA8975A0331}"/>
                </a:ext>
              </a:extLst>
            </p:cNvPr>
            <p:cNvSpPr/>
            <p:nvPr/>
          </p:nvSpPr>
          <p:spPr bwMode="auto">
            <a:xfrm>
              <a:off x="739137" y="2273193"/>
              <a:ext cx="3600000" cy="1656000"/>
            </a:xfrm>
            <a:prstGeom prst="rect">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cxnSp>
          <p:nvCxnSpPr>
            <p:cNvPr id="5" name="Straight Connector 4">
              <a:extLst>
                <a:ext uri="{FF2B5EF4-FFF2-40B4-BE49-F238E27FC236}">
                  <a16:creationId xmlns:a16="http://schemas.microsoft.com/office/drawing/2014/main" id="{7D01A993-6D7A-44BD-918A-E5C053921FCA}"/>
                </a:ext>
              </a:extLst>
            </p:cNvPr>
            <p:cNvCxnSpPr/>
            <p:nvPr/>
          </p:nvCxnSpPr>
          <p:spPr bwMode="auto">
            <a:xfrm>
              <a:off x="739137" y="3110718"/>
              <a:ext cx="3600000" cy="0"/>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 name="Straight Connector 5">
              <a:extLst>
                <a:ext uri="{FF2B5EF4-FFF2-40B4-BE49-F238E27FC236}">
                  <a16:creationId xmlns:a16="http://schemas.microsoft.com/office/drawing/2014/main" id="{889A7322-CB2A-404F-B997-8C593427DA41}"/>
                </a:ext>
              </a:extLst>
            </p:cNvPr>
            <p:cNvCxnSpPr/>
            <p:nvPr/>
          </p:nvCxnSpPr>
          <p:spPr bwMode="auto">
            <a:xfrm>
              <a:off x="2539137" y="3100518"/>
              <a:ext cx="0" cy="828675"/>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
        <p:nvSpPr>
          <p:cNvPr id="2" name="Text Placeholder 1"/>
          <p:cNvSpPr>
            <a:spLocks noGrp="1"/>
          </p:cNvSpPr>
          <p:nvPr>
            <p:ph type="body" sz="quarter" idx="11"/>
          </p:nvPr>
        </p:nvSpPr>
        <p:spPr/>
        <p:txBody>
          <a:bodyPr/>
          <a:lstStyle/>
          <a:p>
            <a:r>
              <a:rPr lang="en-US" dirty="0"/>
              <a:t>2.5 Commutativity, doubling and halving</a:t>
            </a:r>
            <a:r>
              <a:rPr lang="en-GB" dirty="0"/>
              <a:t>	  </a:t>
            </a:r>
            <a:r>
              <a:rPr lang="en-US" dirty="0">
                <a:solidFill>
                  <a:srgbClr val="00628C"/>
                </a:solidFill>
              </a:rPr>
              <a:t>Step 3:2</a:t>
            </a:r>
          </a:p>
        </p:txBody>
      </p:sp>
      <p:grpSp>
        <p:nvGrpSpPr>
          <p:cNvPr id="8" name="Group 7">
            <a:extLst>
              <a:ext uri="{FF2B5EF4-FFF2-40B4-BE49-F238E27FC236}">
                <a16:creationId xmlns:a16="http://schemas.microsoft.com/office/drawing/2014/main" id="{3ABE13B2-E2AB-4073-A1F8-54C5901DD0DB}"/>
              </a:ext>
            </a:extLst>
          </p:cNvPr>
          <p:cNvGrpSpPr/>
          <p:nvPr/>
        </p:nvGrpSpPr>
        <p:grpSpPr>
          <a:xfrm>
            <a:off x="6328864" y="2282718"/>
            <a:ext cx="3600000" cy="1656000"/>
            <a:chOff x="4749426" y="2876940"/>
            <a:chExt cx="3600000" cy="1656000"/>
          </a:xfrm>
        </p:grpSpPr>
        <p:sp>
          <p:nvSpPr>
            <p:cNvPr id="9" name="Rectangle 8">
              <a:extLst>
                <a:ext uri="{FF2B5EF4-FFF2-40B4-BE49-F238E27FC236}">
                  <a16:creationId xmlns:a16="http://schemas.microsoft.com/office/drawing/2014/main" id="{3B084B8E-6A26-4E5B-A126-B91257001E04}"/>
                </a:ext>
              </a:extLst>
            </p:cNvPr>
            <p:cNvSpPr/>
            <p:nvPr/>
          </p:nvSpPr>
          <p:spPr bwMode="auto">
            <a:xfrm>
              <a:off x="4749426" y="2876940"/>
              <a:ext cx="3600000" cy="1656000"/>
            </a:xfrm>
            <a:prstGeom prst="rect">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cxnSp>
          <p:nvCxnSpPr>
            <p:cNvPr id="10" name="Straight Connector 9">
              <a:extLst>
                <a:ext uri="{FF2B5EF4-FFF2-40B4-BE49-F238E27FC236}">
                  <a16:creationId xmlns:a16="http://schemas.microsoft.com/office/drawing/2014/main" id="{61D694A2-063E-4143-BB2F-92C5947B366B}"/>
                </a:ext>
              </a:extLst>
            </p:cNvPr>
            <p:cNvCxnSpPr/>
            <p:nvPr/>
          </p:nvCxnSpPr>
          <p:spPr bwMode="auto">
            <a:xfrm>
              <a:off x="4749426" y="3714465"/>
              <a:ext cx="3600000" cy="0"/>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 name="Straight Connector 10">
              <a:extLst>
                <a:ext uri="{FF2B5EF4-FFF2-40B4-BE49-F238E27FC236}">
                  <a16:creationId xmlns:a16="http://schemas.microsoft.com/office/drawing/2014/main" id="{58DBDE69-7124-406D-86AB-2C1C638A56D8}"/>
                </a:ext>
              </a:extLst>
            </p:cNvPr>
            <p:cNvCxnSpPr/>
            <p:nvPr/>
          </p:nvCxnSpPr>
          <p:spPr bwMode="auto">
            <a:xfrm>
              <a:off x="6549426" y="3704265"/>
              <a:ext cx="0" cy="828675"/>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
        <p:nvSpPr>
          <p:cNvPr id="12" name="TextBox 11">
            <a:extLst>
              <a:ext uri="{FF2B5EF4-FFF2-40B4-BE49-F238E27FC236}">
                <a16:creationId xmlns:a16="http://schemas.microsoft.com/office/drawing/2014/main" id="{F8910CEE-1B86-4724-803A-E5815F6A8AEF}"/>
              </a:ext>
            </a:extLst>
          </p:cNvPr>
          <p:cNvSpPr txBox="1"/>
          <p:nvPr/>
        </p:nvSpPr>
        <p:spPr bwMode="auto">
          <a:xfrm>
            <a:off x="7953175" y="2474040"/>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4</a:t>
            </a:r>
          </a:p>
        </p:txBody>
      </p:sp>
      <p:sp>
        <p:nvSpPr>
          <p:cNvPr id="13" name="TextBox 12">
            <a:extLst>
              <a:ext uri="{FF2B5EF4-FFF2-40B4-BE49-F238E27FC236}">
                <a16:creationId xmlns:a16="http://schemas.microsoft.com/office/drawing/2014/main" id="{1B2AFB78-C2E2-44D6-AD85-E8046D192DB2}"/>
              </a:ext>
            </a:extLst>
          </p:cNvPr>
          <p:cNvSpPr txBox="1"/>
          <p:nvPr/>
        </p:nvSpPr>
        <p:spPr bwMode="auto">
          <a:xfrm>
            <a:off x="7063388" y="3293549"/>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2</a:t>
            </a:r>
            <a:endParaRPr lang="en-GB" sz="2400" dirty="0">
              <a:solidFill>
                <a:srgbClr val="C00000"/>
              </a:solidFill>
              <a:latin typeface="Myriad Pro Semibold" charset="0"/>
              <a:ea typeface="Myriad Pro Semibold" charset="0"/>
              <a:cs typeface="Myriad Pro Semibold" charset="0"/>
            </a:endParaRPr>
          </a:p>
        </p:txBody>
      </p:sp>
      <p:sp>
        <p:nvSpPr>
          <p:cNvPr id="14" name="TextBox 13">
            <a:extLst>
              <a:ext uri="{FF2B5EF4-FFF2-40B4-BE49-F238E27FC236}">
                <a16:creationId xmlns:a16="http://schemas.microsoft.com/office/drawing/2014/main" id="{8CB2CB43-EB02-4D4A-836C-DA9C76964DEC}"/>
              </a:ext>
            </a:extLst>
          </p:cNvPr>
          <p:cNvSpPr txBox="1"/>
          <p:nvPr/>
        </p:nvSpPr>
        <p:spPr bwMode="auto">
          <a:xfrm>
            <a:off x="8856579" y="3293305"/>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2</a:t>
            </a:r>
            <a:endParaRPr lang="en-GB" sz="2400" dirty="0">
              <a:solidFill>
                <a:srgbClr val="C00000"/>
              </a:solidFill>
              <a:latin typeface="Myriad Pro Semibold" charset="0"/>
              <a:ea typeface="Myriad Pro Semibold" charset="0"/>
              <a:cs typeface="Myriad Pro Semibold" charset="0"/>
            </a:endParaRPr>
          </a:p>
        </p:txBody>
      </p:sp>
      <p:pic>
        <p:nvPicPr>
          <p:cNvPr id="15" name="Picture 14" descr="A close up of a logo&#10;&#10;Description automatically generated">
            <a:extLst>
              <a:ext uri="{FF2B5EF4-FFF2-40B4-BE49-F238E27FC236}">
                <a16:creationId xmlns:a16="http://schemas.microsoft.com/office/drawing/2014/main" id="{1C3B0DCE-7B06-4B03-A251-6B5670C966E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86112" y="2471243"/>
            <a:ext cx="441427" cy="441427"/>
          </a:xfrm>
          <a:prstGeom prst="rect">
            <a:avLst/>
          </a:prstGeom>
        </p:spPr>
      </p:pic>
      <p:pic>
        <p:nvPicPr>
          <p:cNvPr id="16" name="Picture 15" descr="A close up of a logo&#10;&#10;Description automatically generated">
            <a:extLst>
              <a:ext uri="{FF2B5EF4-FFF2-40B4-BE49-F238E27FC236}">
                <a16:creationId xmlns:a16="http://schemas.microsoft.com/office/drawing/2014/main" id="{46038D0A-27B4-4363-9CF3-4C8894D522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27539" y="2471243"/>
            <a:ext cx="441427" cy="441427"/>
          </a:xfrm>
          <a:prstGeom prst="rect">
            <a:avLst/>
          </a:prstGeom>
        </p:spPr>
      </p:pic>
      <p:pic>
        <p:nvPicPr>
          <p:cNvPr id="27" name="Picture 26" descr="A close up of a logo&#10;&#10;Description automatically generated">
            <a:extLst>
              <a:ext uri="{FF2B5EF4-FFF2-40B4-BE49-F238E27FC236}">
                <a16:creationId xmlns:a16="http://schemas.microsoft.com/office/drawing/2014/main" id="{655FDF12-61C5-4750-93AE-C58750D909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98738" y="2471243"/>
            <a:ext cx="441427" cy="441427"/>
          </a:xfrm>
          <a:prstGeom prst="rect">
            <a:avLst/>
          </a:prstGeom>
        </p:spPr>
      </p:pic>
      <p:pic>
        <p:nvPicPr>
          <p:cNvPr id="28" name="Picture 27" descr="A close up of a logo&#10;&#10;Description automatically generated">
            <a:extLst>
              <a:ext uri="{FF2B5EF4-FFF2-40B4-BE49-F238E27FC236}">
                <a16:creationId xmlns:a16="http://schemas.microsoft.com/office/drawing/2014/main" id="{69E394D2-E038-45D3-A48F-1CE4C84AA7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57311" y="2471243"/>
            <a:ext cx="441427" cy="441427"/>
          </a:xfrm>
          <a:prstGeom prst="rect">
            <a:avLst/>
          </a:prstGeom>
        </p:spPr>
      </p:pic>
      <p:sp>
        <p:nvSpPr>
          <p:cNvPr id="30" name="TextBox 29">
            <a:extLst>
              <a:ext uri="{FF2B5EF4-FFF2-40B4-BE49-F238E27FC236}">
                <a16:creationId xmlns:a16="http://schemas.microsoft.com/office/drawing/2014/main" id="{BEE82FBF-D9F6-4A04-AB55-01AC66605BAF}"/>
              </a:ext>
            </a:extLst>
          </p:cNvPr>
          <p:cNvSpPr txBox="1"/>
          <p:nvPr/>
        </p:nvSpPr>
        <p:spPr bwMode="auto">
          <a:xfrm>
            <a:off x="4520889" y="4637476"/>
            <a:ext cx="315022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Half of 4 is equal to 2.</a:t>
            </a:r>
          </a:p>
        </p:txBody>
      </p:sp>
      <p:sp>
        <p:nvSpPr>
          <p:cNvPr id="31" name="TextBox 30">
            <a:extLst>
              <a:ext uri="{FF2B5EF4-FFF2-40B4-BE49-F238E27FC236}">
                <a16:creationId xmlns:a16="http://schemas.microsoft.com/office/drawing/2014/main" id="{26D21406-F313-43F8-B8E3-ED545E7AC563}"/>
              </a:ext>
            </a:extLst>
          </p:cNvPr>
          <p:cNvSpPr txBox="1"/>
          <p:nvPr/>
        </p:nvSpPr>
        <p:spPr bwMode="auto">
          <a:xfrm>
            <a:off x="4478025" y="5368659"/>
            <a:ext cx="32359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Double 2 is equal to 4.</a:t>
            </a:r>
          </a:p>
        </p:txBody>
      </p:sp>
      <p:grpSp>
        <p:nvGrpSpPr>
          <p:cNvPr id="3" name="Group 2">
            <a:extLst>
              <a:ext uri="{FF2B5EF4-FFF2-40B4-BE49-F238E27FC236}">
                <a16:creationId xmlns:a16="http://schemas.microsoft.com/office/drawing/2014/main" id="{CD81193C-AA45-487A-A1E3-0B8969423650}"/>
              </a:ext>
            </a:extLst>
          </p:cNvPr>
          <p:cNvGrpSpPr/>
          <p:nvPr/>
        </p:nvGrpSpPr>
        <p:grpSpPr>
          <a:xfrm>
            <a:off x="2568854" y="3299243"/>
            <a:ext cx="2988569" cy="441427"/>
            <a:chOff x="1197252" y="2623642"/>
            <a:chExt cx="2988569" cy="441427"/>
          </a:xfrm>
        </p:grpSpPr>
        <p:pic>
          <p:nvPicPr>
            <p:cNvPr id="23" name="Picture 22" descr="A close up of a logo&#10;&#10;Description automatically generated">
              <a:extLst>
                <a:ext uri="{FF2B5EF4-FFF2-40B4-BE49-F238E27FC236}">
                  <a16:creationId xmlns:a16="http://schemas.microsoft.com/office/drawing/2014/main" id="{42673382-03AC-4164-A2C0-03E88858EA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97252" y="2623642"/>
              <a:ext cx="441427" cy="441427"/>
            </a:xfrm>
            <a:prstGeom prst="rect">
              <a:avLst/>
            </a:prstGeom>
          </p:spPr>
        </p:pic>
        <p:pic>
          <p:nvPicPr>
            <p:cNvPr id="24" name="Picture 23" descr="A close up of a logo&#10;&#10;Description automatically generated">
              <a:extLst>
                <a:ext uri="{FF2B5EF4-FFF2-40B4-BE49-F238E27FC236}">
                  <a16:creationId xmlns:a16="http://schemas.microsoft.com/office/drawing/2014/main" id="{4812752F-CC42-41EC-90AD-B39395DA7BD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7252" y="2623642"/>
              <a:ext cx="441427" cy="441427"/>
            </a:xfrm>
            <a:prstGeom prst="rect">
              <a:avLst/>
            </a:prstGeom>
          </p:spPr>
        </p:pic>
        <p:pic>
          <p:nvPicPr>
            <p:cNvPr id="25" name="Picture 24" descr="A close up of a logo&#10;&#10;Description automatically generated">
              <a:extLst>
                <a:ext uri="{FF2B5EF4-FFF2-40B4-BE49-F238E27FC236}">
                  <a16:creationId xmlns:a16="http://schemas.microsoft.com/office/drawing/2014/main" id="{8F44841E-5A58-4792-A00F-9A45E9A1F5D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44394" y="2623642"/>
              <a:ext cx="441427" cy="441427"/>
            </a:xfrm>
            <a:prstGeom prst="rect">
              <a:avLst/>
            </a:prstGeom>
          </p:spPr>
        </p:pic>
        <p:pic>
          <p:nvPicPr>
            <p:cNvPr id="26" name="Picture 25" descr="A close up of a logo&#10;&#10;Description automatically generated">
              <a:extLst>
                <a:ext uri="{FF2B5EF4-FFF2-40B4-BE49-F238E27FC236}">
                  <a16:creationId xmlns:a16="http://schemas.microsoft.com/office/drawing/2014/main" id="{ADFDCBC7-DAAC-4E03-B39C-6361573E42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44394" y="2623642"/>
              <a:ext cx="441427" cy="441427"/>
            </a:xfrm>
            <a:prstGeom prst="rect">
              <a:avLst/>
            </a:prstGeom>
          </p:spPr>
        </p:pic>
      </p:grpSp>
    </p:spTree>
    <p:extLst>
      <p:ext uri="{BB962C8B-B14F-4D97-AF65-F5344CB8AC3E}">
        <p14:creationId xmlns:p14="http://schemas.microsoft.com/office/powerpoint/2010/main" val="3607771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49000" fill="hold" nodeType="clickEffect">
                                  <p:stCondLst>
                                    <p:cond delay="0"/>
                                  </p:stCondLst>
                                  <p:childTnLst>
                                    <p:animMotion origin="layout" path="M 0 -2.59259E-6 L -0.02266 0.12084 " pathEditMode="relative" rAng="0" ptsTypes="AA">
                                      <p:cBhvr>
                                        <p:cTn id="6" dur="1000" fill="hold"/>
                                        <p:tgtEl>
                                          <p:spTgt spid="16"/>
                                        </p:tgtEl>
                                        <p:attrNameLst>
                                          <p:attrName>ppt_x</p:attrName>
                                          <p:attrName>ppt_y</p:attrName>
                                        </p:attrNameLst>
                                      </p:cBhvr>
                                      <p:rCtr x="-1133" y="6042"/>
                                    </p:animMotion>
                                  </p:childTnLst>
                                </p:cTn>
                              </p:par>
                              <p:par>
                                <p:cTn id="7" presetID="42" presetClass="path" presetSubtype="0" accel="49000" fill="hold" nodeType="withEffect">
                                  <p:stCondLst>
                                    <p:cond delay="0"/>
                                  </p:stCondLst>
                                  <p:childTnLst>
                                    <p:animMotion origin="layout" path="M 1.66667E-6 -2.59259E-6 L 0.0181 0.12084 " pathEditMode="relative" rAng="0" ptsTypes="AA">
                                      <p:cBhvr>
                                        <p:cTn id="8" dur="1000" fill="hold"/>
                                        <p:tgtEl>
                                          <p:spTgt spid="15"/>
                                        </p:tgtEl>
                                        <p:attrNameLst>
                                          <p:attrName>ppt_x</p:attrName>
                                          <p:attrName>ppt_y</p:attrName>
                                        </p:attrNameLst>
                                      </p:cBhvr>
                                      <p:rCtr x="898" y="6042"/>
                                    </p:animMotion>
                                  </p:childTnLst>
                                </p:cTn>
                              </p:par>
                              <p:par>
                                <p:cTn id="9" presetID="42" presetClass="path" presetSubtype="0" accel="49000" fill="hold" nodeType="withEffect">
                                  <p:stCondLst>
                                    <p:cond delay="0"/>
                                  </p:stCondLst>
                                  <p:childTnLst>
                                    <p:animMotion origin="layout" path="M 1.875E-6 -2.59259E-6 L -0.0168 0.12084 " pathEditMode="relative" rAng="0" ptsTypes="AA">
                                      <p:cBhvr>
                                        <p:cTn id="10" dur="1000" fill="hold"/>
                                        <p:tgtEl>
                                          <p:spTgt spid="27"/>
                                        </p:tgtEl>
                                        <p:attrNameLst>
                                          <p:attrName>ppt_x</p:attrName>
                                          <p:attrName>ppt_y</p:attrName>
                                        </p:attrNameLst>
                                      </p:cBhvr>
                                      <p:rCtr x="-846" y="6042"/>
                                    </p:animMotion>
                                  </p:childTnLst>
                                </p:cTn>
                              </p:par>
                              <p:par>
                                <p:cTn id="11" presetID="42" presetClass="path" presetSubtype="0" accel="49000" fill="hold" nodeType="withEffect">
                                  <p:stCondLst>
                                    <p:cond delay="0"/>
                                  </p:stCondLst>
                                  <p:childTnLst>
                                    <p:animMotion origin="layout" path="M 3.54167E-6 -2.59259E-6 L 0.0233 0.12084 " pathEditMode="relative" rAng="0" ptsTypes="AA">
                                      <p:cBhvr>
                                        <p:cTn id="12" dur="1000" fill="hold"/>
                                        <p:tgtEl>
                                          <p:spTgt spid="28"/>
                                        </p:tgtEl>
                                        <p:attrNameLst>
                                          <p:attrName>ppt_x</p:attrName>
                                          <p:attrName>ppt_y</p:attrName>
                                        </p:attrNameLst>
                                      </p:cBhvr>
                                      <p:rCtr x="1159" y="6042"/>
                                    </p:animMotion>
                                  </p:childTnLst>
                                </p:cTn>
                              </p:par>
                            </p:childTnLst>
                          </p:cTn>
                        </p:par>
                        <p:par>
                          <p:cTn id="13" fill="hold">
                            <p:stCondLst>
                              <p:cond delay="1000"/>
                            </p:stCondLst>
                            <p:childTnLst>
                              <p:par>
                                <p:cTn id="14" presetID="1" presetClass="exit" presetSubtype="0" fill="hold" nodeType="afterEffect">
                                  <p:stCondLst>
                                    <p:cond delay="0"/>
                                  </p:stCondLst>
                                  <p:childTnLst>
                                    <p:set>
                                      <p:cBhvr>
                                        <p:cTn id="15" dur="1" fill="hold">
                                          <p:stCondLst>
                                            <p:cond delay="0"/>
                                          </p:stCondLst>
                                        </p:cTn>
                                        <p:tgtEl>
                                          <p:spTgt spid="16"/>
                                        </p:tgtEl>
                                        <p:attrNameLst>
                                          <p:attrName>style.visibility</p:attrName>
                                        </p:attrNameLst>
                                      </p:cBhvr>
                                      <p:to>
                                        <p:strVal val="hidden"/>
                                      </p:to>
                                    </p:set>
                                  </p:childTnLst>
                                </p:cTn>
                              </p:par>
                              <p:par>
                                <p:cTn id="16" presetID="1" presetClass="exit" presetSubtype="0" fill="hold" nodeType="withEffect">
                                  <p:stCondLst>
                                    <p:cond delay="0"/>
                                  </p:stCondLst>
                                  <p:childTnLst>
                                    <p:set>
                                      <p:cBhvr>
                                        <p:cTn id="17" dur="1" fill="hold">
                                          <p:stCondLst>
                                            <p:cond delay="0"/>
                                          </p:stCondLst>
                                        </p:cTn>
                                        <p:tgtEl>
                                          <p:spTgt spid="15"/>
                                        </p:tgtEl>
                                        <p:attrNameLst>
                                          <p:attrName>style.visibility</p:attrName>
                                        </p:attrNameLst>
                                      </p:cBhvr>
                                      <p:to>
                                        <p:strVal val="hidden"/>
                                      </p:to>
                                    </p:set>
                                  </p:childTnLst>
                                </p:cTn>
                              </p:par>
                              <p:par>
                                <p:cTn id="18" presetID="1" presetClass="exit" presetSubtype="0" fill="hold" nodeType="withEffect">
                                  <p:stCondLst>
                                    <p:cond delay="0"/>
                                  </p:stCondLst>
                                  <p:childTnLst>
                                    <p:set>
                                      <p:cBhvr>
                                        <p:cTn id="19" dur="1" fill="hold">
                                          <p:stCondLst>
                                            <p:cond delay="0"/>
                                          </p:stCondLst>
                                        </p:cTn>
                                        <p:tgtEl>
                                          <p:spTgt spid="27"/>
                                        </p:tgtEl>
                                        <p:attrNameLst>
                                          <p:attrName>style.visibility</p:attrName>
                                        </p:attrNameLst>
                                      </p:cBhvr>
                                      <p:to>
                                        <p:strVal val="hidden"/>
                                      </p:to>
                                    </p:set>
                                  </p:childTnLst>
                                </p:cTn>
                              </p:par>
                              <p:par>
                                <p:cTn id="20" presetID="1" presetClass="exit" presetSubtype="0" fill="hold" nodeType="withEffect">
                                  <p:stCondLst>
                                    <p:cond delay="0"/>
                                  </p:stCondLst>
                                  <p:childTnLst>
                                    <p:set>
                                      <p:cBhvr>
                                        <p:cTn id="21" dur="1" fill="hold">
                                          <p:stCondLst>
                                            <p:cond delay="0"/>
                                          </p:stCondLst>
                                        </p:cTn>
                                        <p:tgtEl>
                                          <p:spTgt spid="28"/>
                                        </p:tgtEl>
                                        <p:attrNameLst>
                                          <p:attrName>style.visibility</p:attrName>
                                        </p:attrNameLst>
                                      </p:cBhvr>
                                      <p:to>
                                        <p:strVal val="hidden"/>
                                      </p:to>
                                    </p:set>
                                  </p:childTnLst>
                                </p:cTn>
                              </p:par>
                              <p:par>
                                <p:cTn id="22" presetID="1" presetClass="entr" presetSubtype="0" fill="hold" nodeType="withEffect">
                                  <p:stCondLst>
                                    <p:cond delay="0"/>
                                  </p:stCondLst>
                                  <p:childTnLst>
                                    <p:set>
                                      <p:cBhvr>
                                        <p:cTn id="23" dur="1" fill="hold">
                                          <p:stCondLst>
                                            <p:cond delay="0"/>
                                          </p:stCondLst>
                                        </p:cTn>
                                        <p:tgtEl>
                                          <p:spTgt spid="3"/>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fade">
                                      <p:cBhvr>
                                        <p:cTn id="36" dur="500"/>
                                        <p:tgtEl>
                                          <p:spTgt spid="30"/>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fade">
                                      <p:cBhvr>
                                        <p:cTn id="39"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30" grpId="0"/>
      <p:bldP spid="3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2.5 Commutativity, doubling and halving</a:t>
            </a:r>
            <a:r>
              <a:rPr lang="en-GB" dirty="0"/>
              <a:t>	  </a:t>
            </a:r>
            <a:r>
              <a:rPr lang="en-US" dirty="0">
                <a:solidFill>
                  <a:srgbClr val="00628C"/>
                </a:solidFill>
              </a:rPr>
              <a:t>Step 3:2</a:t>
            </a:r>
          </a:p>
        </p:txBody>
      </p:sp>
      <p:grpSp>
        <p:nvGrpSpPr>
          <p:cNvPr id="8" name="Group 7">
            <a:extLst>
              <a:ext uri="{FF2B5EF4-FFF2-40B4-BE49-F238E27FC236}">
                <a16:creationId xmlns:a16="http://schemas.microsoft.com/office/drawing/2014/main" id="{54C2AB41-0ABC-4C8B-BCC1-E8398D3BF033}"/>
              </a:ext>
            </a:extLst>
          </p:cNvPr>
          <p:cNvGrpSpPr/>
          <p:nvPr/>
        </p:nvGrpSpPr>
        <p:grpSpPr>
          <a:xfrm>
            <a:off x="6328864" y="2282718"/>
            <a:ext cx="3600000" cy="1656000"/>
            <a:chOff x="4749426" y="2876940"/>
            <a:chExt cx="3600000" cy="1656000"/>
          </a:xfrm>
        </p:grpSpPr>
        <p:sp>
          <p:nvSpPr>
            <p:cNvPr id="9" name="Rectangle 8">
              <a:extLst>
                <a:ext uri="{FF2B5EF4-FFF2-40B4-BE49-F238E27FC236}">
                  <a16:creationId xmlns:a16="http://schemas.microsoft.com/office/drawing/2014/main" id="{D58A4513-D5AA-41F3-B8D3-348DE02BEE23}"/>
                </a:ext>
              </a:extLst>
            </p:cNvPr>
            <p:cNvSpPr/>
            <p:nvPr/>
          </p:nvSpPr>
          <p:spPr bwMode="auto">
            <a:xfrm>
              <a:off x="4749426" y="2876940"/>
              <a:ext cx="3600000" cy="1656000"/>
            </a:xfrm>
            <a:prstGeom prst="rect">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cxnSp>
          <p:nvCxnSpPr>
            <p:cNvPr id="10" name="Straight Connector 9">
              <a:extLst>
                <a:ext uri="{FF2B5EF4-FFF2-40B4-BE49-F238E27FC236}">
                  <a16:creationId xmlns:a16="http://schemas.microsoft.com/office/drawing/2014/main" id="{47FC2457-1041-4BF6-A396-090561304292}"/>
                </a:ext>
              </a:extLst>
            </p:cNvPr>
            <p:cNvCxnSpPr/>
            <p:nvPr/>
          </p:nvCxnSpPr>
          <p:spPr bwMode="auto">
            <a:xfrm>
              <a:off x="4749426" y="3714465"/>
              <a:ext cx="3600000" cy="0"/>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 name="Straight Connector 10">
              <a:extLst>
                <a:ext uri="{FF2B5EF4-FFF2-40B4-BE49-F238E27FC236}">
                  <a16:creationId xmlns:a16="http://schemas.microsoft.com/office/drawing/2014/main" id="{A121DB71-AE67-47D7-8D95-B9ABC922E83D}"/>
                </a:ext>
              </a:extLst>
            </p:cNvPr>
            <p:cNvCxnSpPr/>
            <p:nvPr/>
          </p:nvCxnSpPr>
          <p:spPr bwMode="auto">
            <a:xfrm>
              <a:off x="6549426" y="3704265"/>
              <a:ext cx="0" cy="828675"/>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
        <p:nvSpPr>
          <p:cNvPr id="12" name="TextBox 11">
            <a:extLst>
              <a:ext uri="{FF2B5EF4-FFF2-40B4-BE49-F238E27FC236}">
                <a16:creationId xmlns:a16="http://schemas.microsoft.com/office/drawing/2014/main" id="{A425A77F-1647-44D9-B771-61B08BD4846F}"/>
              </a:ext>
            </a:extLst>
          </p:cNvPr>
          <p:cNvSpPr txBox="1"/>
          <p:nvPr/>
        </p:nvSpPr>
        <p:spPr bwMode="auto">
          <a:xfrm>
            <a:off x="7953176" y="2474040"/>
            <a:ext cx="3513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6</a:t>
            </a:r>
          </a:p>
        </p:txBody>
      </p:sp>
      <p:sp>
        <p:nvSpPr>
          <p:cNvPr id="13" name="TextBox 12">
            <a:extLst>
              <a:ext uri="{FF2B5EF4-FFF2-40B4-BE49-F238E27FC236}">
                <a16:creationId xmlns:a16="http://schemas.microsoft.com/office/drawing/2014/main" id="{46B552ED-9B1A-4943-8873-320C290DE534}"/>
              </a:ext>
            </a:extLst>
          </p:cNvPr>
          <p:cNvSpPr txBox="1"/>
          <p:nvPr/>
        </p:nvSpPr>
        <p:spPr bwMode="auto">
          <a:xfrm>
            <a:off x="7063389" y="3293549"/>
            <a:ext cx="3513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3</a:t>
            </a:r>
            <a:endParaRPr lang="en-GB" sz="2400" dirty="0">
              <a:solidFill>
                <a:srgbClr val="C00000"/>
              </a:solidFill>
              <a:latin typeface="Myriad Pro Semibold" charset="0"/>
              <a:ea typeface="Myriad Pro Semibold" charset="0"/>
              <a:cs typeface="Myriad Pro Semibold" charset="0"/>
            </a:endParaRPr>
          </a:p>
        </p:txBody>
      </p:sp>
      <p:sp>
        <p:nvSpPr>
          <p:cNvPr id="14" name="TextBox 13">
            <a:extLst>
              <a:ext uri="{FF2B5EF4-FFF2-40B4-BE49-F238E27FC236}">
                <a16:creationId xmlns:a16="http://schemas.microsoft.com/office/drawing/2014/main" id="{4FD1A9CC-922E-474C-8ED1-ACE5074545C5}"/>
              </a:ext>
            </a:extLst>
          </p:cNvPr>
          <p:cNvSpPr txBox="1"/>
          <p:nvPr/>
        </p:nvSpPr>
        <p:spPr bwMode="auto">
          <a:xfrm>
            <a:off x="8856580" y="3293305"/>
            <a:ext cx="3513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3</a:t>
            </a:r>
          </a:p>
        </p:txBody>
      </p:sp>
      <p:grpSp>
        <p:nvGrpSpPr>
          <p:cNvPr id="4" name="Group 3">
            <a:extLst>
              <a:ext uri="{FF2B5EF4-FFF2-40B4-BE49-F238E27FC236}">
                <a16:creationId xmlns:a16="http://schemas.microsoft.com/office/drawing/2014/main" id="{1239204B-6612-4025-BF9B-B561D38CD0AB}"/>
              </a:ext>
            </a:extLst>
          </p:cNvPr>
          <p:cNvGrpSpPr/>
          <p:nvPr/>
        </p:nvGrpSpPr>
        <p:grpSpPr>
          <a:xfrm>
            <a:off x="2263137" y="2273193"/>
            <a:ext cx="3600000" cy="1656000"/>
            <a:chOff x="739137" y="2273193"/>
            <a:chExt cx="3600000" cy="1656000"/>
          </a:xfrm>
        </p:grpSpPr>
        <p:sp>
          <p:nvSpPr>
            <p:cNvPr id="19" name="Rectangle 18">
              <a:extLst>
                <a:ext uri="{FF2B5EF4-FFF2-40B4-BE49-F238E27FC236}">
                  <a16:creationId xmlns:a16="http://schemas.microsoft.com/office/drawing/2014/main" id="{94664ECE-5803-4269-9B47-ECDE88A17D3C}"/>
                </a:ext>
              </a:extLst>
            </p:cNvPr>
            <p:cNvSpPr/>
            <p:nvPr/>
          </p:nvSpPr>
          <p:spPr bwMode="auto">
            <a:xfrm>
              <a:off x="739137" y="2273193"/>
              <a:ext cx="3600000" cy="1656000"/>
            </a:xfrm>
            <a:prstGeom prst="rect">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cxnSp>
          <p:nvCxnSpPr>
            <p:cNvPr id="20" name="Straight Connector 19">
              <a:extLst>
                <a:ext uri="{FF2B5EF4-FFF2-40B4-BE49-F238E27FC236}">
                  <a16:creationId xmlns:a16="http://schemas.microsoft.com/office/drawing/2014/main" id="{E2FBBB5B-C295-4540-BBC8-AB24C5F536E5}"/>
                </a:ext>
              </a:extLst>
            </p:cNvPr>
            <p:cNvCxnSpPr/>
            <p:nvPr/>
          </p:nvCxnSpPr>
          <p:spPr bwMode="auto">
            <a:xfrm>
              <a:off x="739137" y="3110718"/>
              <a:ext cx="3600000" cy="0"/>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1" name="Straight Connector 20">
              <a:extLst>
                <a:ext uri="{FF2B5EF4-FFF2-40B4-BE49-F238E27FC236}">
                  <a16:creationId xmlns:a16="http://schemas.microsoft.com/office/drawing/2014/main" id="{2FA8FD50-F160-4127-8BB8-C99199F286CD}"/>
                </a:ext>
              </a:extLst>
            </p:cNvPr>
            <p:cNvCxnSpPr/>
            <p:nvPr/>
          </p:nvCxnSpPr>
          <p:spPr bwMode="auto">
            <a:xfrm>
              <a:off x="2539137" y="3100518"/>
              <a:ext cx="0" cy="828675"/>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pic>
        <p:nvPicPr>
          <p:cNvPr id="22" name="Picture 21" descr="A close up of a logo&#10;&#10;Description automatically generated">
            <a:extLst>
              <a:ext uri="{FF2B5EF4-FFF2-40B4-BE49-F238E27FC236}">
                <a16:creationId xmlns:a16="http://schemas.microsoft.com/office/drawing/2014/main" id="{91E4C604-42C1-4C71-8957-F09D3ABF099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21797" y="2471243"/>
            <a:ext cx="441427" cy="441427"/>
          </a:xfrm>
          <a:prstGeom prst="rect">
            <a:avLst/>
          </a:prstGeom>
        </p:spPr>
      </p:pic>
      <p:pic>
        <p:nvPicPr>
          <p:cNvPr id="23" name="Picture 22" descr="A close up of a logo&#10;&#10;Description automatically generated">
            <a:extLst>
              <a:ext uri="{FF2B5EF4-FFF2-40B4-BE49-F238E27FC236}">
                <a16:creationId xmlns:a16="http://schemas.microsoft.com/office/drawing/2014/main" id="{87EF9032-2D2F-4092-93AB-86933C306C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45568" y="2471243"/>
            <a:ext cx="441427" cy="441427"/>
          </a:xfrm>
          <a:prstGeom prst="rect">
            <a:avLst/>
          </a:prstGeom>
        </p:spPr>
      </p:pic>
      <p:pic>
        <p:nvPicPr>
          <p:cNvPr id="34" name="Picture 33" descr="A close up of a logo&#10;&#10;Description automatically generated">
            <a:extLst>
              <a:ext uri="{FF2B5EF4-FFF2-40B4-BE49-F238E27FC236}">
                <a16:creationId xmlns:a16="http://schemas.microsoft.com/office/drawing/2014/main" id="{E7EB05E5-BF12-478D-8DFD-509EE76960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63054" y="2471243"/>
            <a:ext cx="441427" cy="441427"/>
          </a:xfrm>
          <a:prstGeom prst="rect">
            <a:avLst/>
          </a:prstGeom>
        </p:spPr>
      </p:pic>
      <p:pic>
        <p:nvPicPr>
          <p:cNvPr id="35" name="Picture 34" descr="A close up of a logo&#10;&#10;Description automatically generated">
            <a:extLst>
              <a:ext uri="{FF2B5EF4-FFF2-40B4-BE49-F238E27FC236}">
                <a16:creationId xmlns:a16="http://schemas.microsoft.com/office/drawing/2014/main" id="{81E21A12-D103-4188-92CF-DE269F9436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39282" y="2471243"/>
            <a:ext cx="441427" cy="441427"/>
          </a:xfrm>
          <a:prstGeom prst="rect">
            <a:avLst/>
          </a:prstGeom>
        </p:spPr>
      </p:pic>
      <p:pic>
        <p:nvPicPr>
          <p:cNvPr id="36" name="Picture 35" descr="A close up of a logo&#10;&#10;Description automatically generated">
            <a:extLst>
              <a:ext uri="{FF2B5EF4-FFF2-40B4-BE49-F238E27FC236}">
                <a16:creationId xmlns:a16="http://schemas.microsoft.com/office/drawing/2014/main" id="{68184523-C779-4140-A2D8-D477358C08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04311" y="2471243"/>
            <a:ext cx="441427" cy="441427"/>
          </a:xfrm>
          <a:prstGeom prst="rect">
            <a:avLst/>
          </a:prstGeom>
        </p:spPr>
      </p:pic>
      <p:pic>
        <p:nvPicPr>
          <p:cNvPr id="39" name="Picture 38" descr="A close up of a logo&#10;&#10;Description automatically generated">
            <a:extLst>
              <a:ext uri="{FF2B5EF4-FFF2-40B4-BE49-F238E27FC236}">
                <a16:creationId xmlns:a16="http://schemas.microsoft.com/office/drawing/2014/main" id="{22AC3D24-C663-4A09-B1FC-E9D5A29DF7C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80540" y="2471243"/>
            <a:ext cx="441427" cy="441427"/>
          </a:xfrm>
          <a:prstGeom prst="rect">
            <a:avLst/>
          </a:prstGeom>
        </p:spPr>
      </p:pic>
      <p:sp>
        <p:nvSpPr>
          <p:cNvPr id="40" name="TextBox 39">
            <a:extLst>
              <a:ext uri="{FF2B5EF4-FFF2-40B4-BE49-F238E27FC236}">
                <a16:creationId xmlns:a16="http://schemas.microsoft.com/office/drawing/2014/main" id="{2F629564-24AC-48BB-9520-359830184720}"/>
              </a:ext>
            </a:extLst>
          </p:cNvPr>
          <p:cNvSpPr txBox="1"/>
          <p:nvPr/>
        </p:nvSpPr>
        <p:spPr bwMode="auto">
          <a:xfrm>
            <a:off x="4520889" y="4637476"/>
            <a:ext cx="315022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Half of 6 is equal to 3.</a:t>
            </a:r>
          </a:p>
        </p:txBody>
      </p:sp>
      <p:sp>
        <p:nvSpPr>
          <p:cNvPr id="41" name="TextBox 40">
            <a:extLst>
              <a:ext uri="{FF2B5EF4-FFF2-40B4-BE49-F238E27FC236}">
                <a16:creationId xmlns:a16="http://schemas.microsoft.com/office/drawing/2014/main" id="{03F06AC8-2278-4AE9-873A-922B5D9BF89E}"/>
              </a:ext>
            </a:extLst>
          </p:cNvPr>
          <p:cNvSpPr txBox="1"/>
          <p:nvPr/>
        </p:nvSpPr>
        <p:spPr bwMode="auto">
          <a:xfrm>
            <a:off x="4478025" y="5368659"/>
            <a:ext cx="32359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Double 3 is equal to 6.</a:t>
            </a:r>
          </a:p>
        </p:txBody>
      </p:sp>
      <p:grpSp>
        <p:nvGrpSpPr>
          <p:cNvPr id="3" name="Group 2">
            <a:extLst>
              <a:ext uri="{FF2B5EF4-FFF2-40B4-BE49-F238E27FC236}">
                <a16:creationId xmlns:a16="http://schemas.microsoft.com/office/drawing/2014/main" id="{864465F7-B4E4-463A-992A-69EC921C1330}"/>
              </a:ext>
            </a:extLst>
          </p:cNvPr>
          <p:cNvGrpSpPr/>
          <p:nvPr/>
        </p:nvGrpSpPr>
        <p:grpSpPr>
          <a:xfrm>
            <a:off x="2382068" y="3299243"/>
            <a:ext cx="3362141" cy="441427"/>
            <a:chOff x="1010467" y="2623642"/>
            <a:chExt cx="3362141" cy="441427"/>
          </a:xfrm>
        </p:grpSpPr>
        <p:pic>
          <p:nvPicPr>
            <p:cNvPr id="46" name="Picture 45" descr="A close up of a logo&#10;&#10;Description automatically generated">
              <a:extLst>
                <a:ext uri="{FF2B5EF4-FFF2-40B4-BE49-F238E27FC236}">
                  <a16:creationId xmlns:a16="http://schemas.microsoft.com/office/drawing/2014/main" id="{413C4B18-C5F9-42D9-BB25-E89E7E73D0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0467" y="2623642"/>
              <a:ext cx="441427" cy="441427"/>
            </a:xfrm>
            <a:prstGeom prst="rect">
              <a:avLst/>
            </a:prstGeom>
          </p:spPr>
        </p:pic>
        <p:pic>
          <p:nvPicPr>
            <p:cNvPr id="45" name="Picture 44" descr="A close up of a logo&#10;&#10;Description automatically generated">
              <a:extLst>
                <a:ext uri="{FF2B5EF4-FFF2-40B4-BE49-F238E27FC236}">
                  <a16:creationId xmlns:a16="http://schemas.microsoft.com/office/drawing/2014/main" id="{E4829D0E-6118-475A-B45A-B8565861F9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10467" y="2623642"/>
              <a:ext cx="441427" cy="441427"/>
            </a:xfrm>
            <a:prstGeom prst="rect">
              <a:avLst/>
            </a:prstGeom>
          </p:spPr>
        </p:pic>
        <p:pic>
          <p:nvPicPr>
            <p:cNvPr id="47" name="Picture 46" descr="A close up of a logo&#10;&#10;Description automatically generated">
              <a:extLst>
                <a:ext uri="{FF2B5EF4-FFF2-40B4-BE49-F238E27FC236}">
                  <a16:creationId xmlns:a16="http://schemas.microsoft.com/office/drawing/2014/main" id="{A7EF3D57-2401-4AF5-AC6F-E90A3F6902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31181" y="2623642"/>
              <a:ext cx="441427" cy="441427"/>
            </a:xfrm>
            <a:prstGeom prst="rect">
              <a:avLst/>
            </a:prstGeom>
          </p:spPr>
        </p:pic>
        <p:pic>
          <p:nvPicPr>
            <p:cNvPr id="48" name="Picture 47" descr="A close up of a logo&#10;&#10;Description automatically generated">
              <a:extLst>
                <a:ext uri="{FF2B5EF4-FFF2-40B4-BE49-F238E27FC236}">
                  <a16:creationId xmlns:a16="http://schemas.microsoft.com/office/drawing/2014/main" id="{2C00A4D9-5991-4A8B-848F-493AEA10B5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31181" y="2623642"/>
              <a:ext cx="441427" cy="441427"/>
            </a:xfrm>
            <a:prstGeom prst="rect">
              <a:avLst/>
            </a:prstGeom>
          </p:spPr>
        </p:pic>
        <p:pic>
          <p:nvPicPr>
            <p:cNvPr id="49" name="Picture 48" descr="A close up of a logo&#10;&#10;Description automatically generated">
              <a:extLst>
                <a:ext uri="{FF2B5EF4-FFF2-40B4-BE49-F238E27FC236}">
                  <a16:creationId xmlns:a16="http://schemas.microsoft.com/office/drawing/2014/main" id="{2059E349-94CE-4008-AFAF-29BE1B28C65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70824" y="2623642"/>
              <a:ext cx="441427" cy="441427"/>
            </a:xfrm>
            <a:prstGeom prst="rect">
              <a:avLst/>
            </a:prstGeom>
          </p:spPr>
        </p:pic>
        <p:pic>
          <p:nvPicPr>
            <p:cNvPr id="50" name="Picture 49" descr="A close up of a logo&#10;&#10;Description automatically generated">
              <a:extLst>
                <a:ext uri="{FF2B5EF4-FFF2-40B4-BE49-F238E27FC236}">
                  <a16:creationId xmlns:a16="http://schemas.microsoft.com/office/drawing/2014/main" id="{79A5E47A-C39F-4E6E-BC63-0C7F843A0F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70824" y="2623642"/>
              <a:ext cx="441427" cy="441427"/>
            </a:xfrm>
            <a:prstGeom prst="rect">
              <a:avLst/>
            </a:prstGeom>
          </p:spPr>
        </p:pic>
      </p:grpSp>
    </p:spTree>
    <p:extLst>
      <p:ext uri="{BB962C8B-B14F-4D97-AF65-F5344CB8AC3E}">
        <p14:creationId xmlns:p14="http://schemas.microsoft.com/office/powerpoint/2010/main" val="1759119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49000" fill="hold" nodeType="clickEffect">
                                  <p:stCondLst>
                                    <p:cond delay="0"/>
                                  </p:stCondLst>
                                  <p:childTnLst>
                                    <p:animMotion origin="layout" path="M 0 -2.59259E-6 L -0.00799 0.12084 " pathEditMode="relative" rAng="0" ptsTypes="AA">
                                      <p:cBhvr>
                                        <p:cTn id="6" dur="1000" fill="hold"/>
                                        <p:tgtEl>
                                          <p:spTgt spid="23"/>
                                        </p:tgtEl>
                                        <p:attrNameLst>
                                          <p:attrName>ppt_x</p:attrName>
                                          <p:attrName>ppt_y</p:attrName>
                                        </p:attrNameLst>
                                      </p:cBhvr>
                                      <p:rCtr x="-399" y="6042"/>
                                    </p:animMotion>
                                  </p:childTnLst>
                                </p:cTn>
                              </p:par>
                              <p:par>
                                <p:cTn id="7" presetID="42" presetClass="path" presetSubtype="0" accel="49000" fill="hold" nodeType="withEffect">
                                  <p:stCondLst>
                                    <p:cond delay="0"/>
                                  </p:stCondLst>
                                  <p:childTnLst>
                                    <p:animMotion origin="layout" path="M 2.77778E-7 -2.59259E-6 L 0.00677 0.1213 " pathEditMode="relative" rAng="0" ptsTypes="AA">
                                      <p:cBhvr>
                                        <p:cTn id="8" dur="1000" fill="hold"/>
                                        <p:tgtEl>
                                          <p:spTgt spid="22"/>
                                        </p:tgtEl>
                                        <p:attrNameLst>
                                          <p:attrName>ppt_x</p:attrName>
                                          <p:attrName>ppt_y</p:attrName>
                                        </p:attrNameLst>
                                      </p:cBhvr>
                                      <p:rCtr x="330" y="6065"/>
                                    </p:animMotion>
                                  </p:childTnLst>
                                </p:cTn>
                              </p:par>
                              <p:par>
                                <p:cTn id="9" presetID="42" presetClass="path" presetSubtype="0" accel="49000" fill="hold" nodeType="withEffect">
                                  <p:stCondLst>
                                    <p:cond delay="0"/>
                                  </p:stCondLst>
                                  <p:childTnLst>
                                    <p:animMotion origin="layout" path="M 1.38889E-6 -2.59259E-6 L -0.00608 0.1213 " pathEditMode="relative" rAng="0" ptsTypes="AA">
                                      <p:cBhvr>
                                        <p:cTn id="10" dur="1000" fill="hold"/>
                                        <p:tgtEl>
                                          <p:spTgt spid="34"/>
                                        </p:tgtEl>
                                        <p:attrNameLst>
                                          <p:attrName>ppt_x</p:attrName>
                                          <p:attrName>ppt_y</p:attrName>
                                        </p:attrNameLst>
                                      </p:cBhvr>
                                      <p:rCtr x="-313" y="6065"/>
                                    </p:animMotion>
                                  </p:childTnLst>
                                </p:cTn>
                              </p:par>
                              <p:par>
                                <p:cTn id="11" presetID="42" presetClass="path" presetSubtype="0" accel="49000" fill="hold" nodeType="withEffect">
                                  <p:stCondLst>
                                    <p:cond delay="0"/>
                                  </p:stCondLst>
                                  <p:childTnLst>
                                    <p:animMotion origin="layout" path="M -1.94444E-6 -2.59259E-6 L 0.00712 0.1213 " pathEditMode="relative" rAng="0" ptsTypes="AA">
                                      <p:cBhvr>
                                        <p:cTn id="12" dur="1000" fill="hold"/>
                                        <p:tgtEl>
                                          <p:spTgt spid="35"/>
                                        </p:tgtEl>
                                        <p:attrNameLst>
                                          <p:attrName>ppt_x</p:attrName>
                                          <p:attrName>ppt_y</p:attrName>
                                        </p:attrNameLst>
                                      </p:cBhvr>
                                      <p:rCtr x="347" y="6065"/>
                                    </p:animMotion>
                                  </p:childTnLst>
                                </p:cTn>
                              </p:par>
                              <p:par>
                                <p:cTn id="13" presetID="42" presetClass="path" presetSubtype="0" accel="49000" fill="hold" nodeType="withEffect">
                                  <p:stCondLst>
                                    <p:cond delay="0"/>
                                  </p:stCondLst>
                                  <p:childTnLst>
                                    <p:animMotion origin="layout" path="M 2.5E-6 -2.59259E-6 L -0.00677 0.1213 " pathEditMode="relative" rAng="0" ptsTypes="AA">
                                      <p:cBhvr>
                                        <p:cTn id="14" dur="1000" fill="hold"/>
                                        <p:tgtEl>
                                          <p:spTgt spid="36"/>
                                        </p:tgtEl>
                                        <p:attrNameLst>
                                          <p:attrName>ppt_x</p:attrName>
                                          <p:attrName>ppt_y</p:attrName>
                                        </p:attrNameLst>
                                      </p:cBhvr>
                                      <p:rCtr x="-347" y="6065"/>
                                    </p:animMotion>
                                  </p:childTnLst>
                                </p:cTn>
                              </p:par>
                              <p:par>
                                <p:cTn id="15" presetID="42" presetClass="path" presetSubtype="0" accel="49000" fill="hold" nodeType="withEffect">
                                  <p:stCondLst>
                                    <p:cond delay="0"/>
                                  </p:stCondLst>
                                  <p:childTnLst>
                                    <p:animMotion origin="layout" path="M -8.33333E-7 -2.59259E-6 L 0.00677 0.1213 " pathEditMode="relative" rAng="0" ptsTypes="AA">
                                      <p:cBhvr>
                                        <p:cTn id="16" dur="1000" fill="hold"/>
                                        <p:tgtEl>
                                          <p:spTgt spid="39"/>
                                        </p:tgtEl>
                                        <p:attrNameLst>
                                          <p:attrName>ppt_x</p:attrName>
                                          <p:attrName>ppt_y</p:attrName>
                                        </p:attrNameLst>
                                      </p:cBhvr>
                                      <p:rCtr x="330" y="6065"/>
                                    </p:animMotion>
                                  </p:childTnLst>
                                </p:cTn>
                              </p:par>
                            </p:childTnLst>
                          </p:cTn>
                        </p:par>
                        <p:par>
                          <p:cTn id="17" fill="hold">
                            <p:stCondLst>
                              <p:cond delay="1000"/>
                            </p:stCondLst>
                            <p:childTnLst>
                              <p:par>
                                <p:cTn id="18" presetID="1" presetClass="exit" presetSubtype="0" fill="hold" nodeType="afterEffect">
                                  <p:stCondLst>
                                    <p:cond delay="0"/>
                                  </p:stCondLst>
                                  <p:childTnLst>
                                    <p:set>
                                      <p:cBhvr>
                                        <p:cTn id="19" dur="1" fill="hold">
                                          <p:stCondLst>
                                            <p:cond delay="0"/>
                                          </p:stCondLst>
                                        </p:cTn>
                                        <p:tgtEl>
                                          <p:spTgt spid="23"/>
                                        </p:tgtEl>
                                        <p:attrNameLst>
                                          <p:attrName>style.visibility</p:attrName>
                                        </p:attrNameLst>
                                      </p:cBhvr>
                                      <p:to>
                                        <p:strVal val="hidden"/>
                                      </p:to>
                                    </p:set>
                                  </p:childTnLst>
                                </p:cTn>
                              </p:par>
                              <p:par>
                                <p:cTn id="20" presetID="1" presetClass="exit" presetSubtype="0" fill="hold" nodeType="withEffect">
                                  <p:stCondLst>
                                    <p:cond delay="0"/>
                                  </p:stCondLst>
                                  <p:childTnLst>
                                    <p:set>
                                      <p:cBhvr>
                                        <p:cTn id="21" dur="1" fill="hold">
                                          <p:stCondLst>
                                            <p:cond delay="0"/>
                                          </p:stCondLst>
                                        </p:cTn>
                                        <p:tgtEl>
                                          <p:spTgt spid="22"/>
                                        </p:tgtEl>
                                        <p:attrNameLst>
                                          <p:attrName>style.visibility</p:attrName>
                                        </p:attrNameLst>
                                      </p:cBhvr>
                                      <p:to>
                                        <p:strVal val="hidden"/>
                                      </p:to>
                                    </p:set>
                                  </p:childTnLst>
                                </p:cTn>
                              </p:par>
                              <p:par>
                                <p:cTn id="22" presetID="1" presetClass="exit" presetSubtype="0" fill="hold" nodeType="withEffect">
                                  <p:stCondLst>
                                    <p:cond delay="0"/>
                                  </p:stCondLst>
                                  <p:childTnLst>
                                    <p:set>
                                      <p:cBhvr>
                                        <p:cTn id="23" dur="1" fill="hold">
                                          <p:stCondLst>
                                            <p:cond delay="0"/>
                                          </p:stCondLst>
                                        </p:cTn>
                                        <p:tgtEl>
                                          <p:spTgt spid="34"/>
                                        </p:tgtEl>
                                        <p:attrNameLst>
                                          <p:attrName>style.visibility</p:attrName>
                                        </p:attrNameLst>
                                      </p:cBhvr>
                                      <p:to>
                                        <p:strVal val="hidden"/>
                                      </p:to>
                                    </p:set>
                                  </p:childTnLst>
                                </p:cTn>
                              </p:par>
                              <p:par>
                                <p:cTn id="24" presetID="1" presetClass="exit" presetSubtype="0" fill="hold" nodeType="withEffect">
                                  <p:stCondLst>
                                    <p:cond delay="0"/>
                                  </p:stCondLst>
                                  <p:childTnLst>
                                    <p:set>
                                      <p:cBhvr>
                                        <p:cTn id="25" dur="1" fill="hold">
                                          <p:stCondLst>
                                            <p:cond delay="0"/>
                                          </p:stCondLst>
                                        </p:cTn>
                                        <p:tgtEl>
                                          <p:spTgt spid="35"/>
                                        </p:tgtEl>
                                        <p:attrNameLst>
                                          <p:attrName>style.visibility</p:attrName>
                                        </p:attrNameLst>
                                      </p:cBhvr>
                                      <p:to>
                                        <p:strVal val="hidden"/>
                                      </p:to>
                                    </p:set>
                                  </p:childTnLst>
                                </p:cTn>
                              </p:par>
                              <p:par>
                                <p:cTn id="26" presetID="1" presetClass="exit" presetSubtype="0" fill="hold" nodeType="withEffect">
                                  <p:stCondLst>
                                    <p:cond delay="0"/>
                                  </p:stCondLst>
                                  <p:childTnLst>
                                    <p:set>
                                      <p:cBhvr>
                                        <p:cTn id="27" dur="1" fill="hold">
                                          <p:stCondLst>
                                            <p:cond delay="0"/>
                                          </p:stCondLst>
                                        </p:cTn>
                                        <p:tgtEl>
                                          <p:spTgt spid="36"/>
                                        </p:tgtEl>
                                        <p:attrNameLst>
                                          <p:attrName>style.visibility</p:attrName>
                                        </p:attrNameLst>
                                      </p:cBhvr>
                                      <p:to>
                                        <p:strVal val="hidden"/>
                                      </p:to>
                                    </p:set>
                                  </p:childTnLst>
                                </p:cTn>
                              </p:par>
                              <p:par>
                                <p:cTn id="28" presetID="1" presetClass="exit" presetSubtype="0" fill="hold" nodeType="withEffect">
                                  <p:stCondLst>
                                    <p:cond delay="0"/>
                                  </p:stCondLst>
                                  <p:childTnLst>
                                    <p:set>
                                      <p:cBhvr>
                                        <p:cTn id="29" dur="1" fill="hold">
                                          <p:stCondLst>
                                            <p:cond delay="0"/>
                                          </p:stCondLst>
                                        </p:cTn>
                                        <p:tgtEl>
                                          <p:spTgt spid="39"/>
                                        </p:tgtEl>
                                        <p:attrNameLst>
                                          <p:attrName>style.visibility</p:attrName>
                                        </p:attrNameLst>
                                      </p:cBhvr>
                                      <p:to>
                                        <p:strVal val="hidden"/>
                                      </p:to>
                                    </p:set>
                                  </p:childTnLst>
                                </p:cTn>
                              </p:par>
                              <p:par>
                                <p:cTn id="30" presetID="1" presetClass="entr" presetSubtype="0" fill="hold" nodeType="withEffect">
                                  <p:stCondLst>
                                    <p:cond delay="0"/>
                                  </p:stCondLst>
                                  <p:childTnLst>
                                    <p:set>
                                      <p:cBhvr>
                                        <p:cTn id="31" dur="1" fill="hold">
                                          <p:stCondLst>
                                            <p:cond delay="0"/>
                                          </p:stCondLst>
                                        </p:cTn>
                                        <p:tgtEl>
                                          <p:spTgt spid="3"/>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500"/>
                                        <p:tgtEl>
                                          <p:spTgt spid="13"/>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500"/>
                                        <p:tgtEl>
                                          <p:spTgt spid="14"/>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40"/>
                                        </p:tgtEl>
                                        <p:attrNameLst>
                                          <p:attrName>style.visibility</p:attrName>
                                        </p:attrNameLst>
                                      </p:cBhvr>
                                      <p:to>
                                        <p:strVal val="visible"/>
                                      </p:to>
                                    </p:set>
                                    <p:animEffect transition="in" filter="fade">
                                      <p:cBhvr>
                                        <p:cTn id="44" dur="500"/>
                                        <p:tgtEl>
                                          <p:spTgt spid="40"/>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41"/>
                                        </p:tgtEl>
                                        <p:attrNameLst>
                                          <p:attrName>style.visibility</p:attrName>
                                        </p:attrNameLst>
                                      </p:cBhvr>
                                      <p:to>
                                        <p:strVal val="visible"/>
                                      </p:to>
                                    </p:set>
                                    <p:animEffect transition="in" filter="fade">
                                      <p:cBhvr>
                                        <p:cTn id="47"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40" grpId="0"/>
      <p:bldP spid="4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035F2F5-B516-43A3-B8B5-665C0ABEC46A}"/>
              </a:ext>
            </a:extLst>
          </p:cNvPr>
          <p:cNvSpPr>
            <a:spLocks noGrp="1"/>
          </p:cNvSpPr>
          <p:nvPr>
            <p:ph type="body" sz="quarter" idx="11"/>
          </p:nvPr>
        </p:nvSpPr>
        <p:spPr/>
        <p:txBody>
          <a:bodyPr/>
          <a:lstStyle/>
          <a:p>
            <a:endParaRPr lang="en-GB"/>
          </a:p>
        </p:txBody>
      </p:sp>
      <p:sp>
        <p:nvSpPr>
          <p:cNvPr id="3" name="TextBox 2">
            <a:extLst>
              <a:ext uri="{FF2B5EF4-FFF2-40B4-BE49-F238E27FC236}">
                <a16:creationId xmlns:a16="http://schemas.microsoft.com/office/drawing/2014/main" id="{87E45269-D363-4FAD-BE06-5059DCAC6EF7}"/>
              </a:ext>
            </a:extLst>
          </p:cNvPr>
          <p:cNvSpPr txBox="1"/>
          <p:nvPr/>
        </p:nvSpPr>
        <p:spPr>
          <a:xfrm>
            <a:off x="2926080" y="1026942"/>
            <a:ext cx="7737231" cy="461665"/>
          </a:xfrm>
          <a:prstGeom prst="rect">
            <a:avLst/>
          </a:prstGeom>
          <a:noFill/>
        </p:spPr>
        <p:txBody>
          <a:bodyPr wrap="square" rtlCol="0">
            <a:spAutoFit/>
          </a:bodyPr>
          <a:lstStyle/>
          <a:p>
            <a:r>
              <a:rPr lang="en-GB" sz="2400" dirty="0">
                <a:solidFill>
                  <a:schemeClr val="accent2"/>
                </a:solidFill>
              </a:rPr>
              <a:t>Your turn…</a:t>
            </a:r>
          </a:p>
        </p:txBody>
      </p:sp>
      <p:sp>
        <p:nvSpPr>
          <p:cNvPr id="4" name="TextBox 3">
            <a:extLst>
              <a:ext uri="{FF2B5EF4-FFF2-40B4-BE49-F238E27FC236}">
                <a16:creationId xmlns:a16="http://schemas.microsoft.com/office/drawing/2014/main" id="{77310363-F322-4035-A581-3CD25116505A}"/>
              </a:ext>
            </a:extLst>
          </p:cNvPr>
          <p:cNvSpPr txBox="1"/>
          <p:nvPr/>
        </p:nvSpPr>
        <p:spPr>
          <a:xfrm>
            <a:off x="2926080" y="1587863"/>
            <a:ext cx="5838092" cy="369332"/>
          </a:xfrm>
          <a:prstGeom prst="rect">
            <a:avLst/>
          </a:prstGeom>
          <a:noFill/>
        </p:spPr>
        <p:txBody>
          <a:bodyPr wrap="square" rtlCol="0">
            <a:spAutoFit/>
          </a:bodyPr>
          <a:lstStyle/>
          <a:p>
            <a:r>
              <a:rPr lang="en-GB" dirty="0"/>
              <a:t>You will need some counters and your jotters.</a:t>
            </a:r>
          </a:p>
        </p:txBody>
      </p:sp>
      <p:sp>
        <p:nvSpPr>
          <p:cNvPr id="6" name="TextBox 5">
            <a:extLst>
              <a:ext uri="{FF2B5EF4-FFF2-40B4-BE49-F238E27FC236}">
                <a16:creationId xmlns:a16="http://schemas.microsoft.com/office/drawing/2014/main" id="{E833CA53-17F0-43E9-BECE-2FD794BCAB49}"/>
              </a:ext>
            </a:extLst>
          </p:cNvPr>
          <p:cNvSpPr txBox="1"/>
          <p:nvPr/>
        </p:nvSpPr>
        <p:spPr>
          <a:xfrm>
            <a:off x="2926080" y="2208628"/>
            <a:ext cx="7498080" cy="923330"/>
          </a:xfrm>
          <a:prstGeom prst="rect">
            <a:avLst/>
          </a:prstGeom>
          <a:noFill/>
        </p:spPr>
        <p:txBody>
          <a:bodyPr wrap="square" rtlCol="0">
            <a:spAutoFit/>
          </a:bodyPr>
          <a:lstStyle/>
          <a:p>
            <a:r>
              <a:rPr lang="en-GB" u="sng" dirty="0">
                <a:solidFill>
                  <a:srgbClr val="FF0000"/>
                </a:solidFill>
              </a:rPr>
              <a:t>CAREFULLY</a:t>
            </a:r>
            <a:r>
              <a:rPr lang="en-GB" dirty="0"/>
              <a:t> count out an even number of counters up to 10 (2, 4, 6, 8, 10). If you start with the wrong number of counters you won’t be able to do this!</a:t>
            </a:r>
          </a:p>
        </p:txBody>
      </p:sp>
      <p:sp>
        <p:nvSpPr>
          <p:cNvPr id="8" name="TextBox 7">
            <a:extLst>
              <a:ext uri="{FF2B5EF4-FFF2-40B4-BE49-F238E27FC236}">
                <a16:creationId xmlns:a16="http://schemas.microsoft.com/office/drawing/2014/main" id="{10A79903-8DB5-4B6A-9DC4-C0576C3DAC9D}"/>
              </a:ext>
            </a:extLst>
          </p:cNvPr>
          <p:cNvSpPr txBox="1"/>
          <p:nvPr/>
        </p:nvSpPr>
        <p:spPr>
          <a:xfrm>
            <a:off x="2926080" y="3685735"/>
            <a:ext cx="7343335" cy="369332"/>
          </a:xfrm>
          <a:prstGeom prst="rect">
            <a:avLst/>
          </a:prstGeom>
          <a:noFill/>
        </p:spPr>
        <p:txBody>
          <a:bodyPr wrap="square" rtlCol="0">
            <a:spAutoFit/>
          </a:bodyPr>
          <a:lstStyle/>
          <a:p>
            <a:r>
              <a:rPr lang="en-GB" dirty="0"/>
              <a:t>Halve the counters by splitting them into 2 EQUAL groups.</a:t>
            </a:r>
          </a:p>
        </p:txBody>
      </p:sp>
      <p:sp>
        <p:nvSpPr>
          <p:cNvPr id="9" name="TextBox 8">
            <a:extLst>
              <a:ext uri="{FF2B5EF4-FFF2-40B4-BE49-F238E27FC236}">
                <a16:creationId xmlns:a16="http://schemas.microsoft.com/office/drawing/2014/main" id="{A015A971-FBFA-4DC3-8F45-6A25B923CCFE}"/>
              </a:ext>
            </a:extLst>
          </p:cNvPr>
          <p:cNvSpPr txBox="1"/>
          <p:nvPr/>
        </p:nvSpPr>
        <p:spPr>
          <a:xfrm>
            <a:off x="2926080" y="4557932"/>
            <a:ext cx="5064369" cy="1200329"/>
          </a:xfrm>
          <a:prstGeom prst="rect">
            <a:avLst/>
          </a:prstGeom>
          <a:noFill/>
        </p:spPr>
        <p:txBody>
          <a:bodyPr wrap="square" rtlCol="0">
            <a:spAutoFit/>
          </a:bodyPr>
          <a:lstStyle/>
          <a:p>
            <a:r>
              <a:rPr lang="en-GB" dirty="0"/>
              <a:t>Write what you find in your jotter like this…</a:t>
            </a:r>
          </a:p>
          <a:p>
            <a:endParaRPr lang="en-GB" dirty="0"/>
          </a:p>
          <a:p>
            <a:r>
              <a:rPr lang="en-GB" dirty="0"/>
              <a:t>Half of ___ = ___</a:t>
            </a:r>
          </a:p>
          <a:p>
            <a:r>
              <a:rPr lang="en-GB" dirty="0"/>
              <a:t>Double ___ = ___</a:t>
            </a:r>
          </a:p>
        </p:txBody>
      </p:sp>
      <p:sp>
        <p:nvSpPr>
          <p:cNvPr id="10" name="TextBox 9">
            <a:extLst>
              <a:ext uri="{FF2B5EF4-FFF2-40B4-BE49-F238E27FC236}">
                <a16:creationId xmlns:a16="http://schemas.microsoft.com/office/drawing/2014/main" id="{E19B0827-DF82-4833-A070-77C44EEFD28B}"/>
              </a:ext>
            </a:extLst>
          </p:cNvPr>
          <p:cNvSpPr txBox="1"/>
          <p:nvPr/>
        </p:nvSpPr>
        <p:spPr>
          <a:xfrm>
            <a:off x="8412480" y="5316805"/>
            <a:ext cx="2532185" cy="646331"/>
          </a:xfrm>
          <a:prstGeom prst="rect">
            <a:avLst/>
          </a:prstGeom>
          <a:noFill/>
          <a:ln>
            <a:solidFill>
              <a:schemeClr val="accent4"/>
            </a:solidFill>
          </a:ln>
        </p:spPr>
        <p:txBody>
          <a:bodyPr wrap="square" rtlCol="0">
            <a:spAutoFit/>
          </a:bodyPr>
          <a:lstStyle/>
          <a:p>
            <a:r>
              <a:rPr lang="en-GB" dirty="0"/>
              <a:t>Half of 2 = 1</a:t>
            </a:r>
          </a:p>
          <a:p>
            <a:r>
              <a:rPr lang="en-GB" dirty="0"/>
              <a:t>Double 1 = 2</a:t>
            </a:r>
          </a:p>
        </p:txBody>
      </p:sp>
      <p:pic>
        <p:nvPicPr>
          <p:cNvPr id="5" name="Audio 4">
            <a:hlinkClick r:id="" action="ppaction://media"/>
            <a:extLst>
              <a:ext uri="{FF2B5EF4-FFF2-40B4-BE49-F238E27FC236}">
                <a16:creationId xmlns:a16="http://schemas.microsoft.com/office/drawing/2014/main" id="{8A3D176A-5932-498C-BAA0-4E8601D4504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194039637"/>
      </p:ext>
    </p:extLst>
  </p:cSld>
  <p:clrMapOvr>
    <a:masterClrMapping/>
  </p:clrMapOvr>
  <mc:AlternateContent xmlns:mc="http://schemas.openxmlformats.org/markup-compatibility/2006" xmlns:p14="http://schemas.microsoft.com/office/powerpoint/2010/main">
    <mc:Choice Requires="p14">
      <p:transition spd="slow" p14:dur="2000" advTm="65865"/>
    </mc:Choice>
    <mc:Fallback xmlns="">
      <p:transition spd="slow" advTm="658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891862"/>
            <a:ext cx="8915399" cy="2262781"/>
          </a:xfrm>
        </p:spPr>
        <p:txBody>
          <a:bodyPr/>
          <a:lstStyle/>
          <a:p>
            <a:r>
              <a:rPr lang="en-GB" dirty="0">
                <a:latin typeface="Comic Sans MS" panose="030F0702030302020204" pitchFamily="66" charset="0"/>
              </a:rPr>
              <a:t>Session 3</a:t>
            </a:r>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25056863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Content Placeholder 12"/>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9272588" y="197548"/>
            <a:ext cx="2767502" cy="1974152"/>
          </a:xfrm>
        </p:spPr>
      </p:pic>
      <p:sp>
        <p:nvSpPr>
          <p:cNvPr id="4" name="Title 3">
            <a:extLst>
              <a:ext uri="{FF2B5EF4-FFF2-40B4-BE49-F238E27FC236}">
                <a16:creationId xmlns:a16="http://schemas.microsoft.com/office/drawing/2014/main" id="{77913853-B3A2-41BA-8087-5DF9E84DCA68}"/>
              </a:ext>
            </a:extLst>
          </p:cNvPr>
          <p:cNvSpPr>
            <a:spLocks noGrp="1"/>
          </p:cNvSpPr>
          <p:nvPr>
            <p:ph type="title"/>
          </p:nvPr>
        </p:nvSpPr>
        <p:spPr>
          <a:xfrm>
            <a:off x="2592925" y="624110"/>
            <a:ext cx="6551075" cy="1280890"/>
          </a:xfrm>
        </p:spPr>
        <p:txBody>
          <a:bodyPr>
            <a:normAutofit fontScale="90000"/>
          </a:bodyPr>
          <a:lstStyle/>
          <a:p>
            <a:r>
              <a:rPr lang="en-GB" dirty="0"/>
              <a:t>Write the fact family for a number bond to 10 and the linked bond to 20.</a:t>
            </a:r>
          </a:p>
        </p:txBody>
      </p:sp>
      <p:sp>
        <p:nvSpPr>
          <p:cNvPr id="6" name="Content Placeholder 6">
            <a:extLst>
              <a:ext uri="{FF2B5EF4-FFF2-40B4-BE49-F238E27FC236}">
                <a16:creationId xmlns:a16="http://schemas.microsoft.com/office/drawing/2014/main" id="{43B93C05-BEB5-4BB9-84ED-695416EE5EB3}"/>
              </a:ext>
            </a:extLst>
          </p:cNvPr>
          <p:cNvSpPr txBox="1">
            <a:spLocks/>
          </p:cNvSpPr>
          <p:nvPr/>
        </p:nvSpPr>
        <p:spPr>
          <a:xfrm>
            <a:off x="3267132" y="2598262"/>
            <a:ext cx="6610963" cy="4168455"/>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GB" sz="4000">
                <a:latin typeface="Comic Sans MS" panose="030F0702030302020204" pitchFamily="66" charset="0"/>
              </a:rPr>
              <a:t>___+___=___</a:t>
            </a:r>
          </a:p>
          <a:p>
            <a:pPr marL="0" indent="0">
              <a:buFont typeface="Wingdings 3" charset="2"/>
              <a:buNone/>
            </a:pPr>
            <a:r>
              <a:rPr lang="en-GB" sz="4000">
                <a:latin typeface="Comic Sans MS" panose="030F0702030302020204" pitchFamily="66" charset="0"/>
              </a:rPr>
              <a:t>___+___=___</a:t>
            </a:r>
          </a:p>
          <a:p>
            <a:pPr marL="0" indent="0">
              <a:buFont typeface="Wingdings 3" charset="2"/>
              <a:buNone/>
            </a:pPr>
            <a:r>
              <a:rPr lang="en-GB" sz="4000">
                <a:latin typeface="Comic Sans MS" panose="030F0702030302020204" pitchFamily="66" charset="0"/>
              </a:rPr>
              <a:t>___-___=___</a:t>
            </a:r>
          </a:p>
          <a:p>
            <a:pPr marL="0" indent="0">
              <a:buFont typeface="Wingdings 3" charset="2"/>
              <a:buNone/>
            </a:pPr>
            <a:r>
              <a:rPr lang="en-GB" sz="4000">
                <a:latin typeface="Comic Sans MS" panose="030F0702030302020204" pitchFamily="66" charset="0"/>
              </a:rPr>
              <a:t>___-___=___					</a:t>
            </a:r>
            <a:endParaRPr lang="en-GB" sz="4000" dirty="0">
              <a:latin typeface="Comic Sans MS" panose="030F0702030302020204" pitchFamily="66" charset="0"/>
            </a:endParaRPr>
          </a:p>
        </p:txBody>
      </p:sp>
      <p:sp>
        <p:nvSpPr>
          <p:cNvPr id="2" name="TextBox 1">
            <a:extLst>
              <a:ext uri="{FF2B5EF4-FFF2-40B4-BE49-F238E27FC236}">
                <a16:creationId xmlns:a16="http://schemas.microsoft.com/office/drawing/2014/main" id="{5A758699-B4F2-4486-BFE8-6CE0524A8090}"/>
              </a:ext>
            </a:extLst>
          </p:cNvPr>
          <p:cNvSpPr txBox="1"/>
          <p:nvPr/>
        </p:nvSpPr>
        <p:spPr>
          <a:xfrm>
            <a:off x="8989255" y="2489982"/>
            <a:ext cx="2532185" cy="1200329"/>
          </a:xfrm>
          <a:prstGeom prst="rect">
            <a:avLst/>
          </a:prstGeom>
          <a:noFill/>
        </p:spPr>
        <p:txBody>
          <a:bodyPr wrap="square" rtlCol="0">
            <a:spAutoFit/>
          </a:bodyPr>
          <a:lstStyle/>
          <a:p>
            <a:r>
              <a:rPr lang="en-GB" dirty="0" err="1"/>
              <a:t>Eg</a:t>
            </a:r>
            <a:r>
              <a:rPr lang="en-GB" dirty="0"/>
              <a:t> if you know</a:t>
            </a:r>
          </a:p>
          <a:p>
            <a:r>
              <a:rPr lang="en-GB" dirty="0"/>
              <a:t>4+6=10</a:t>
            </a:r>
          </a:p>
          <a:p>
            <a:r>
              <a:rPr lang="en-GB" dirty="0"/>
              <a:t>Then you know</a:t>
            </a:r>
          </a:p>
          <a:p>
            <a:r>
              <a:rPr lang="en-GB" dirty="0"/>
              <a:t>14+6=20</a:t>
            </a:r>
          </a:p>
        </p:txBody>
      </p:sp>
      <p:pic>
        <p:nvPicPr>
          <p:cNvPr id="3" name="Audio 2">
            <a:hlinkClick r:id="" action="ppaction://media"/>
            <a:extLst>
              <a:ext uri="{FF2B5EF4-FFF2-40B4-BE49-F238E27FC236}">
                <a16:creationId xmlns:a16="http://schemas.microsoft.com/office/drawing/2014/main" id="{7EE86B92-2224-4DFC-992B-51F1ED636C6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982733143"/>
      </p:ext>
    </p:extLst>
  </p:cSld>
  <p:clrMapOvr>
    <a:masterClrMapping/>
  </p:clrMapOvr>
  <p:transition spd="slow" advTm="36438">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Comic Sans MS" panose="030F0702030302020204" pitchFamily="66" charset="0"/>
              </a:rPr>
              <a:t>WALT double and halve</a:t>
            </a:r>
          </a:p>
        </p:txBody>
      </p:sp>
      <p:sp>
        <p:nvSpPr>
          <p:cNvPr id="4" name="Content Placeholder 3"/>
          <p:cNvSpPr>
            <a:spLocks noGrp="1"/>
          </p:cNvSpPr>
          <p:nvPr>
            <p:ph idx="1"/>
          </p:nvPr>
        </p:nvSpPr>
        <p:spPr/>
        <p:txBody>
          <a:bodyPr/>
          <a:lstStyle/>
          <a:p>
            <a:endParaRPr lang="en-GB"/>
          </a:p>
        </p:txBody>
      </p:sp>
    </p:spTree>
    <p:extLst>
      <p:ext uri="{BB962C8B-B14F-4D97-AF65-F5344CB8AC3E}">
        <p14:creationId xmlns:p14="http://schemas.microsoft.com/office/powerpoint/2010/main" val="90261417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2.5 Commutativity, doubling and halving</a:t>
            </a:r>
            <a:r>
              <a:rPr lang="en-GB" dirty="0"/>
              <a:t>	  </a:t>
            </a:r>
            <a:r>
              <a:rPr lang="en-US" dirty="0">
                <a:solidFill>
                  <a:srgbClr val="00628C"/>
                </a:solidFill>
              </a:rPr>
              <a:t>Step 3:3</a:t>
            </a:r>
          </a:p>
        </p:txBody>
      </p:sp>
      <p:grpSp>
        <p:nvGrpSpPr>
          <p:cNvPr id="12" name="Group 11">
            <a:extLst>
              <a:ext uri="{FF2B5EF4-FFF2-40B4-BE49-F238E27FC236}">
                <a16:creationId xmlns:a16="http://schemas.microsoft.com/office/drawing/2014/main" id="{8B1846CA-3844-42C1-91E5-7D309A9C5687}"/>
              </a:ext>
            </a:extLst>
          </p:cNvPr>
          <p:cNvGrpSpPr/>
          <p:nvPr/>
        </p:nvGrpSpPr>
        <p:grpSpPr>
          <a:xfrm>
            <a:off x="3940889" y="1853873"/>
            <a:ext cx="4320000" cy="1656000"/>
            <a:chOff x="2416889" y="2076893"/>
            <a:chExt cx="4320000" cy="1656000"/>
          </a:xfrm>
        </p:grpSpPr>
        <p:sp>
          <p:nvSpPr>
            <p:cNvPr id="5" name="TextBox 4">
              <a:extLst>
                <a:ext uri="{FF2B5EF4-FFF2-40B4-BE49-F238E27FC236}">
                  <a16:creationId xmlns:a16="http://schemas.microsoft.com/office/drawing/2014/main" id="{7A58FED2-7FA2-41F8-B17F-F4BFA45CA8B4}"/>
                </a:ext>
              </a:extLst>
            </p:cNvPr>
            <p:cNvSpPr txBox="1"/>
            <p:nvPr/>
          </p:nvSpPr>
          <p:spPr bwMode="auto">
            <a:xfrm>
              <a:off x="4395636" y="2268214"/>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2</a:t>
              </a:r>
            </a:p>
          </p:txBody>
        </p:sp>
        <p:sp>
          <p:nvSpPr>
            <p:cNvPr id="6" name="Rectangle 5">
              <a:extLst>
                <a:ext uri="{FF2B5EF4-FFF2-40B4-BE49-F238E27FC236}">
                  <a16:creationId xmlns:a16="http://schemas.microsoft.com/office/drawing/2014/main" id="{EE8E39EE-7FDC-4E89-9D3C-23EEF295ADE9}"/>
                </a:ext>
              </a:extLst>
            </p:cNvPr>
            <p:cNvSpPr/>
            <p:nvPr/>
          </p:nvSpPr>
          <p:spPr bwMode="auto">
            <a:xfrm>
              <a:off x="2416889" y="2076893"/>
              <a:ext cx="4320000" cy="1656000"/>
            </a:xfrm>
            <a:prstGeom prst="rect">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cxnSp>
          <p:nvCxnSpPr>
            <p:cNvPr id="7" name="Straight Connector 6">
              <a:extLst>
                <a:ext uri="{FF2B5EF4-FFF2-40B4-BE49-F238E27FC236}">
                  <a16:creationId xmlns:a16="http://schemas.microsoft.com/office/drawing/2014/main" id="{D0B3AB76-C586-493F-B111-3BD0A7926D41}"/>
                </a:ext>
              </a:extLst>
            </p:cNvPr>
            <p:cNvCxnSpPr/>
            <p:nvPr/>
          </p:nvCxnSpPr>
          <p:spPr bwMode="auto">
            <a:xfrm>
              <a:off x="2416889" y="2914418"/>
              <a:ext cx="4320000" cy="0"/>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8" name="Straight Connector 7">
              <a:extLst>
                <a:ext uri="{FF2B5EF4-FFF2-40B4-BE49-F238E27FC236}">
                  <a16:creationId xmlns:a16="http://schemas.microsoft.com/office/drawing/2014/main" id="{3C6E84BA-26CE-4892-8D75-7098FB04FACA}"/>
                </a:ext>
              </a:extLst>
            </p:cNvPr>
            <p:cNvCxnSpPr/>
            <p:nvPr/>
          </p:nvCxnSpPr>
          <p:spPr bwMode="auto">
            <a:xfrm>
              <a:off x="4576889" y="2904218"/>
              <a:ext cx="0" cy="828675"/>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TextBox 8">
              <a:extLst>
                <a:ext uri="{FF2B5EF4-FFF2-40B4-BE49-F238E27FC236}">
                  <a16:creationId xmlns:a16="http://schemas.microsoft.com/office/drawing/2014/main" id="{659AB1AA-DD38-4B4E-9B8D-22622103030A}"/>
                </a:ext>
              </a:extLst>
            </p:cNvPr>
            <p:cNvSpPr txBox="1"/>
            <p:nvPr/>
          </p:nvSpPr>
          <p:spPr bwMode="auto">
            <a:xfrm>
              <a:off x="3310488" y="3087723"/>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1</a:t>
              </a:r>
              <a:endParaRPr lang="en-GB" sz="2400" dirty="0">
                <a:solidFill>
                  <a:srgbClr val="C00000"/>
                </a:solidFill>
                <a:latin typeface="Myriad Pro Semibold" charset="0"/>
                <a:ea typeface="Myriad Pro Semibold" charset="0"/>
                <a:cs typeface="Myriad Pro Semibold" charset="0"/>
              </a:endParaRPr>
            </a:p>
          </p:txBody>
        </p:sp>
        <p:sp>
          <p:nvSpPr>
            <p:cNvPr id="10" name="TextBox 9">
              <a:extLst>
                <a:ext uri="{FF2B5EF4-FFF2-40B4-BE49-F238E27FC236}">
                  <a16:creationId xmlns:a16="http://schemas.microsoft.com/office/drawing/2014/main" id="{53649868-B89E-4FA7-88F2-5C00DA7C54C3}"/>
                </a:ext>
              </a:extLst>
            </p:cNvPr>
            <p:cNvSpPr txBox="1"/>
            <p:nvPr/>
          </p:nvSpPr>
          <p:spPr bwMode="auto">
            <a:xfrm>
              <a:off x="5481200" y="3087723"/>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1</a:t>
              </a:r>
              <a:endParaRPr lang="en-GB" sz="2400" dirty="0">
                <a:solidFill>
                  <a:srgbClr val="C00000"/>
                </a:solidFill>
                <a:latin typeface="Myriad Pro Semibold" charset="0"/>
                <a:ea typeface="Myriad Pro Semibold" charset="0"/>
                <a:cs typeface="Myriad Pro Semibold" charset="0"/>
              </a:endParaRPr>
            </a:p>
          </p:txBody>
        </p:sp>
      </p:grpSp>
      <p:sp>
        <p:nvSpPr>
          <p:cNvPr id="13" name="TextBox 12">
            <a:extLst>
              <a:ext uri="{FF2B5EF4-FFF2-40B4-BE49-F238E27FC236}">
                <a16:creationId xmlns:a16="http://schemas.microsoft.com/office/drawing/2014/main" id="{7DCF6DB1-0FC8-41A0-A21D-39DCE9CE0E5E}"/>
              </a:ext>
            </a:extLst>
          </p:cNvPr>
          <p:cNvSpPr txBox="1"/>
          <p:nvPr/>
        </p:nvSpPr>
        <p:spPr bwMode="auto">
          <a:xfrm>
            <a:off x="5373688" y="3906294"/>
            <a:ext cx="144462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2 × 1 = 2</a:t>
            </a:r>
          </a:p>
        </p:txBody>
      </p:sp>
      <p:sp>
        <p:nvSpPr>
          <p:cNvPr id="14" name="TextBox 13">
            <a:extLst>
              <a:ext uri="{FF2B5EF4-FFF2-40B4-BE49-F238E27FC236}">
                <a16:creationId xmlns:a16="http://schemas.microsoft.com/office/drawing/2014/main" id="{D6AF7104-69EF-44C6-B686-482D74C657A5}"/>
              </a:ext>
            </a:extLst>
          </p:cNvPr>
          <p:cNvSpPr txBox="1"/>
          <p:nvPr/>
        </p:nvSpPr>
        <p:spPr bwMode="auto">
          <a:xfrm>
            <a:off x="4520894" y="4637476"/>
            <a:ext cx="315022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Half of 2 is equal to 1.</a:t>
            </a:r>
          </a:p>
        </p:txBody>
      </p:sp>
      <p:sp>
        <p:nvSpPr>
          <p:cNvPr id="15" name="TextBox 14">
            <a:extLst>
              <a:ext uri="{FF2B5EF4-FFF2-40B4-BE49-F238E27FC236}">
                <a16:creationId xmlns:a16="http://schemas.microsoft.com/office/drawing/2014/main" id="{37EB62BB-3A53-404F-87F0-C5454D457DBA}"/>
              </a:ext>
            </a:extLst>
          </p:cNvPr>
          <p:cNvSpPr txBox="1"/>
          <p:nvPr/>
        </p:nvSpPr>
        <p:spPr bwMode="auto">
          <a:xfrm>
            <a:off x="4478029" y="5368659"/>
            <a:ext cx="32359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Double 1 is equal to 2.</a:t>
            </a:r>
          </a:p>
        </p:txBody>
      </p:sp>
      <p:pic>
        <p:nvPicPr>
          <p:cNvPr id="3" name="Audio 2">
            <a:hlinkClick r:id="" action="ppaction://media"/>
            <a:extLst>
              <a:ext uri="{FF2B5EF4-FFF2-40B4-BE49-F238E27FC236}">
                <a16:creationId xmlns:a16="http://schemas.microsoft.com/office/drawing/2014/main" id="{0E9A54CD-C063-4FE7-982D-10745575BD50}"/>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1468310393"/>
      </p:ext>
    </p:extLst>
  </p:cSld>
  <p:clrMapOvr>
    <a:masterClrMapping/>
  </p:clrMapOvr>
  <mc:AlternateContent xmlns:mc="http://schemas.openxmlformats.org/markup-compatibility/2006" xmlns:p14="http://schemas.microsoft.com/office/powerpoint/2010/main">
    <mc:Choice Requires="p14">
      <p:transition spd="slow" p14:dur="2000" advTm="11191"/>
    </mc:Choice>
    <mc:Fallback xmlns="">
      <p:transition spd="slow" advTm="111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500"/>
                                        <p:tgtEl>
                                          <p:spTgt spid="1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500"/>
                                        <p:tgtEl>
                                          <p:spTgt spid="14"/>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2" fill="hold" display="0">
                  <p:stCondLst>
                    <p:cond delay="indefinite"/>
                  </p:stCondLst>
                  <p:endCondLst>
                    <p:cond evt="onStopAudio" delay="0">
                      <p:tgtEl>
                        <p:sldTgt/>
                      </p:tgtEl>
                    </p:cond>
                  </p:endCondLst>
                </p:cTn>
                <p:tgtEl>
                  <p:spTgt spid="3"/>
                </p:tgtEl>
              </p:cMediaNode>
            </p:audio>
          </p:childTnLst>
        </p:cTn>
      </p:par>
    </p:tnLst>
    <p:bldLst>
      <p:bldP spid="13" grpId="0"/>
      <p:bldP spid="14" grpId="0"/>
      <p:bldP spid="1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2.5 Commutativity, doubling and halving</a:t>
            </a:r>
            <a:r>
              <a:rPr lang="en-GB" dirty="0"/>
              <a:t>	  </a:t>
            </a:r>
            <a:r>
              <a:rPr lang="en-US" dirty="0">
                <a:solidFill>
                  <a:srgbClr val="00628C"/>
                </a:solidFill>
              </a:rPr>
              <a:t>Step 3:3</a:t>
            </a:r>
          </a:p>
        </p:txBody>
      </p:sp>
      <p:grpSp>
        <p:nvGrpSpPr>
          <p:cNvPr id="3" name="Group 2">
            <a:extLst>
              <a:ext uri="{FF2B5EF4-FFF2-40B4-BE49-F238E27FC236}">
                <a16:creationId xmlns:a16="http://schemas.microsoft.com/office/drawing/2014/main" id="{DCC01C45-1106-4B66-A849-D9B7FA6842E6}"/>
              </a:ext>
            </a:extLst>
          </p:cNvPr>
          <p:cNvGrpSpPr/>
          <p:nvPr/>
        </p:nvGrpSpPr>
        <p:grpSpPr>
          <a:xfrm>
            <a:off x="3940889" y="1853873"/>
            <a:ext cx="4320000" cy="1656000"/>
            <a:chOff x="2416889" y="2076893"/>
            <a:chExt cx="4320000" cy="1656000"/>
          </a:xfrm>
        </p:grpSpPr>
        <p:sp>
          <p:nvSpPr>
            <p:cNvPr id="4" name="TextBox 3">
              <a:extLst>
                <a:ext uri="{FF2B5EF4-FFF2-40B4-BE49-F238E27FC236}">
                  <a16:creationId xmlns:a16="http://schemas.microsoft.com/office/drawing/2014/main" id="{8723B870-176D-4250-9C81-6BC0F197DBFB}"/>
                </a:ext>
              </a:extLst>
            </p:cNvPr>
            <p:cNvSpPr txBox="1"/>
            <p:nvPr/>
          </p:nvSpPr>
          <p:spPr bwMode="auto">
            <a:xfrm>
              <a:off x="4395636" y="2268214"/>
              <a:ext cx="3513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4</a:t>
              </a:r>
            </a:p>
          </p:txBody>
        </p:sp>
        <p:sp>
          <p:nvSpPr>
            <p:cNvPr id="5" name="Rectangle 4">
              <a:extLst>
                <a:ext uri="{FF2B5EF4-FFF2-40B4-BE49-F238E27FC236}">
                  <a16:creationId xmlns:a16="http://schemas.microsoft.com/office/drawing/2014/main" id="{DA31785E-0130-4908-8E2C-31F1F4283812}"/>
                </a:ext>
              </a:extLst>
            </p:cNvPr>
            <p:cNvSpPr/>
            <p:nvPr/>
          </p:nvSpPr>
          <p:spPr bwMode="auto">
            <a:xfrm>
              <a:off x="2416889" y="2076893"/>
              <a:ext cx="4320000" cy="1656000"/>
            </a:xfrm>
            <a:prstGeom prst="rect">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cxnSp>
          <p:nvCxnSpPr>
            <p:cNvPr id="6" name="Straight Connector 5">
              <a:extLst>
                <a:ext uri="{FF2B5EF4-FFF2-40B4-BE49-F238E27FC236}">
                  <a16:creationId xmlns:a16="http://schemas.microsoft.com/office/drawing/2014/main" id="{06D0FE3E-BA8E-4756-BB08-ED11D0F6C107}"/>
                </a:ext>
              </a:extLst>
            </p:cNvPr>
            <p:cNvCxnSpPr/>
            <p:nvPr/>
          </p:nvCxnSpPr>
          <p:spPr bwMode="auto">
            <a:xfrm>
              <a:off x="2416889" y="2914418"/>
              <a:ext cx="4320000" cy="0"/>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 name="Straight Connector 6">
              <a:extLst>
                <a:ext uri="{FF2B5EF4-FFF2-40B4-BE49-F238E27FC236}">
                  <a16:creationId xmlns:a16="http://schemas.microsoft.com/office/drawing/2014/main" id="{9A3800DD-36E7-4A8F-8DFF-5D413E63C912}"/>
                </a:ext>
              </a:extLst>
            </p:cNvPr>
            <p:cNvCxnSpPr/>
            <p:nvPr/>
          </p:nvCxnSpPr>
          <p:spPr bwMode="auto">
            <a:xfrm>
              <a:off x="4576889" y="2904218"/>
              <a:ext cx="0" cy="828675"/>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8" name="TextBox 7">
              <a:extLst>
                <a:ext uri="{FF2B5EF4-FFF2-40B4-BE49-F238E27FC236}">
                  <a16:creationId xmlns:a16="http://schemas.microsoft.com/office/drawing/2014/main" id="{6FE7FF40-B8E8-4864-810F-0F9216843B52}"/>
                </a:ext>
              </a:extLst>
            </p:cNvPr>
            <p:cNvSpPr txBox="1"/>
            <p:nvPr/>
          </p:nvSpPr>
          <p:spPr bwMode="auto">
            <a:xfrm>
              <a:off x="3310488" y="3087723"/>
              <a:ext cx="3513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2</a:t>
              </a:r>
            </a:p>
          </p:txBody>
        </p:sp>
        <p:sp>
          <p:nvSpPr>
            <p:cNvPr id="9" name="TextBox 8">
              <a:extLst>
                <a:ext uri="{FF2B5EF4-FFF2-40B4-BE49-F238E27FC236}">
                  <a16:creationId xmlns:a16="http://schemas.microsoft.com/office/drawing/2014/main" id="{9142C716-4A0A-4B4C-B77E-C8DD114DB65A}"/>
                </a:ext>
              </a:extLst>
            </p:cNvPr>
            <p:cNvSpPr txBox="1"/>
            <p:nvPr/>
          </p:nvSpPr>
          <p:spPr bwMode="auto">
            <a:xfrm>
              <a:off x="5481200" y="3087723"/>
              <a:ext cx="3513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2</a:t>
              </a:r>
            </a:p>
          </p:txBody>
        </p:sp>
      </p:grpSp>
      <p:sp>
        <p:nvSpPr>
          <p:cNvPr id="10" name="TextBox 9">
            <a:extLst>
              <a:ext uri="{FF2B5EF4-FFF2-40B4-BE49-F238E27FC236}">
                <a16:creationId xmlns:a16="http://schemas.microsoft.com/office/drawing/2014/main" id="{F88EA604-3DBB-45E2-B57E-EC9950931494}"/>
              </a:ext>
            </a:extLst>
          </p:cNvPr>
          <p:cNvSpPr txBox="1"/>
          <p:nvPr/>
        </p:nvSpPr>
        <p:spPr bwMode="auto">
          <a:xfrm>
            <a:off x="5373688" y="3906294"/>
            <a:ext cx="144462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2 × 2 = 4</a:t>
            </a:r>
          </a:p>
        </p:txBody>
      </p:sp>
      <p:sp>
        <p:nvSpPr>
          <p:cNvPr id="11" name="TextBox 10">
            <a:extLst>
              <a:ext uri="{FF2B5EF4-FFF2-40B4-BE49-F238E27FC236}">
                <a16:creationId xmlns:a16="http://schemas.microsoft.com/office/drawing/2014/main" id="{59D57FC3-4AC8-4B92-A938-3CC0C65DF7EF}"/>
              </a:ext>
            </a:extLst>
          </p:cNvPr>
          <p:cNvSpPr txBox="1"/>
          <p:nvPr/>
        </p:nvSpPr>
        <p:spPr bwMode="auto">
          <a:xfrm>
            <a:off x="4520893" y="4637476"/>
            <a:ext cx="315022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Half of 4 is equal to 2.</a:t>
            </a:r>
          </a:p>
        </p:txBody>
      </p:sp>
      <p:sp>
        <p:nvSpPr>
          <p:cNvPr id="12" name="TextBox 11">
            <a:extLst>
              <a:ext uri="{FF2B5EF4-FFF2-40B4-BE49-F238E27FC236}">
                <a16:creationId xmlns:a16="http://schemas.microsoft.com/office/drawing/2014/main" id="{1A6EC0B0-6205-4B6C-9AA0-D149AE7E0776}"/>
              </a:ext>
            </a:extLst>
          </p:cNvPr>
          <p:cNvSpPr txBox="1"/>
          <p:nvPr/>
        </p:nvSpPr>
        <p:spPr bwMode="auto">
          <a:xfrm>
            <a:off x="4478029" y="5368659"/>
            <a:ext cx="32359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Double 2 is equal to 4.</a:t>
            </a:r>
          </a:p>
        </p:txBody>
      </p:sp>
      <p:pic>
        <p:nvPicPr>
          <p:cNvPr id="13" name="Audio 12">
            <a:hlinkClick r:id="" action="ppaction://media"/>
            <a:extLst>
              <a:ext uri="{FF2B5EF4-FFF2-40B4-BE49-F238E27FC236}">
                <a16:creationId xmlns:a16="http://schemas.microsoft.com/office/drawing/2014/main" id="{60396481-65B0-462E-8C98-C52336F46311}"/>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119844121"/>
      </p:ext>
    </p:extLst>
  </p:cSld>
  <p:clrMapOvr>
    <a:masterClrMapping/>
  </p:clrMapOvr>
  <mc:AlternateContent xmlns:mc="http://schemas.openxmlformats.org/markup-compatibility/2006" xmlns:p14="http://schemas.microsoft.com/office/powerpoint/2010/main">
    <mc:Choice Requires="p14">
      <p:transition spd="slow" p14:dur="2000" advTm="6966"/>
    </mc:Choice>
    <mc:Fallback xmlns="">
      <p:transition spd="slow" advTm="696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2" fill="hold" display="0">
                  <p:stCondLst>
                    <p:cond delay="indefinite"/>
                  </p:stCondLst>
                  <p:endCondLst>
                    <p:cond evt="onStopAudio" delay="0">
                      <p:tgtEl>
                        <p:sldTgt/>
                      </p:tgtEl>
                    </p:cond>
                  </p:endCondLst>
                </p:cTn>
                <p:tgtEl>
                  <p:spTgt spid="13"/>
                </p:tgtEl>
              </p:cMediaNode>
            </p:audio>
          </p:childTnLst>
        </p:cTn>
      </p:par>
    </p:tnLst>
    <p:bldLst>
      <p:bldP spid="10" grpId="0"/>
      <p:bldP spid="11" grpId="0"/>
      <p:bldP spid="1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2.5 Commutativity, doubling and halving</a:t>
            </a:r>
            <a:r>
              <a:rPr lang="en-GB" dirty="0"/>
              <a:t>	  </a:t>
            </a:r>
            <a:r>
              <a:rPr lang="en-US" dirty="0">
                <a:solidFill>
                  <a:srgbClr val="00628C"/>
                </a:solidFill>
              </a:rPr>
              <a:t>Step 3:3</a:t>
            </a:r>
          </a:p>
        </p:txBody>
      </p:sp>
      <p:grpSp>
        <p:nvGrpSpPr>
          <p:cNvPr id="3" name="Group 2">
            <a:extLst>
              <a:ext uri="{FF2B5EF4-FFF2-40B4-BE49-F238E27FC236}">
                <a16:creationId xmlns:a16="http://schemas.microsoft.com/office/drawing/2014/main" id="{09E047ED-158B-4325-AA81-7B54A94F4DED}"/>
              </a:ext>
            </a:extLst>
          </p:cNvPr>
          <p:cNvGrpSpPr/>
          <p:nvPr/>
        </p:nvGrpSpPr>
        <p:grpSpPr>
          <a:xfrm>
            <a:off x="3940889" y="1853873"/>
            <a:ext cx="4320000" cy="1656000"/>
            <a:chOff x="2416889" y="2076893"/>
            <a:chExt cx="4320000" cy="1656000"/>
          </a:xfrm>
        </p:grpSpPr>
        <p:sp>
          <p:nvSpPr>
            <p:cNvPr id="4" name="TextBox 3">
              <a:extLst>
                <a:ext uri="{FF2B5EF4-FFF2-40B4-BE49-F238E27FC236}">
                  <a16:creationId xmlns:a16="http://schemas.microsoft.com/office/drawing/2014/main" id="{D0C97F72-9F95-4F91-BAD4-C04646940139}"/>
                </a:ext>
              </a:extLst>
            </p:cNvPr>
            <p:cNvSpPr txBox="1"/>
            <p:nvPr/>
          </p:nvSpPr>
          <p:spPr bwMode="auto">
            <a:xfrm>
              <a:off x="4395636" y="2268214"/>
              <a:ext cx="3513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6</a:t>
              </a:r>
            </a:p>
          </p:txBody>
        </p:sp>
        <p:sp>
          <p:nvSpPr>
            <p:cNvPr id="5" name="Rectangle 4">
              <a:extLst>
                <a:ext uri="{FF2B5EF4-FFF2-40B4-BE49-F238E27FC236}">
                  <a16:creationId xmlns:a16="http://schemas.microsoft.com/office/drawing/2014/main" id="{11F70078-802A-478C-AB43-B8890D94212C}"/>
                </a:ext>
              </a:extLst>
            </p:cNvPr>
            <p:cNvSpPr/>
            <p:nvPr/>
          </p:nvSpPr>
          <p:spPr bwMode="auto">
            <a:xfrm>
              <a:off x="2416889" y="2076893"/>
              <a:ext cx="4320000" cy="1656000"/>
            </a:xfrm>
            <a:prstGeom prst="rect">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cxnSp>
          <p:nvCxnSpPr>
            <p:cNvPr id="6" name="Straight Connector 5">
              <a:extLst>
                <a:ext uri="{FF2B5EF4-FFF2-40B4-BE49-F238E27FC236}">
                  <a16:creationId xmlns:a16="http://schemas.microsoft.com/office/drawing/2014/main" id="{CDB20D72-8F11-4615-9751-8C15FE665B9E}"/>
                </a:ext>
              </a:extLst>
            </p:cNvPr>
            <p:cNvCxnSpPr/>
            <p:nvPr/>
          </p:nvCxnSpPr>
          <p:spPr bwMode="auto">
            <a:xfrm>
              <a:off x="2416889" y="2914418"/>
              <a:ext cx="4320000" cy="0"/>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 name="Straight Connector 6">
              <a:extLst>
                <a:ext uri="{FF2B5EF4-FFF2-40B4-BE49-F238E27FC236}">
                  <a16:creationId xmlns:a16="http://schemas.microsoft.com/office/drawing/2014/main" id="{F0898619-7395-48BD-B1BB-0ABF43DC15D5}"/>
                </a:ext>
              </a:extLst>
            </p:cNvPr>
            <p:cNvCxnSpPr/>
            <p:nvPr/>
          </p:nvCxnSpPr>
          <p:spPr bwMode="auto">
            <a:xfrm>
              <a:off x="4576889" y="2904218"/>
              <a:ext cx="0" cy="828675"/>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8" name="TextBox 7">
              <a:extLst>
                <a:ext uri="{FF2B5EF4-FFF2-40B4-BE49-F238E27FC236}">
                  <a16:creationId xmlns:a16="http://schemas.microsoft.com/office/drawing/2014/main" id="{95447D4A-71C8-4918-BE67-43FD4F28913F}"/>
                </a:ext>
              </a:extLst>
            </p:cNvPr>
            <p:cNvSpPr txBox="1"/>
            <p:nvPr/>
          </p:nvSpPr>
          <p:spPr bwMode="auto">
            <a:xfrm>
              <a:off x="3310488" y="3087723"/>
              <a:ext cx="3513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3</a:t>
              </a:r>
            </a:p>
          </p:txBody>
        </p:sp>
        <p:sp>
          <p:nvSpPr>
            <p:cNvPr id="9" name="TextBox 8">
              <a:extLst>
                <a:ext uri="{FF2B5EF4-FFF2-40B4-BE49-F238E27FC236}">
                  <a16:creationId xmlns:a16="http://schemas.microsoft.com/office/drawing/2014/main" id="{2E821FE4-384F-495B-8366-5A830D3B2F5D}"/>
                </a:ext>
              </a:extLst>
            </p:cNvPr>
            <p:cNvSpPr txBox="1"/>
            <p:nvPr/>
          </p:nvSpPr>
          <p:spPr bwMode="auto">
            <a:xfrm>
              <a:off x="5481200" y="3087723"/>
              <a:ext cx="3513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3</a:t>
              </a:r>
            </a:p>
          </p:txBody>
        </p:sp>
      </p:grpSp>
      <p:sp>
        <p:nvSpPr>
          <p:cNvPr id="10" name="TextBox 9">
            <a:extLst>
              <a:ext uri="{FF2B5EF4-FFF2-40B4-BE49-F238E27FC236}">
                <a16:creationId xmlns:a16="http://schemas.microsoft.com/office/drawing/2014/main" id="{55CBCE48-5BAE-4BC1-9DF8-3F0FF1FE21AB}"/>
              </a:ext>
            </a:extLst>
          </p:cNvPr>
          <p:cNvSpPr txBox="1"/>
          <p:nvPr/>
        </p:nvSpPr>
        <p:spPr bwMode="auto">
          <a:xfrm>
            <a:off x="5373688" y="3906294"/>
            <a:ext cx="144462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2 × 3 = 6</a:t>
            </a:r>
          </a:p>
        </p:txBody>
      </p:sp>
      <p:sp>
        <p:nvSpPr>
          <p:cNvPr id="11" name="TextBox 10">
            <a:extLst>
              <a:ext uri="{FF2B5EF4-FFF2-40B4-BE49-F238E27FC236}">
                <a16:creationId xmlns:a16="http://schemas.microsoft.com/office/drawing/2014/main" id="{7BF44EA9-DE31-42C0-9E37-3349C39AB082}"/>
              </a:ext>
            </a:extLst>
          </p:cNvPr>
          <p:cNvSpPr txBox="1"/>
          <p:nvPr/>
        </p:nvSpPr>
        <p:spPr bwMode="auto">
          <a:xfrm>
            <a:off x="4520893" y="4637476"/>
            <a:ext cx="315022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Half of 6 is equal to 3.</a:t>
            </a:r>
          </a:p>
        </p:txBody>
      </p:sp>
      <p:sp>
        <p:nvSpPr>
          <p:cNvPr id="12" name="TextBox 11">
            <a:extLst>
              <a:ext uri="{FF2B5EF4-FFF2-40B4-BE49-F238E27FC236}">
                <a16:creationId xmlns:a16="http://schemas.microsoft.com/office/drawing/2014/main" id="{4E795320-441F-4475-97BF-E3BE5299127B}"/>
              </a:ext>
            </a:extLst>
          </p:cNvPr>
          <p:cNvSpPr txBox="1"/>
          <p:nvPr/>
        </p:nvSpPr>
        <p:spPr bwMode="auto">
          <a:xfrm>
            <a:off x="4478029" y="5368659"/>
            <a:ext cx="32359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Double 3 is equal to 6.</a:t>
            </a:r>
          </a:p>
        </p:txBody>
      </p:sp>
      <p:pic>
        <p:nvPicPr>
          <p:cNvPr id="13" name="Audio 12">
            <a:hlinkClick r:id="" action="ppaction://media"/>
            <a:extLst>
              <a:ext uri="{FF2B5EF4-FFF2-40B4-BE49-F238E27FC236}">
                <a16:creationId xmlns:a16="http://schemas.microsoft.com/office/drawing/2014/main" id="{77313ACC-5B44-4D39-8911-7D33CFA63D1E}"/>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1071369707"/>
      </p:ext>
    </p:extLst>
  </p:cSld>
  <p:clrMapOvr>
    <a:masterClrMapping/>
  </p:clrMapOvr>
  <mc:AlternateContent xmlns:mc="http://schemas.openxmlformats.org/markup-compatibility/2006" xmlns:p14="http://schemas.microsoft.com/office/powerpoint/2010/main">
    <mc:Choice Requires="p14">
      <p:transition spd="slow" p14:dur="2000" advTm="7006"/>
    </mc:Choice>
    <mc:Fallback xmlns="">
      <p:transition spd="slow" advTm="70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2" fill="hold" display="0">
                  <p:stCondLst>
                    <p:cond delay="indefinite"/>
                  </p:stCondLst>
                  <p:endCondLst>
                    <p:cond evt="onStopAudio" delay="0">
                      <p:tgtEl>
                        <p:sldTgt/>
                      </p:tgtEl>
                    </p:cond>
                  </p:endCondLst>
                </p:cTn>
                <p:tgtEl>
                  <p:spTgt spid="13"/>
                </p:tgtEl>
              </p:cMediaNode>
            </p:audio>
          </p:childTnLst>
        </p:cTn>
      </p:par>
    </p:tnLst>
    <p:bldLst>
      <p:bldP spid="10" grpId="0"/>
      <p:bldP spid="11" grpId="0"/>
      <p:bldP spid="1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2.5 Commutativity, doubling and halving</a:t>
            </a:r>
            <a:r>
              <a:rPr lang="en-GB" dirty="0"/>
              <a:t>	  </a:t>
            </a:r>
            <a:r>
              <a:rPr lang="en-US" dirty="0">
                <a:solidFill>
                  <a:srgbClr val="00628C"/>
                </a:solidFill>
              </a:rPr>
              <a:t>Step 3:3</a:t>
            </a:r>
          </a:p>
        </p:txBody>
      </p:sp>
      <p:grpSp>
        <p:nvGrpSpPr>
          <p:cNvPr id="3" name="Group 2">
            <a:extLst>
              <a:ext uri="{FF2B5EF4-FFF2-40B4-BE49-F238E27FC236}">
                <a16:creationId xmlns:a16="http://schemas.microsoft.com/office/drawing/2014/main" id="{8F232BD5-01D4-4C68-AE94-83ABA11DD921}"/>
              </a:ext>
            </a:extLst>
          </p:cNvPr>
          <p:cNvGrpSpPr/>
          <p:nvPr/>
        </p:nvGrpSpPr>
        <p:grpSpPr>
          <a:xfrm>
            <a:off x="3940889" y="1853873"/>
            <a:ext cx="4320000" cy="1656000"/>
            <a:chOff x="2416889" y="2076893"/>
            <a:chExt cx="4320000" cy="1656000"/>
          </a:xfrm>
        </p:grpSpPr>
        <p:sp>
          <p:nvSpPr>
            <p:cNvPr id="4" name="TextBox 3">
              <a:extLst>
                <a:ext uri="{FF2B5EF4-FFF2-40B4-BE49-F238E27FC236}">
                  <a16:creationId xmlns:a16="http://schemas.microsoft.com/office/drawing/2014/main" id="{50B777B7-8EB8-4069-8C61-B9F940E488CD}"/>
                </a:ext>
              </a:extLst>
            </p:cNvPr>
            <p:cNvSpPr txBox="1"/>
            <p:nvPr/>
          </p:nvSpPr>
          <p:spPr bwMode="auto">
            <a:xfrm>
              <a:off x="4395636" y="2268214"/>
              <a:ext cx="3513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8</a:t>
              </a:r>
            </a:p>
          </p:txBody>
        </p:sp>
        <p:sp>
          <p:nvSpPr>
            <p:cNvPr id="5" name="Rectangle 4">
              <a:extLst>
                <a:ext uri="{FF2B5EF4-FFF2-40B4-BE49-F238E27FC236}">
                  <a16:creationId xmlns:a16="http://schemas.microsoft.com/office/drawing/2014/main" id="{6C9878D4-7300-4806-86F8-36AC836631FC}"/>
                </a:ext>
              </a:extLst>
            </p:cNvPr>
            <p:cNvSpPr/>
            <p:nvPr/>
          </p:nvSpPr>
          <p:spPr bwMode="auto">
            <a:xfrm>
              <a:off x="2416889" y="2076893"/>
              <a:ext cx="4320000" cy="1656000"/>
            </a:xfrm>
            <a:prstGeom prst="rect">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cxnSp>
          <p:nvCxnSpPr>
            <p:cNvPr id="6" name="Straight Connector 5">
              <a:extLst>
                <a:ext uri="{FF2B5EF4-FFF2-40B4-BE49-F238E27FC236}">
                  <a16:creationId xmlns:a16="http://schemas.microsoft.com/office/drawing/2014/main" id="{D392D7A3-533B-4618-B465-9D09EBC6CF6A}"/>
                </a:ext>
              </a:extLst>
            </p:cNvPr>
            <p:cNvCxnSpPr/>
            <p:nvPr/>
          </p:nvCxnSpPr>
          <p:spPr bwMode="auto">
            <a:xfrm>
              <a:off x="2416889" y="2914418"/>
              <a:ext cx="4320000" cy="0"/>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 name="Straight Connector 6">
              <a:extLst>
                <a:ext uri="{FF2B5EF4-FFF2-40B4-BE49-F238E27FC236}">
                  <a16:creationId xmlns:a16="http://schemas.microsoft.com/office/drawing/2014/main" id="{DA3695F6-BF54-438B-9ECB-B324C9209AAB}"/>
                </a:ext>
              </a:extLst>
            </p:cNvPr>
            <p:cNvCxnSpPr/>
            <p:nvPr/>
          </p:nvCxnSpPr>
          <p:spPr bwMode="auto">
            <a:xfrm>
              <a:off x="4576889" y="2904218"/>
              <a:ext cx="0" cy="828675"/>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8" name="TextBox 7">
              <a:extLst>
                <a:ext uri="{FF2B5EF4-FFF2-40B4-BE49-F238E27FC236}">
                  <a16:creationId xmlns:a16="http://schemas.microsoft.com/office/drawing/2014/main" id="{921059F2-4B2D-43FA-BD99-41DA7AF5627E}"/>
                </a:ext>
              </a:extLst>
            </p:cNvPr>
            <p:cNvSpPr txBox="1"/>
            <p:nvPr/>
          </p:nvSpPr>
          <p:spPr bwMode="auto">
            <a:xfrm>
              <a:off x="3310488" y="3087723"/>
              <a:ext cx="3513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4</a:t>
              </a:r>
            </a:p>
          </p:txBody>
        </p:sp>
        <p:sp>
          <p:nvSpPr>
            <p:cNvPr id="9" name="TextBox 8">
              <a:extLst>
                <a:ext uri="{FF2B5EF4-FFF2-40B4-BE49-F238E27FC236}">
                  <a16:creationId xmlns:a16="http://schemas.microsoft.com/office/drawing/2014/main" id="{4DC94CB0-2104-41AE-883B-68314F69154E}"/>
                </a:ext>
              </a:extLst>
            </p:cNvPr>
            <p:cNvSpPr txBox="1"/>
            <p:nvPr/>
          </p:nvSpPr>
          <p:spPr bwMode="auto">
            <a:xfrm>
              <a:off x="5481200" y="3087723"/>
              <a:ext cx="3513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4</a:t>
              </a:r>
            </a:p>
          </p:txBody>
        </p:sp>
      </p:grpSp>
      <p:sp>
        <p:nvSpPr>
          <p:cNvPr id="10" name="TextBox 9">
            <a:extLst>
              <a:ext uri="{FF2B5EF4-FFF2-40B4-BE49-F238E27FC236}">
                <a16:creationId xmlns:a16="http://schemas.microsoft.com/office/drawing/2014/main" id="{804E4FF8-FDC9-434D-A84A-31A89701F624}"/>
              </a:ext>
            </a:extLst>
          </p:cNvPr>
          <p:cNvSpPr txBox="1"/>
          <p:nvPr/>
        </p:nvSpPr>
        <p:spPr bwMode="auto">
          <a:xfrm>
            <a:off x="5373688" y="3906294"/>
            <a:ext cx="144462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2 × 4 = 8</a:t>
            </a:r>
          </a:p>
        </p:txBody>
      </p:sp>
      <p:sp>
        <p:nvSpPr>
          <p:cNvPr id="11" name="TextBox 10">
            <a:extLst>
              <a:ext uri="{FF2B5EF4-FFF2-40B4-BE49-F238E27FC236}">
                <a16:creationId xmlns:a16="http://schemas.microsoft.com/office/drawing/2014/main" id="{A836DF07-D2A9-49F2-B04F-3B0B0AC404F5}"/>
              </a:ext>
            </a:extLst>
          </p:cNvPr>
          <p:cNvSpPr txBox="1"/>
          <p:nvPr/>
        </p:nvSpPr>
        <p:spPr bwMode="auto">
          <a:xfrm>
            <a:off x="4349373" y="4637476"/>
            <a:ext cx="349326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Half of 8 is equal to       .</a:t>
            </a:r>
          </a:p>
        </p:txBody>
      </p:sp>
      <p:sp>
        <p:nvSpPr>
          <p:cNvPr id="12" name="TextBox 11">
            <a:extLst>
              <a:ext uri="{FF2B5EF4-FFF2-40B4-BE49-F238E27FC236}">
                <a16:creationId xmlns:a16="http://schemas.microsoft.com/office/drawing/2014/main" id="{82F1D029-AB16-4857-AB90-8263F6972948}"/>
              </a:ext>
            </a:extLst>
          </p:cNvPr>
          <p:cNvSpPr txBox="1"/>
          <p:nvPr/>
        </p:nvSpPr>
        <p:spPr bwMode="auto">
          <a:xfrm>
            <a:off x="4264029" y="5368659"/>
            <a:ext cx="366395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Double        is equal to 8.</a:t>
            </a:r>
          </a:p>
        </p:txBody>
      </p:sp>
      <p:sp>
        <p:nvSpPr>
          <p:cNvPr id="13" name="Rectangle 12">
            <a:extLst>
              <a:ext uri="{FF2B5EF4-FFF2-40B4-BE49-F238E27FC236}">
                <a16:creationId xmlns:a16="http://schemas.microsoft.com/office/drawing/2014/main" id="{30E7CD4A-175C-49D9-B6A8-E9BAF83C0649}"/>
              </a:ext>
            </a:extLst>
          </p:cNvPr>
          <p:cNvSpPr/>
          <p:nvPr/>
        </p:nvSpPr>
        <p:spPr bwMode="auto">
          <a:xfrm>
            <a:off x="7170197" y="4637476"/>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14" name="TextBox 13">
            <a:extLst>
              <a:ext uri="{FF2B5EF4-FFF2-40B4-BE49-F238E27FC236}">
                <a16:creationId xmlns:a16="http://schemas.microsoft.com/office/drawing/2014/main" id="{F99A72F7-BBD7-4894-B5A8-C013A1D65779}"/>
              </a:ext>
            </a:extLst>
          </p:cNvPr>
          <p:cNvSpPr txBox="1"/>
          <p:nvPr/>
        </p:nvSpPr>
        <p:spPr bwMode="auto">
          <a:xfrm>
            <a:off x="7225340" y="4637475"/>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4</a:t>
            </a:r>
          </a:p>
        </p:txBody>
      </p:sp>
      <p:sp>
        <p:nvSpPr>
          <p:cNvPr id="15" name="Rectangle 14">
            <a:extLst>
              <a:ext uri="{FF2B5EF4-FFF2-40B4-BE49-F238E27FC236}">
                <a16:creationId xmlns:a16="http://schemas.microsoft.com/office/drawing/2014/main" id="{90305D33-7C24-4BC9-AF87-B73E948CCDDC}"/>
              </a:ext>
            </a:extLst>
          </p:cNvPr>
          <p:cNvSpPr/>
          <p:nvPr/>
        </p:nvSpPr>
        <p:spPr bwMode="auto">
          <a:xfrm>
            <a:off x="5495115" y="5368659"/>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16" name="TextBox 15">
            <a:extLst>
              <a:ext uri="{FF2B5EF4-FFF2-40B4-BE49-F238E27FC236}">
                <a16:creationId xmlns:a16="http://schemas.microsoft.com/office/drawing/2014/main" id="{F51635C7-114F-4757-BBFE-4C4A814F824F}"/>
              </a:ext>
            </a:extLst>
          </p:cNvPr>
          <p:cNvSpPr txBox="1"/>
          <p:nvPr/>
        </p:nvSpPr>
        <p:spPr bwMode="auto">
          <a:xfrm>
            <a:off x="5550258" y="5368658"/>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4</a:t>
            </a:r>
          </a:p>
        </p:txBody>
      </p:sp>
      <p:pic>
        <p:nvPicPr>
          <p:cNvPr id="17" name="Audio 16">
            <a:hlinkClick r:id="" action="ppaction://media"/>
            <a:extLst>
              <a:ext uri="{FF2B5EF4-FFF2-40B4-BE49-F238E27FC236}">
                <a16:creationId xmlns:a16="http://schemas.microsoft.com/office/drawing/2014/main" id="{06977C84-DEA0-4171-94DE-8F6233D81340}"/>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1990983476"/>
      </p:ext>
    </p:extLst>
  </p:cSld>
  <p:clrMapOvr>
    <a:masterClrMapping/>
  </p:clrMapOvr>
  <mc:AlternateContent xmlns:mc="http://schemas.openxmlformats.org/markup-compatibility/2006" xmlns:p14="http://schemas.microsoft.com/office/powerpoint/2010/main">
    <mc:Choice Requires="p14">
      <p:transition spd="slow" p14:dur="2000" advTm="9946"/>
    </mc:Choice>
    <mc:Fallback xmlns="">
      <p:transition spd="slow" advTm="99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7"/>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500"/>
                                        <p:tgtEl>
                                          <p:spTgt spid="14"/>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6" fill="hold" display="0">
                  <p:stCondLst>
                    <p:cond delay="indefinite"/>
                  </p:stCondLst>
                  <p:endCondLst>
                    <p:cond evt="onStopAudio" delay="0">
                      <p:tgtEl>
                        <p:sldTgt/>
                      </p:tgtEl>
                    </p:cond>
                  </p:endCondLst>
                </p:cTn>
                <p:tgtEl>
                  <p:spTgt spid="17"/>
                </p:tgtEl>
              </p:cMediaNode>
            </p:audio>
          </p:childTnLst>
        </p:cTn>
      </p:par>
    </p:tnLst>
    <p:bldLst>
      <p:bldP spid="10" grpId="0"/>
      <p:bldP spid="11" grpId="0"/>
      <p:bldP spid="12" grpId="0"/>
      <p:bldP spid="13" grpId="0" animBg="1"/>
      <p:bldP spid="14" grpId="0"/>
      <p:bldP spid="15" grpId="0" animBg="1"/>
      <p:bldP spid="1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2.5 Commutativity, doubling and halving</a:t>
            </a:r>
            <a:r>
              <a:rPr lang="en-GB" dirty="0"/>
              <a:t>	  </a:t>
            </a:r>
            <a:r>
              <a:rPr lang="en-US" dirty="0">
                <a:solidFill>
                  <a:srgbClr val="00628C"/>
                </a:solidFill>
              </a:rPr>
              <a:t>Step 3:3</a:t>
            </a:r>
          </a:p>
        </p:txBody>
      </p:sp>
      <p:grpSp>
        <p:nvGrpSpPr>
          <p:cNvPr id="17" name="Group 16">
            <a:extLst>
              <a:ext uri="{FF2B5EF4-FFF2-40B4-BE49-F238E27FC236}">
                <a16:creationId xmlns:a16="http://schemas.microsoft.com/office/drawing/2014/main" id="{D420C1C2-8D22-4D44-AB1A-D7F69C447882}"/>
              </a:ext>
            </a:extLst>
          </p:cNvPr>
          <p:cNvGrpSpPr/>
          <p:nvPr/>
        </p:nvGrpSpPr>
        <p:grpSpPr>
          <a:xfrm>
            <a:off x="1998105" y="980979"/>
            <a:ext cx="3705666" cy="2405580"/>
            <a:chOff x="474105" y="980979"/>
            <a:chExt cx="3705666" cy="2405580"/>
          </a:xfrm>
        </p:grpSpPr>
        <p:sp>
          <p:nvSpPr>
            <p:cNvPr id="4" name="TextBox 3">
              <a:extLst>
                <a:ext uri="{FF2B5EF4-FFF2-40B4-BE49-F238E27FC236}">
                  <a16:creationId xmlns:a16="http://schemas.microsoft.com/office/drawing/2014/main" id="{B8E33856-5ADC-4440-B0DA-5C3ABA8E45EB}"/>
                </a:ext>
              </a:extLst>
            </p:cNvPr>
            <p:cNvSpPr txBox="1"/>
            <p:nvPr/>
          </p:nvSpPr>
          <p:spPr bwMode="auto">
            <a:xfrm>
              <a:off x="2151249" y="1030032"/>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2</a:t>
              </a:r>
            </a:p>
          </p:txBody>
        </p:sp>
        <p:sp>
          <p:nvSpPr>
            <p:cNvPr id="8" name="TextBox 7">
              <a:extLst>
                <a:ext uri="{FF2B5EF4-FFF2-40B4-BE49-F238E27FC236}">
                  <a16:creationId xmlns:a16="http://schemas.microsoft.com/office/drawing/2014/main" id="{EEE17E2E-28E1-4C3E-89A8-65254F3F6427}"/>
                </a:ext>
              </a:extLst>
            </p:cNvPr>
            <p:cNvSpPr txBox="1"/>
            <p:nvPr/>
          </p:nvSpPr>
          <p:spPr bwMode="auto">
            <a:xfrm>
              <a:off x="1224833" y="1585979"/>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1</a:t>
              </a:r>
              <a:endParaRPr lang="en-GB" sz="2400" dirty="0">
                <a:solidFill>
                  <a:srgbClr val="C00000"/>
                </a:solidFill>
                <a:latin typeface="Myriad Pro Semibold" charset="0"/>
                <a:ea typeface="Myriad Pro Semibold" charset="0"/>
                <a:cs typeface="Myriad Pro Semibold" charset="0"/>
              </a:endParaRPr>
            </a:p>
          </p:txBody>
        </p:sp>
        <p:sp>
          <p:nvSpPr>
            <p:cNvPr id="9" name="TextBox 8">
              <a:extLst>
                <a:ext uri="{FF2B5EF4-FFF2-40B4-BE49-F238E27FC236}">
                  <a16:creationId xmlns:a16="http://schemas.microsoft.com/office/drawing/2014/main" id="{112BECC5-4FB5-441B-B1AE-405568C3C061}"/>
                </a:ext>
              </a:extLst>
            </p:cNvPr>
            <p:cNvSpPr txBox="1"/>
            <p:nvPr/>
          </p:nvSpPr>
          <p:spPr bwMode="auto">
            <a:xfrm>
              <a:off x="3077665" y="1585979"/>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1</a:t>
              </a:r>
              <a:endParaRPr lang="en-GB" sz="2400" dirty="0">
                <a:solidFill>
                  <a:srgbClr val="C00000"/>
                </a:solidFill>
                <a:latin typeface="Myriad Pro Semibold" charset="0"/>
                <a:ea typeface="Myriad Pro Semibold" charset="0"/>
                <a:cs typeface="Myriad Pro Semibold" charset="0"/>
              </a:endParaRPr>
            </a:p>
          </p:txBody>
        </p:sp>
        <p:sp>
          <p:nvSpPr>
            <p:cNvPr id="10" name="TextBox 9">
              <a:extLst>
                <a:ext uri="{FF2B5EF4-FFF2-40B4-BE49-F238E27FC236}">
                  <a16:creationId xmlns:a16="http://schemas.microsoft.com/office/drawing/2014/main" id="{A53335D5-3172-45D9-B321-5F2BB93146BE}"/>
                </a:ext>
              </a:extLst>
            </p:cNvPr>
            <p:cNvSpPr txBox="1"/>
            <p:nvPr/>
          </p:nvSpPr>
          <p:spPr bwMode="auto">
            <a:xfrm>
              <a:off x="1659928" y="2210093"/>
              <a:ext cx="133402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200" dirty="0">
                  <a:solidFill>
                    <a:srgbClr val="000000"/>
                  </a:solidFill>
                  <a:latin typeface="Myriad Pro Semibold" charset="0"/>
                  <a:ea typeface="Myriad Pro Semibold" charset="0"/>
                  <a:cs typeface="Myriad Pro Semibold" charset="0"/>
                </a:rPr>
                <a:t>2 × 1 = 2</a:t>
              </a:r>
            </a:p>
          </p:txBody>
        </p:sp>
        <p:sp>
          <p:nvSpPr>
            <p:cNvPr id="11" name="TextBox 10">
              <a:extLst>
                <a:ext uri="{FF2B5EF4-FFF2-40B4-BE49-F238E27FC236}">
                  <a16:creationId xmlns:a16="http://schemas.microsoft.com/office/drawing/2014/main" id="{185B5681-567F-4C9E-9417-DBDC5EB0A182}"/>
                </a:ext>
              </a:extLst>
            </p:cNvPr>
            <p:cNvSpPr txBox="1"/>
            <p:nvPr/>
          </p:nvSpPr>
          <p:spPr bwMode="auto">
            <a:xfrm>
              <a:off x="1446858" y="2582883"/>
              <a:ext cx="1760161"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200" dirty="0">
                  <a:solidFill>
                    <a:srgbClr val="000000"/>
                  </a:solidFill>
                  <a:latin typeface="Myriad Pro Semibold" charset="0"/>
                  <a:ea typeface="Myriad Pro Semibold" charset="0"/>
                  <a:cs typeface="Myriad Pro Semibold" charset="0"/>
                </a:rPr>
                <a:t>half of 2 = 1</a:t>
              </a:r>
            </a:p>
          </p:txBody>
        </p:sp>
        <p:sp>
          <p:nvSpPr>
            <p:cNvPr id="12" name="TextBox 11">
              <a:extLst>
                <a:ext uri="{FF2B5EF4-FFF2-40B4-BE49-F238E27FC236}">
                  <a16:creationId xmlns:a16="http://schemas.microsoft.com/office/drawing/2014/main" id="{776A41AE-4057-4045-8E3E-EF2CF3FD6596}"/>
                </a:ext>
              </a:extLst>
            </p:cNvPr>
            <p:cNvSpPr txBox="1"/>
            <p:nvPr/>
          </p:nvSpPr>
          <p:spPr bwMode="auto">
            <a:xfrm>
              <a:off x="1403448" y="2955672"/>
              <a:ext cx="184698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200" dirty="0">
                  <a:solidFill>
                    <a:srgbClr val="000000"/>
                  </a:solidFill>
                  <a:latin typeface="Myriad Pro Semibold" charset="0"/>
                  <a:ea typeface="Myriad Pro Semibold" charset="0"/>
                  <a:cs typeface="Myriad Pro Semibold" charset="0"/>
                </a:rPr>
                <a:t>double 1 = 2</a:t>
              </a:r>
            </a:p>
          </p:txBody>
        </p:sp>
        <p:sp>
          <p:nvSpPr>
            <p:cNvPr id="5" name="Rectangle 4">
              <a:extLst>
                <a:ext uri="{FF2B5EF4-FFF2-40B4-BE49-F238E27FC236}">
                  <a16:creationId xmlns:a16="http://schemas.microsoft.com/office/drawing/2014/main" id="{8004001A-109D-4BE6-890D-454171C9763C}"/>
                </a:ext>
              </a:extLst>
            </p:cNvPr>
            <p:cNvSpPr/>
            <p:nvPr/>
          </p:nvSpPr>
          <p:spPr bwMode="auto">
            <a:xfrm>
              <a:off x="474105" y="980979"/>
              <a:ext cx="3705666" cy="1111465"/>
            </a:xfrm>
            <a:prstGeom prst="rect">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cxnSp>
          <p:nvCxnSpPr>
            <p:cNvPr id="6" name="Straight Connector 5">
              <a:extLst>
                <a:ext uri="{FF2B5EF4-FFF2-40B4-BE49-F238E27FC236}">
                  <a16:creationId xmlns:a16="http://schemas.microsoft.com/office/drawing/2014/main" id="{DA58A8D7-903A-4C1B-9CE0-93D4A62F2248}"/>
                </a:ext>
              </a:extLst>
            </p:cNvPr>
            <p:cNvCxnSpPr/>
            <p:nvPr/>
          </p:nvCxnSpPr>
          <p:spPr bwMode="auto">
            <a:xfrm>
              <a:off x="474105" y="1536711"/>
              <a:ext cx="3705666" cy="0"/>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 name="Straight Connector 6">
              <a:extLst>
                <a:ext uri="{FF2B5EF4-FFF2-40B4-BE49-F238E27FC236}">
                  <a16:creationId xmlns:a16="http://schemas.microsoft.com/office/drawing/2014/main" id="{280E6FA8-B254-4EEE-81CE-776D14ACFAF3}"/>
                </a:ext>
              </a:extLst>
            </p:cNvPr>
            <p:cNvCxnSpPr>
              <a:cxnSpLocks/>
              <a:endCxn id="5" idx="2"/>
            </p:cNvCxnSpPr>
            <p:nvPr/>
          </p:nvCxnSpPr>
          <p:spPr bwMode="auto">
            <a:xfrm>
              <a:off x="2326938" y="1549276"/>
              <a:ext cx="0" cy="543168"/>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grpSp>
        <p:nvGrpSpPr>
          <p:cNvPr id="18" name="Group 17">
            <a:extLst>
              <a:ext uri="{FF2B5EF4-FFF2-40B4-BE49-F238E27FC236}">
                <a16:creationId xmlns:a16="http://schemas.microsoft.com/office/drawing/2014/main" id="{C603001E-F208-402E-A6A7-960177FFACA5}"/>
              </a:ext>
            </a:extLst>
          </p:cNvPr>
          <p:cNvGrpSpPr/>
          <p:nvPr/>
        </p:nvGrpSpPr>
        <p:grpSpPr>
          <a:xfrm>
            <a:off x="6488230" y="980979"/>
            <a:ext cx="3705666" cy="2405580"/>
            <a:chOff x="4964230" y="980979"/>
            <a:chExt cx="3705666" cy="2405580"/>
          </a:xfrm>
        </p:grpSpPr>
        <p:sp>
          <p:nvSpPr>
            <p:cNvPr id="66" name="TextBox 65">
              <a:extLst>
                <a:ext uri="{FF2B5EF4-FFF2-40B4-BE49-F238E27FC236}">
                  <a16:creationId xmlns:a16="http://schemas.microsoft.com/office/drawing/2014/main" id="{78BF6356-E7C0-4C37-AB2B-C38636F10E44}"/>
                </a:ext>
              </a:extLst>
            </p:cNvPr>
            <p:cNvSpPr txBox="1"/>
            <p:nvPr/>
          </p:nvSpPr>
          <p:spPr bwMode="auto">
            <a:xfrm>
              <a:off x="6641374" y="1030032"/>
              <a:ext cx="3513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4</a:t>
              </a:r>
            </a:p>
          </p:txBody>
        </p:sp>
        <p:sp>
          <p:nvSpPr>
            <p:cNvPr id="67" name="Rectangle 66">
              <a:extLst>
                <a:ext uri="{FF2B5EF4-FFF2-40B4-BE49-F238E27FC236}">
                  <a16:creationId xmlns:a16="http://schemas.microsoft.com/office/drawing/2014/main" id="{46A75507-F3B0-478E-90E7-19321FDE77CC}"/>
                </a:ext>
              </a:extLst>
            </p:cNvPr>
            <p:cNvSpPr/>
            <p:nvPr/>
          </p:nvSpPr>
          <p:spPr bwMode="auto">
            <a:xfrm>
              <a:off x="4964230" y="980979"/>
              <a:ext cx="3705666" cy="1111465"/>
            </a:xfrm>
            <a:prstGeom prst="rect">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cxnSp>
          <p:nvCxnSpPr>
            <p:cNvPr id="68" name="Straight Connector 67">
              <a:extLst>
                <a:ext uri="{FF2B5EF4-FFF2-40B4-BE49-F238E27FC236}">
                  <a16:creationId xmlns:a16="http://schemas.microsoft.com/office/drawing/2014/main" id="{752C0E18-D383-43EC-A958-434369505392}"/>
                </a:ext>
              </a:extLst>
            </p:cNvPr>
            <p:cNvCxnSpPr/>
            <p:nvPr/>
          </p:nvCxnSpPr>
          <p:spPr bwMode="auto">
            <a:xfrm>
              <a:off x="4964230" y="1536711"/>
              <a:ext cx="3705666" cy="0"/>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9" name="Straight Connector 68">
              <a:extLst>
                <a:ext uri="{FF2B5EF4-FFF2-40B4-BE49-F238E27FC236}">
                  <a16:creationId xmlns:a16="http://schemas.microsoft.com/office/drawing/2014/main" id="{DC568868-E3BD-4CF3-9F37-8AA074CC07DB}"/>
                </a:ext>
              </a:extLst>
            </p:cNvPr>
            <p:cNvCxnSpPr>
              <a:cxnSpLocks/>
              <a:endCxn id="67" idx="2"/>
            </p:cNvCxnSpPr>
            <p:nvPr/>
          </p:nvCxnSpPr>
          <p:spPr bwMode="auto">
            <a:xfrm>
              <a:off x="6817063" y="1549276"/>
              <a:ext cx="0" cy="543168"/>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0" name="TextBox 69">
              <a:extLst>
                <a:ext uri="{FF2B5EF4-FFF2-40B4-BE49-F238E27FC236}">
                  <a16:creationId xmlns:a16="http://schemas.microsoft.com/office/drawing/2014/main" id="{4583FA30-96BD-4842-81BA-9A807FDC2E53}"/>
                </a:ext>
              </a:extLst>
            </p:cNvPr>
            <p:cNvSpPr txBox="1"/>
            <p:nvPr/>
          </p:nvSpPr>
          <p:spPr bwMode="auto">
            <a:xfrm>
              <a:off x="5714957" y="1585979"/>
              <a:ext cx="3513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2</a:t>
              </a:r>
            </a:p>
          </p:txBody>
        </p:sp>
        <p:sp>
          <p:nvSpPr>
            <p:cNvPr id="71" name="TextBox 70">
              <a:extLst>
                <a:ext uri="{FF2B5EF4-FFF2-40B4-BE49-F238E27FC236}">
                  <a16:creationId xmlns:a16="http://schemas.microsoft.com/office/drawing/2014/main" id="{DBE5BB1A-FDC2-44F0-A74B-394DB929B762}"/>
                </a:ext>
              </a:extLst>
            </p:cNvPr>
            <p:cNvSpPr txBox="1"/>
            <p:nvPr/>
          </p:nvSpPr>
          <p:spPr bwMode="auto">
            <a:xfrm>
              <a:off x="7567790" y="1585979"/>
              <a:ext cx="3513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2</a:t>
              </a:r>
            </a:p>
          </p:txBody>
        </p:sp>
        <p:sp>
          <p:nvSpPr>
            <p:cNvPr id="72" name="TextBox 71">
              <a:extLst>
                <a:ext uri="{FF2B5EF4-FFF2-40B4-BE49-F238E27FC236}">
                  <a16:creationId xmlns:a16="http://schemas.microsoft.com/office/drawing/2014/main" id="{D46CA701-20A3-4251-A645-D1FF5615E05F}"/>
                </a:ext>
              </a:extLst>
            </p:cNvPr>
            <p:cNvSpPr txBox="1"/>
            <p:nvPr/>
          </p:nvSpPr>
          <p:spPr bwMode="auto">
            <a:xfrm>
              <a:off x="6150053" y="2210093"/>
              <a:ext cx="133402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200" dirty="0">
                  <a:solidFill>
                    <a:srgbClr val="000000"/>
                  </a:solidFill>
                  <a:latin typeface="Myriad Pro Semibold" charset="0"/>
                  <a:ea typeface="Myriad Pro Semibold" charset="0"/>
                  <a:cs typeface="Myriad Pro Semibold" charset="0"/>
                </a:rPr>
                <a:t>2 × 2 = 4</a:t>
              </a:r>
            </a:p>
          </p:txBody>
        </p:sp>
        <p:sp>
          <p:nvSpPr>
            <p:cNvPr id="73" name="TextBox 72">
              <a:extLst>
                <a:ext uri="{FF2B5EF4-FFF2-40B4-BE49-F238E27FC236}">
                  <a16:creationId xmlns:a16="http://schemas.microsoft.com/office/drawing/2014/main" id="{7ED7C566-BD08-4CBA-93B2-089A9363EC88}"/>
                </a:ext>
              </a:extLst>
            </p:cNvPr>
            <p:cNvSpPr txBox="1"/>
            <p:nvPr/>
          </p:nvSpPr>
          <p:spPr bwMode="auto">
            <a:xfrm>
              <a:off x="5975454" y="2582883"/>
              <a:ext cx="1683218"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200" dirty="0">
                  <a:solidFill>
                    <a:srgbClr val="000000"/>
                  </a:solidFill>
                  <a:latin typeface="Myriad Pro Semibold" charset="0"/>
                  <a:ea typeface="Myriad Pro Semibold" charset="0"/>
                  <a:cs typeface="Myriad Pro Semibold" charset="0"/>
                </a:rPr>
                <a:t>half of 4 = 2</a:t>
              </a:r>
            </a:p>
          </p:txBody>
        </p:sp>
        <p:sp>
          <p:nvSpPr>
            <p:cNvPr id="74" name="TextBox 73">
              <a:extLst>
                <a:ext uri="{FF2B5EF4-FFF2-40B4-BE49-F238E27FC236}">
                  <a16:creationId xmlns:a16="http://schemas.microsoft.com/office/drawing/2014/main" id="{EF339191-6E89-405D-ACBA-4D9DCD00F601}"/>
                </a:ext>
              </a:extLst>
            </p:cNvPr>
            <p:cNvSpPr txBox="1"/>
            <p:nvPr/>
          </p:nvSpPr>
          <p:spPr bwMode="auto">
            <a:xfrm>
              <a:off x="5924030" y="2955672"/>
              <a:ext cx="1786066"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200" dirty="0">
                  <a:solidFill>
                    <a:srgbClr val="000000"/>
                  </a:solidFill>
                  <a:latin typeface="Myriad Pro Semibold" charset="0"/>
                  <a:ea typeface="Myriad Pro Semibold" charset="0"/>
                  <a:cs typeface="Myriad Pro Semibold" charset="0"/>
                </a:rPr>
                <a:t>double 2 = 4</a:t>
              </a:r>
            </a:p>
          </p:txBody>
        </p:sp>
      </p:grpSp>
      <p:grpSp>
        <p:nvGrpSpPr>
          <p:cNvPr id="20" name="Group 19">
            <a:extLst>
              <a:ext uri="{FF2B5EF4-FFF2-40B4-BE49-F238E27FC236}">
                <a16:creationId xmlns:a16="http://schemas.microsoft.com/office/drawing/2014/main" id="{388D718C-A29C-426B-8DB9-9E312E7158B3}"/>
              </a:ext>
            </a:extLst>
          </p:cNvPr>
          <p:cNvGrpSpPr/>
          <p:nvPr/>
        </p:nvGrpSpPr>
        <p:grpSpPr>
          <a:xfrm>
            <a:off x="1998105" y="3798600"/>
            <a:ext cx="3705666" cy="2472486"/>
            <a:chOff x="474105" y="3798600"/>
            <a:chExt cx="3705666" cy="2472486"/>
          </a:xfrm>
        </p:grpSpPr>
        <p:sp>
          <p:nvSpPr>
            <p:cNvPr id="76" name="TextBox 75">
              <a:extLst>
                <a:ext uri="{FF2B5EF4-FFF2-40B4-BE49-F238E27FC236}">
                  <a16:creationId xmlns:a16="http://schemas.microsoft.com/office/drawing/2014/main" id="{B89C76CF-C0E3-488C-93B8-75A6D5C1D9AA}"/>
                </a:ext>
              </a:extLst>
            </p:cNvPr>
            <p:cNvSpPr txBox="1"/>
            <p:nvPr/>
          </p:nvSpPr>
          <p:spPr bwMode="auto">
            <a:xfrm>
              <a:off x="2151249" y="3846457"/>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6</a:t>
              </a:r>
            </a:p>
          </p:txBody>
        </p:sp>
        <p:sp>
          <p:nvSpPr>
            <p:cNvPr id="77" name="Rectangle 76">
              <a:extLst>
                <a:ext uri="{FF2B5EF4-FFF2-40B4-BE49-F238E27FC236}">
                  <a16:creationId xmlns:a16="http://schemas.microsoft.com/office/drawing/2014/main" id="{2D7636B9-3B6A-453B-83C6-9EA890608271}"/>
                </a:ext>
              </a:extLst>
            </p:cNvPr>
            <p:cNvSpPr/>
            <p:nvPr/>
          </p:nvSpPr>
          <p:spPr bwMode="auto">
            <a:xfrm>
              <a:off x="474105" y="3798600"/>
              <a:ext cx="3705666" cy="1111465"/>
            </a:xfrm>
            <a:prstGeom prst="rect">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cxnSp>
          <p:nvCxnSpPr>
            <p:cNvPr id="78" name="Straight Connector 77">
              <a:extLst>
                <a:ext uri="{FF2B5EF4-FFF2-40B4-BE49-F238E27FC236}">
                  <a16:creationId xmlns:a16="http://schemas.microsoft.com/office/drawing/2014/main" id="{E77EFE17-D343-4E97-B097-181A0BF8EA22}"/>
                </a:ext>
              </a:extLst>
            </p:cNvPr>
            <p:cNvCxnSpPr/>
            <p:nvPr/>
          </p:nvCxnSpPr>
          <p:spPr bwMode="auto">
            <a:xfrm>
              <a:off x="474105" y="4354332"/>
              <a:ext cx="3705666" cy="0"/>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9" name="Straight Connector 78">
              <a:extLst>
                <a:ext uri="{FF2B5EF4-FFF2-40B4-BE49-F238E27FC236}">
                  <a16:creationId xmlns:a16="http://schemas.microsoft.com/office/drawing/2014/main" id="{473208E4-2126-4F3A-9210-010334B1F345}"/>
                </a:ext>
              </a:extLst>
            </p:cNvPr>
            <p:cNvCxnSpPr>
              <a:cxnSpLocks/>
              <a:endCxn id="77" idx="2"/>
            </p:cNvCxnSpPr>
            <p:nvPr/>
          </p:nvCxnSpPr>
          <p:spPr bwMode="auto">
            <a:xfrm>
              <a:off x="2326938" y="4366897"/>
              <a:ext cx="0" cy="543168"/>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80" name="TextBox 79">
              <a:extLst>
                <a:ext uri="{FF2B5EF4-FFF2-40B4-BE49-F238E27FC236}">
                  <a16:creationId xmlns:a16="http://schemas.microsoft.com/office/drawing/2014/main" id="{FF351D8F-F6EF-4187-8099-BD4FDB2811B4}"/>
                </a:ext>
              </a:extLst>
            </p:cNvPr>
            <p:cNvSpPr txBox="1"/>
            <p:nvPr/>
          </p:nvSpPr>
          <p:spPr bwMode="auto">
            <a:xfrm>
              <a:off x="1224833" y="4406212"/>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3</a:t>
              </a:r>
              <a:endParaRPr lang="en-GB" sz="2400" dirty="0">
                <a:solidFill>
                  <a:srgbClr val="C00000"/>
                </a:solidFill>
                <a:latin typeface="Myriad Pro Semibold" charset="0"/>
                <a:ea typeface="Myriad Pro Semibold" charset="0"/>
                <a:cs typeface="Myriad Pro Semibold" charset="0"/>
              </a:endParaRPr>
            </a:p>
          </p:txBody>
        </p:sp>
        <p:sp>
          <p:nvSpPr>
            <p:cNvPr id="81" name="TextBox 80">
              <a:extLst>
                <a:ext uri="{FF2B5EF4-FFF2-40B4-BE49-F238E27FC236}">
                  <a16:creationId xmlns:a16="http://schemas.microsoft.com/office/drawing/2014/main" id="{F53540AE-6742-4F7A-827F-9263BA5CB515}"/>
                </a:ext>
              </a:extLst>
            </p:cNvPr>
            <p:cNvSpPr txBox="1"/>
            <p:nvPr/>
          </p:nvSpPr>
          <p:spPr bwMode="auto">
            <a:xfrm>
              <a:off x="3077665" y="4406212"/>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3</a:t>
              </a:r>
              <a:endParaRPr lang="en-GB" sz="2400" dirty="0">
                <a:solidFill>
                  <a:srgbClr val="C00000"/>
                </a:solidFill>
                <a:latin typeface="Myriad Pro Semibold" charset="0"/>
                <a:ea typeface="Myriad Pro Semibold" charset="0"/>
                <a:cs typeface="Myriad Pro Semibold" charset="0"/>
              </a:endParaRPr>
            </a:p>
          </p:txBody>
        </p:sp>
        <p:sp>
          <p:nvSpPr>
            <p:cNvPr id="82" name="TextBox 81">
              <a:extLst>
                <a:ext uri="{FF2B5EF4-FFF2-40B4-BE49-F238E27FC236}">
                  <a16:creationId xmlns:a16="http://schemas.microsoft.com/office/drawing/2014/main" id="{569FB7E0-CDDD-4E6E-9412-4C66D6DA642B}"/>
                </a:ext>
              </a:extLst>
            </p:cNvPr>
            <p:cNvSpPr txBox="1"/>
            <p:nvPr/>
          </p:nvSpPr>
          <p:spPr bwMode="auto">
            <a:xfrm>
              <a:off x="1659928" y="5094620"/>
              <a:ext cx="133402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200" dirty="0">
                  <a:solidFill>
                    <a:srgbClr val="000000"/>
                  </a:solidFill>
                  <a:latin typeface="Myriad Pro Semibold" charset="0"/>
                  <a:ea typeface="Myriad Pro Semibold" charset="0"/>
                  <a:cs typeface="Myriad Pro Semibold" charset="0"/>
                </a:rPr>
                <a:t>2 × 3 = 6</a:t>
              </a:r>
            </a:p>
          </p:txBody>
        </p:sp>
        <p:sp>
          <p:nvSpPr>
            <p:cNvPr id="83" name="TextBox 82">
              <a:extLst>
                <a:ext uri="{FF2B5EF4-FFF2-40B4-BE49-F238E27FC236}">
                  <a16:creationId xmlns:a16="http://schemas.microsoft.com/office/drawing/2014/main" id="{332752E9-2D5D-4B84-814D-D7ADC9249746}"/>
                </a:ext>
              </a:extLst>
            </p:cNvPr>
            <p:cNvSpPr txBox="1"/>
            <p:nvPr/>
          </p:nvSpPr>
          <p:spPr bwMode="auto">
            <a:xfrm>
              <a:off x="1446857" y="5467410"/>
              <a:ext cx="1760162"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200" dirty="0">
                  <a:solidFill>
                    <a:srgbClr val="000000"/>
                  </a:solidFill>
                  <a:latin typeface="Myriad Pro Semibold" charset="0"/>
                  <a:ea typeface="Myriad Pro Semibold" charset="0"/>
                  <a:cs typeface="Myriad Pro Semibold" charset="0"/>
                </a:rPr>
                <a:t>half of 6 = 3</a:t>
              </a:r>
            </a:p>
          </p:txBody>
        </p:sp>
        <p:sp>
          <p:nvSpPr>
            <p:cNvPr id="84" name="TextBox 83">
              <a:extLst>
                <a:ext uri="{FF2B5EF4-FFF2-40B4-BE49-F238E27FC236}">
                  <a16:creationId xmlns:a16="http://schemas.microsoft.com/office/drawing/2014/main" id="{8C044EBE-FC8A-4A53-9591-F57CD00BD7FE}"/>
                </a:ext>
              </a:extLst>
            </p:cNvPr>
            <p:cNvSpPr txBox="1"/>
            <p:nvPr/>
          </p:nvSpPr>
          <p:spPr bwMode="auto">
            <a:xfrm>
              <a:off x="1403448" y="5840199"/>
              <a:ext cx="184698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200" dirty="0">
                  <a:solidFill>
                    <a:srgbClr val="000000"/>
                  </a:solidFill>
                  <a:latin typeface="Myriad Pro Semibold" charset="0"/>
                  <a:ea typeface="Myriad Pro Semibold" charset="0"/>
                  <a:cs typeface="Myriad Pro Semibold" charset="0"/>
                </a:rPr>
                <a:t>double 3 = 6</a:t>
              </a:r>
            </a:p>
          </p:txBody>
        </p:sp>
      </p:grpSp>
      <p:grpSp>
        <p:nvGrpSpPr>
          <p:cNvPr id="19" name="Group 18">
            <a:extLst>
              <a:ext uri="{FF2B5EF4-FFF2-40B4-BE49-F238E27FC236}">
                <a16:creationId xmlns:a16="http://schemas.microsoft.com/office/drawing/2014/main" id="{57E5BDD6-FE11-4AC7-99DE-B02A072837DE}"/>
              </a:ext>
            </a:extLst>
          </p:cNvPr>
          <p:cNvGrpSpPr/>
          <p:nvPr/>
        </p:nvGrpSpPr>
        <p:grpSpPr>
          <a:xfrm>
            <a:off x="6488230" y="3798600"/>
            <a:ext cx="3705666" cy="2472486"/>
            <a:chOff x="4964230" y="3798600"/>
            <a:chExt cx="3705666" cy="2472486"/>
          </a:xfrm>
        </p:grpSpPr>
        <p:sp>
          <p:nvSpPr>
            <p:cNvPr id="86" name="TextBox 85">
              <a:extLst>
                <a:ext uri="{FF2B5EF4-FFF2-40B4-BE49-F238E27FC236}">
                  <a16:creationId xmlns:a16="http://schemas.microsoft.com/office/drawing/2014/main" id="{CB9554D0-263A-402B-96A6-E0A4AC3EDF38}"/>
                </a:ext>
              </a:extLst>
            </p:cNvPr>
            <p:cNvSpPr txBox="1"/>
            <p:nvPr/>
          </p:nvSpPr>
          <p:spPr bwMode="auto">
            <a:xfrm>
              <a:off x="6641374" y="3846457"/>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8</a:t>
              </a:r>
            </a:p>
          </p:txBody>
        </p:sp>
        <p:sp>
          <p:nvSpPr>
            <p:cNvPr id="87" name="Rectangle 86">
              <a:extLst>
                <a:ext uri="{FF2B5EF4-FFF2-40B4-BE49-F238E27FC236}">
                  <a16:creationId xmlns:a16="http://schemas.microsoft.com/office/drawing/2014/main" id="{A69CDDC8-7ACD-48E6-AA89-79180A897625}"/>
                </a:ext>
              </a:extLst>
            </p:cNvPr>
            <p:cNvSpPr/>
            <p:nvPr/>
          </p:nvSpPr>
          <p:spPr bwMode="auto">
            <a:xfrm>
              <a:off x="4964230" y="3798600"/>
              <a:ext cx="3705666" cy="1111465"/>
            </a:xfrm>
            <a:prstGeom prst="rect">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cxnSp>
          <p:nvCxnSpPr>
            <p:cNvPr id="88" name="Straight Connector 87">
              <a:extLst>
                <a:ext uri="{FF2B5EF4-FFF2-40B4-BE49-F238E27FC236}">
                  <a16:creationId xmlns:a16="http://schemas.microsoft.com/office/drawing/2014/main" id="{2F477277-33C5-4A76-9C71-AFF7C7AB7E28}"/>
                </a:ext>
              </a:extLst>
            </p:cNvPr>
            <p:cNvCxnSpPr/>
            <p:nvPr/>
          </p:nvCxnSpPr>
          <p:spPr bwMode="auto">
            <a:xfrm>
              <a:off x="4964230" y="4354332"/>
              <a:ext cx="3705666" cy="0"/>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89" name="Straight Connector 88">
              <a:extLst>
                <a:ext uri="{FF2B5EF4-FFF2-40B4-BE49-F238E27FC236}">
                  <a16:creationId xmlns:a16="http://schemas.microsoft.com/office/drawing/2014/main" id="{D3BB8225-56E5-4B4B-B85B-9B440C765AE4}"/>
                </a:ext>
              </a:extLst>
            </p:cNvPr>
            <p:cNvCxnSpPr>
              <a:cxnSpLocks/>
              <a:endCxn id="87" idx="2"/>
            </p:cNvCxnSpPr>
            <p:nvPr/>
          </p:nvCxnSpPr>
          <p:spPr bwMode="auto">
            <a:xfrm>
              <a:off x="6817063" y="4366897"/>
              <a:ext cx="0" cy="543168"/>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0" name="TextBox 89">
              <a:extLst>
                <a:ext uri="{FF2B5EF4-FFF2-40B4-BE49-F238E27FC236}">
                  <a16:creationId xmlns:a16="http://schemas.microsoft.com/office/drawing/2014/main" id="{86636851-6C9C-4B1E-807B-DF3EABE71277}"/>
                </a:ext>
              </a:extLst>
            </p:cNvPr>
            <p:cNvSpPr txBox="1"/>
            <p:nvPr/>
          </p:nvSpPr>
          <p:spPr bwMode="auto">
            <a:xfrm>
              <a:off x="5714958" y="4406212"/>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4</a:t>
              </a:r>
              <a:endParaRPr lang="en-GB" sz="2400" dirty="0">
                <a:solidFill>
                  <a:srgbClr val="C00000"/>
                </a:solidFill>
                <a:latin typeface="Myriad Pro Semibold" charset="0"/>
                <a:ea typeface="Myriad Pro Semibold" charset="0"/>
                <a:cs typeface="Myriad Pro Semibold" charset="0"/>
              </a:endParaRPr>
            </a:p>
          </p:txBody>
        </p:sp>
        <p:sp>
          <p:nvSpPr>
            <p:cNvPr id="91" name="TextBox 90">
              <a:extLst>
                <a:ext uri="{FF2B5EF4-FFF2-40B4-BE49-F238E27FC236}">
                  <a16:creationId xmlns:a16="http://schemas.microsoft.com/office/drawing/2014/main" id="{8C33739D-2BAB-43FE-8749-3E69918CEE64}"/>
                </a:ext>
              </a:extLst>
            </p:cNvPr>
            <p:cNvSpPr txBox="1"/>
            <p:nvPr/>
          </p:nvSpPr>
          <p:spPr bwMode="auto">
            <a:xfrm>
              <a:off x="7567790" y="4406212"/>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4</a:t>
              </a:r>
              <a:endParaRPr lang="en-GB" sz="2400" dirty="0">
                <a:solidFill>
                  <a:srgbClr val="C00000"/>
                </a:solidFill>
                <a:latin typeface="Myriad Pro Semibold" charset="0"/>
                <a:ea typeface="Myriad Pro Semibold" charset="0"/>
                <a:cs typeface="Myriad Pro Semibold" charset="0"/>
              </a:endParaRPr>
            </a:p>
          </p:txBody>
        </p:sp>
        <p:sp>
          <p:nvSpPr>
            <p:cNvPr id="92" name="TextBox 91">
              <a:extLst>
                <a:ext uri="{FF2B5EF4-FFF2-40B4-BE49-F238E27FC236}">
                  <a16:creationId xmlns:a16="http://schemas.microsoft.com/office/drawing/2014/main" id="{C12CB053-448E-4D92-8214-997AEF089DF3}"/>
                </a:ext>
              </a:extLst>
            </p:cNvPr>
            <p:cNvSpPr txBox="1"/>
            <p:nvPr/>
          </p:nvSpPr>
          <p:spPr bwMode="auto">
            <a:xfrm>
              <a:off x="6150053" y="5094620"/>
              <a:ext cx="133402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200" dirty="0">
                  <a:solidFill>
                    <a:srgbClr val="000000"/>
                  </a:solidFill>
                  <a:latin typeface="Myriad Pro Semibold" charset="0"/>
                  <a:ea typeface="Myriad Pro Semibold" charset="0"/>
                  <a:cs typeface="Myriad Pro Semibold" charset="0"/>
                </a:rPr>
                <a:t>2 × 4 = 8</a:t>
              </a:r>
            </a:p>
          </p:txBody>
        </p:sp>
        <p:sp>
          <p:nvSpPr>
            <p:cNvPr id="93" name="TextBox 92">
              <a:extLst>
                <a:ext uri="{FF2B5EF4-FFF2-40B4-BE49-F238E27FC236}">
                  <a16:creationId xmlns:a16="http://schemas.microsoft.com/office/drawing/2014/main" id="{1008EAE8-534E-45DF-8BF1-B9AD445E40EE}"/>
                </a:ext>
              </a:extLst>
            </p:cNvPr>
            <p:cNvSpPr txBox="1"/>
            <p:nvPr/>
          </p:nvSpPr>
          <p:spPr bwMode="auto">
            <a:xfrm>
              <a:off x="5936982" y="5467410"/>
              <a:ext cx="1760162"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200" dirty="0">
                  <a:solidFill>
                    <a:srgbClr val="000000"/>
                  </a:solidFill>
                  <a:latin typeface="Myriad Pro Semibold" charset="0"/>
                  <a:ea typeface="Myriad Pro Semibold" charset="0"/>
                  <a:cs typeface="Myriad Pro Semibold" charset="0"/>
                </a:rPr>
                <a:t>half of 8 = 4</a:t>
              </a:r>
            </a:p>
          </p:txBody>
        </p:sp>
        <p:sp>
          <p:nvSpPr>
            <p:cNvPr id="94" name="TextBox 93">
              <a:extLst>
                <a:ext uri="{FF2B5EF4-FFF2-40B4-BE49-F238E27FC236}">
                  <a16:creationId xmlns:a16="http://schemas.microsoft.com/office/drawing/2014/main" id="{3B55995C-F32E-4E26-BD4D-DC0F61708F18}"/>
                </a:ext>
              </a:extLst>
            </p:cNvPr>
            <p:cNvSpPr txBox="1"/>
            <p:nvPr/>
          </p:nvSpPr>
          <p:spPr bwMode="auto">
            <a:xfrm>
              <a:off x="5893573" y="5840199"/>
              <a:ext cx="184698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200" dirty="0">
                  <a:solidFill>
                    <a:srgbClr val="000000"/>
                  </a:solidFill>
                  <a:latin typeface="Myriad Pro Semibold" charset="0"/>
                  <a:ea typeface="Myriad Pro Semibold" charset="0"/>
                  <a:cs typeface="Myriad Pro Semibold" charset="0"/>
                </a:rPr>
                <a:t>double 4 = 8</a:t>
              </a:r>
            </a:p>
          </p:txBody>
        </p:sp>
      </p:grpSp>
    </p:spTree>
    <p:extLst>
      <p:ext uri="{BB962C8B-B14F-4D97-AF65-F5344CB8AC3E}">
        <p14:creationId xmlns:p14="http://schemas.microsoft.com/office/powerpoint/2010/main" val="259880773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2.5 Commutativity, doubling and halving</a:t>
            </a:r>
            <a:r>
              <a:rPr lang="en-GB" dirty="0"/>
              <a:t>	  </a:t>
            </a:r>
            <a:r>
              <a:rPr lang="en-US" dirty="0">
                <a:solidFill>
                  <a:srgbClr val="00628C"/>
                </a:solidFill>
              </a:rPr>
              <a:t>Step 3:3</a:t>
            </a:r>
          </a:p>
        </p:txBody>
      </p:sp>
      <p:sp>
        <p:nvSpPr>
          <p:cNvPr id="7" name="TextBox 6">
            <a:extLst>
              <a:ext uri="{FF2B5EF4-FFF2-40B4-BE49-F238E27FC236}">
                <a16:creationId xmlns:a16="http://schemas.microsoft.com/office/drawing/2014/main" id="{0319FB0C-5089-4A3A-BF8C-440985658BA6}"/>
              </a:ext>
            </a:extLst>
          </p:cNvPr>
          <p:cNvSpPr txBox="1"/>
          <p:nvPr/>
        </p:nvSpPr>
        <p:spPr bwMode="auto">
          <a:xfrm>
            <a:off x="5526775" y="1930378"/>
            <a:ext cx="113845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2628C"/>
                </a:solidFill>
                <a:latin typeface="Myriad Pro Semibold" charset="0"/>
                <a:ea typeface="Myriad Pro Semibold" charset="0"/>
                <a:cs typeface="Myriad Pro Semibold" charset="0"/>
              </a:rPr>
              <a:t>double</a:t>
            </a:r>
          </a:p>
        </p:txBody>
      </p:sp>
      <p:sp>
        <p:nvSpPr>
          <p:cNvPr id="8" name="TextBox 7">
            <a:extLst>
              <a:ext uri="{FF2B5EF4-FFF2-40B4-BE49-F238E27FC236}">
                <a16:creationId xmlns:a16="http://schemas.microsoft.com/office/drawing/2014/main" id="{E0CEAB0D-571F-4AA2-9E39-D5091BF8A232}"/>
              </a:ext>
            </a:extLst>
          </p:cNvPr>
          <p:cNvSpPr txBox="1"/>
          <p:nvPr/>
        </p:nvSpPr>
        <p:spPr bwMode="auto">
          <a:xfrm>
            <a:off x="5751997" y="4475485"/>
            <a:ext cx="6880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2628C"/>
                </a:solidFill>
                <a:latin typeface="Myriad Pro Semibold" charset="0"/>
                <a:ea typeface="Myriad Pro Semibold" charset="0"/>
                <a:cs typeface="Myriad Pro Semibold" charset="0"/>
              </a:rPr>
              <a:t>half</a:t>
            </a:r>
          </a:p>
        </p:txBody>
      </p:sp>
      <p:grpSp>
        <p:nvGrpSpPr>
          <p:cNvPr id="21" name="Group 20">
            <a:extLst>
              <a:ext uri="{FF2B5EF4-FFF2-40B4-BE49-F238E27FC236}">
                <a16:creationId xmlns:a16="http://schemas.microsoft.com/office/drawing/2014/main" id="{E9303701-E848-4174-B2B2-AF5395F7389C}"/>
              </a:ext>
            </a:extLst>
          </p:cNvPr>
          <p:cNvGrpSpPr/>
          <p:nvPr/>
        </p:nvGrpSpPr>
        <p:grpSpPr>
          <a:xfrm>
            <a:off x="2717300" y="3198169"/>
            <a:ext cx="6757400" cy="461665"/>
            <a:chOff x="1193300" y="3198168"/>
            <a:chExt cx="6757400" cy="461665"/>
          </a:xfrm>
        </p:grpSpPr>
        <p:sp>
          <p:nvSpPr>
            <p:cNvPr id="5" name="TextBox 4">
              <a:extLst>
                <a:ext uri="{FF2B5EF4-FFF2-40B4-BE49-F238E27FC236}">
                  <a16:creationId xmlns:a16="http://schemas.microsoft.com/office/drawing/2014/main" id="{A2485277-0EBF-4636-8810-9E3D42F38C1F}"/>
                </a:ext>
              </a:extLst>
            </p:cNvPr>
            <p:cNvSpPr txBox="1"/>
            <p:nvPr/>
          </p:nvSpPr>
          <p:spPr bwMode="auto">
            <a:xfrm>
              <a:off x="1193300" y="3198168"/>
              <a:ext cx="97090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factor</a:t>
              </a:r>
            </a:p>
          </p:txBody>
        </p:sp>
        <p:sp>
          <p:nvSpPr>
            <p:cNvPr id="6" name="TextBox 5">
              <a:extLst>
                <a:ext uri="{FF2B5EF4-FFF2-40B4-BE49-F238E27FC236}">
                  <a16:creationId xmlns:a16="http://schemas.microsoft.com/office/drawing/2014/main" id="{782FC23F-0CCD-4EFC-8BEB-755EF77EA312}"/>
                </a:ext>
              </a:extLst>
            </p:cNvPr>
            <p:cNvSpPr txBox="1"/>
            <p:nvPr/>
          </p:nvSpPr>
          <p:spPr bwMode="auto">
            <a:xfrm>
              <a:off x="6697664" y="3198168"/>
              <a:ext cx="125303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product</a:t>
              </a:r>
            </a:p>
          </p:txBody>
        </p:sp>
        <p:sp>
          <p:nvSpPr>
            <p:cNvPr id="9" name="TextBox 8">
              <a:extLst>
                <a:ext uri="{FF2B5EF4-FFF2-40B4-BE49-F238E27FC236}">
                  <a16:creationId xmlns:a16="http://schemas.microsoft.com/office/drawing/2014/main" id="{0BE75DC8-D4D2-4A2D-9675-9508A1D69454}"/>
                </a:ext>
              </a:extLst>
            </p:cNvPr>
            <p:cNvSpPr txBox="1"/>
            <p:nvPr/>
          </p:nvSpPr>
          <p:spPr bwMode="auto">
            <a:xfrm>
              <a:off x="3012397" y="3198168"/>
              <a:ext cx="39466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a:t>
              </a:r>
            </a:p>
          </p:txBody>
        </p:sp>
        <p:sp>
          <p:nvSpPr>
            <p:cNvPr id="10" name="TextBox 9">
              <a:extLst>
                <a:ext uri="{FF2B5EF4-FFF2-40B4-BE49-F238E27FC236}">
                  <a16:creationId xmlns:a16="http://schemas.microsoft.com/office/drawing/2014/main" id="{9B1C5829-FA90-443C-AE6A-207409AA0A53}"/>
                </a:ext>
              </a:extLst>
            </p:cNvPr>
            <p:cNvSpPr txBox="1"/>
            <p:nvPr/>
          </p:nvSpPr>
          <p:spPr bwMode="auto">
            <a:xfrm>
              <a:off x="4255246" y="3198168"/>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2</a:t>
              </a:r>
            </a:p>
          </p:txBody>
        </p:sp>
        <p:sp>
          <p:nvSpPr>
            <p:cNvPr id="11" name="TextBox 10">
              <a:extLst>
                <a:ext uri="{FF2B5EF4-FFF2-40B4-BE49-F238E27FC236}">
                  <a16:creationId xmlns:a16="http://schemas.microsoft.com/office/drawing/2014/main" id="{00FBA49B-4A2B-448D-AE1B-E301D2593F28}"/>
                </a:ext>
              </a:extLst>
            </p:cNvPr>
            <p:cNvSpPr txBox="1"/>
            <p:nvPr/>
          </p:nvSpPr>
          <p:spPr bwMode="auto">
            <a:xfrm>
              <a:off x="5454813" y="3198168"/>
              <a:ext cx="39466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a:t>
              </a:r>
            </a:p>
          </p:txBody>
        </p:sp>
      </p:grpSp>
      <p:pic>
        <p:nvPicPr>
          <p:cNvPr id="16" name="Picture 15">
            <a:extLst>
              <a:ext uri="{FF2B5EF4-FFF2-40B4-BE49-F238E27FC236}">
                <a16:creationId xmlns:a16="http://schemas.microsoft.com/office/drawing/2014/main" id="{816E1DB8-596C-44AD-BA2E-876ED177786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27653" y="3026295"/>
            <a:ext cx="1754555" cy="820219"/>
          </a:xfrm>
          <a:prstGeom prst="rect">
            <a:avLst/>
          </a:prstGeom>
        </p:spPr>
      </p:pic>
      <p:pic>
        <p:nvPicPr>
          <p:cNvPr id="17" name="Picture 16">
            <a:extLst>
              <a:ext uri="{FF2B5EF4-FFF2-40B4-BE49-F238E27FC236}">
                <a16:creationId xmlns:a16="http://schemas.microsoft.com/office/drawing/2014/main" id="{21D9D83A-2155-485E-8F9D-00B232C94F9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72561" y="3026295"/>
            <a:ext cx="1754555" cy="820219"/>
          </a:xfrm>
          <a:prstGeom prst="rect">
            <a:avLst/>
          </a:prstGeom>
        </p:spPr>
      </p:pic>
      <p:pic>
        <p:nvPicPr>
          <p:cNvPr id="19" name="Picture 18" descr="A close up of a logo&#10;&#10;Description automatically generated">
            <a:extLst>
              <a:ext uri="{FF2B5EF4-FFF2-40B4-BE49-F238E27FC236}">
                <a16:creationId xmlns:a16="http://schemas.microsoft.com/office/drawing/2014/main" id="{30FCB44B-A9DF-4EAF-9194-BED25903966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317957" y="2404773"/>
            <a:ext cx="5556089" cy="520659"/>
          </a:xfrm>
          <a:prstGeom prst="rect">
            <a:avLst/>
          </a:prstGeom>
        </p:spPr>
      </p:pic>
      <p:pic>
        <p:nvPicPr>
          <p:cNvPr id="20" name="Picture 19" descr="A close up of a logo&#10;&#10;Description automatically generated">
            <a:extLst>
              <a:ext uri="{FF2B5EF4-FFF2-40B4-BE49-F238E27FC236}">
                <a16:creationId xmlns:a16="http://schemas.microsoft.com/office/drawing/2014/main" id="{7445AE0D-E1F8-431D-8A46-C6DDE8CC624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flipH="1" flipV="1">
            <a:off x="3317957" y="3946420"/>
            <a:ext cx="5556089" cy="520659"/>
          </a:xfrm>
          <a:prstGeom prst="rect">
            <a:avLst/>
          </a:prstGeom>
        </p:spPr>
      </p:pic>
      <p:sp>
        <p:nvSpPr>
          <p:cNvPr id="15" name="TextBox 14">
            <a:extLst>
              <a:ext uri="{FF2B5EF4-FFF2-40B4-BE49-F238E27FC236}">
                <a16:creationId xmlns:a16="http://schemas.microsoft.com/office/drawing/2014/main" id="{081EA9FA-99E7-4F4C-A694-201686299ADC}"/>
              </a:ext>
            </a:extLst>
          </p:cNvPr>
          <p:cNvSpPr txBox="1"/>
          <p:nvPr/>
        </p:nvSpPr>
        <p:spPr>
          <a:xfrm>
            <a:off x="3490175" y="5473521"/>
            <a:ext cx="6709893" cy="646331"/>
          </a:xfrm>
          <a:prstGeom prst="rect">
            <a:avLst/>
          </a:prstGeom>
          <a:noFill/>
        </p:spPr>
        <p:txBody>
          <a:bodyPr wrap="square" rtlCol="0">
            <a:spAutoFit/>
          </a:bodyPr>
          <a:lstStyle/>
          <a:p>
            <a:r>
              <a:rPr lang="en-GB" dirty="0">
                <a:latin typeface="Comic Sans MS" panose="030F0702030302020204" pitchFamily="66" charset="0"/>
              </a:rPr>
              <a:t>When one of the factors (parts) is two, the other factor (part) is half of the product (total)</a:t>
            </a:r>
          </a:p>
        </p:txBody>
      </p:sp>
      <p:pic>
        <p:nvPicPr>
          <p:cNvPr id="3" name="Audio 2">
            <a:hlinkClick r:id="" action="ppaction://media"/>
            <a:extLst>
              <a:ext uri="{FF2B5EF4-FFF2-40B4-BE49-F238E27FC236}">
                <a16:creationId xmlns:a16="http://schemas.microsoft.com/office/drawing/2014/main" id="{FB174E40-2B04-4CAB-8355-AF8346A6BEF5}"/>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2334584445"/>
      </p:ext>
    </p:extLst>
  </p:cSld>
  <p:clrMapOvr>
    <a:masterClrMapping/>
  </p:clrMapOvr>
  <mc:AlternateContent xmlns:mc="http://schemas.openxmlformats.org/markup-compatibility/2006" xmlns:p14="http://schemas.microsoft.com/office/powerpoint/2010/main">
    <mc:Choice Requires="p14">
      <p:transition spd="slow" p14:dur="2000" advTm="20643"/>
    </mc:Choice>
    <mc:Fallback xmlns="">
      <p:transition spd="slow" advTm="206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500"/>
                                        <p:tgtEl>
                                          <p:spTgt spid="16"/>
                                        </p:tgtEl>
                                      </p:cBhvr>
                                    </p:animEffect>
                                  </p:childTnLst>
                                </p:cTn>
                              </p:par>
                            </p:childTnLst>
                          </p:cTn>
                        </p:par>
                        <p:par>
                          <p:cTn id="12" fill="hold">
                            <p:stCondLst>
                              <p:cond delay="500"/>
                            </p:stCondLst>
                            <p:childTnLst>
                              <p:par>
                                <p:cTn id="13" presetID="22" presetClass="entr" presetSubtype="8" fill="hold"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wipe(left)">
                                      <p:cBhvr>
                                        <p:cTn id="15" dur="500"/>
                                        <p:tgtEl>
                                          <p:spTgt spid="19"/>
                                        </p:tgtEl>
                                      </p:cBhvr>
                                    </p:animEffect>
                                  </p:childTnLst>
                                </p:cTn>
                              </p:par>
                              <p:par>
                                <p:cTn id="16" presetID="10" presetClass="entr" presetSubtype="0" fill="hold" grpId="0" nodeType="withEffect">
                                  <p:stCondLst>
                                    <p:cond delay="25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par>
                          <p:cTn id="19" fill="hold">
                            <p:stCondLst>
                              <p:cond delay="1250"/>
                            </p:stCondLst>
                            <p:childTnLst>
                              <p:par>
                                <p:cTn id="20" presetID="10" presetClass="entr" presetSubtype="0" fill="hold" nodeType="after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nodeType="clickEffect">
                                  <p:stCondLst>
                                    <p:cond delay="0"/>
                                  </p:stCondLst>
                                  <p:childTnLst>
                                    <p:animEffect transition="out" filter="fade">
                                      <p:cBhvr>
                                        <p:cTn id="26" dur="500"/>
                                        <p:tgtEl>
                                          <p:spTgt spid="16"/>
                                        </p:tgtEl>
                                      </p:cBhvr>
                                    </p:animEffect>
                                    <p:set>
                                      <p:cBhvr>
                                        <p:cTn id="27" dur="1" fill="hold">
                                          <p:stCondLst>
                                            <p:cond delay="499"/>
                                          </p:stCondLst>
                                        </p:cTn>
                                        <p:tgtEl>
                                          <p:spTgt spid="16"/>
                                        </p:tgtEl>
                                        <p:attrNameLst>
                                          <p:attrName>style.visibility</p:attrName>
                                        </p:attrNameLst>
                                      </p:cBhvr>
                                      <p:to>
                                        <p:strVal val="hidden"/>
                                      </p:to>
                                    </p:set>
                                  </p:childTnLst>
                                </p:cTn>
                              </p:par>
                              <p:par>
                                <p:cTn id="28" presetID="10" presetClass="exit" presetSubtype="0" fill="hold" nodeType="withEffect">
                                  <p:stCondLst>
                                    <p:cond delay="0"/>
                                  </p:stCondLst>
                                  <p:childTnLst>
                                    <p:animEffect transition="out" filter="fade">
                                      <p:cBhvr>
                                        <p:cTn id="29" dur="500"/>
                                        <p:tgtEl>
                                          <p:spTgt spid="19"/>
                                        </p:tgtEl>
                                      </p:cBhvr>
                                    </p:animEffect>
                                    <p:set>
                                      <p:cBhvr>
                                        <p:cTn id="30" dur="1" fill="hold">
                                          <p:stCondLst>
                                            <p:cond delay="499"/>
                                          </p:stCondLst>
                                        </p:cTn>
                                        <p:tgtEl>
                                          <p:spTgt spid="19"/>
                                        </p:tgtEl>
                                        <p:attrNameLst>
                                          <p:attrName>style.visibility</p:attrName>
                                        </p:attrNameLst>
                                      </p:cBhvr>
                                      <p:to>
                                        <p:strVal val="hidden"/>
                                      </p:to>
                                    </p:set>
                                  </p:childTnLst>
                                </p:cTn>
                              </p:par>
                              <p:par>
                                <p:cTn id="31" presetID="10" presetClass="exit" presetSubtype="0" fill="hold" grpId="1" nodeType="withEffect">
                                  <p:stCondLst>
                                    <p:cond delay="0"/>
                                  </p:stCondLst>
                                  <p:childTnLst>
                                    <p:animEffect transition="out" filter="fade">
                                      <p:cBhvr>
                                        <p:cTn id="32" dur="500"/>
                                        <p:tgtEl>
                                          <p:spTgt spid="7"/>
                                        </p:tgtEl>
                                      </p:cBhvr>
                                    </p:animEffect>
                                    <p:set>
                                      <p:cBhvr>
                                        <p:cTn id="33" dur="1" fill="hold">
                                          <p:stCondLst>
                                            <p:cond delay="499"/>
                                          </p:stCondLst>
                                        </p:cTn>
                                        <p:tgtEl>
                                          <p:spTgt spid="7"/>
                                        </p:tgtEl>
                                        <p:attrNameLst>
                                          <p:attrName>style.visibility</p:attrName>
                                        </p:attrNameLst>
                                      </p:cBhvr>
                                      <p:to>
                                        <p:strVal val="hidden"/>
                                      </p:to>
                                    </p:set>
                                  </p:childTnLst>
                                </p:cTn>
                              </p:par>
                            </p:childTnLst>
                          </p:cTn>
                        </p:par>
                        <p:par>
                          <p:cTn id="34" fill="hold">
                            <p:stCondLst>
                              <p:cond delay="500"/>
                            </p:stCondLst>
                            <p:childTnLst>
                              <p:par>
                                <p:cTn id="35" presetID="22" presetClass="entr" presetSubtype="2" fill="hold" nodeType="after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wipe(right)">
                                      <p:cBhvr>
                                        <p:cTn id="37" dur="500"/>
                                        <p:tgtEl>
                                          <p:spTgt spid="20"/>
                                        </p:tgtEl>
                                      </p:cBhvr>
                                    </p:animEffect>
                                  </p:childTnLst>
                                </p:cTn>
                              </p:par>
                              <p:par>
                                <p:cTn id="38" presetID="10" presetClass="entr" presetSubtype="0" fill="hold" grpId="0" nodeType="withEffect">
                                  <p:stCondLst>
                                    <p:cond delay="250"/>
                                  </p:stCondLst>
                                  <p:childTnLst>
                                    <p:set>
                                      <p:cBhvr>
                                        <p:cTn id="39" dur="1" fill="hold">
                                          <p:stCondLst>
                                            <p:cond delay="0"/>
                                          </p:stCondLst>
                                        </p:cTn>
                                        <p:tgtEl>
                                          <p:spTgt spid="8"/>
                                        </p:tgtEl>
                                        <p:attrNameLst>
                                          <p:attrName>style.visibility</p:attrName>
                                        </p:attrNameLst>
                                      </p:cBhvr>
                                      <p:to>
                                        <p:strVal val="visible"/>
                                      </p:to>
                                    </p:set>
                                    <p:animEffect transition="in" filter="fade">
                                      <p:cBhvr>
                                        <p:cTn id="40" dur="500"/>
                                        <p:tgtEl>
                                          <p:spTgt spid="8"/>
                                        </p:tgtEl>
                                      </p:cBhvr>
                                    </p:animEffect>
                                  </p:childTnLst>
                                </p:cTn>
                              </p:par>
                            </p:childTnLst>
                          </p:cTn>
                        </p:par>
                        <p:par>
                          <p:cTn id="41" fill="hold">
                            <p:stCondLst>
                              <p:cond delay="1250"/>
                            </p:stCondLst>
                            <p:childTnLst>
                              <p:par>
                                <p:cTn id="42" presetID="10" presetClass="entr" presetSubtype="0" fill="hold" nodeType="after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fade">
                                      <p:cBhvr>
                                        <p:cTn id="44" dur="500"/>
                                        <p:tgtEl>
                                          <p:spTgt spid="16"/>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fade">
                                      <p:cBhvr>
                                        <p:cTn id="49" dur="500"/>
                                        <p:tgtEl>
                                          <p:spTgt spid="19"/>
                                        </p:tgtEl>
                                      </p:cBhvr>
                                    </p:animEffect>
                                  </p:childTnLst>
                                </p:cTn>
                              </p:par>
                              <p:par>
                                <p:cTn id="50" presetID="10" presetClass="entr" presetSubtype="0" fill="hold" grpId="2" nodeType="withEffect">
                                  <p:stCondLst>
                                    <p:cond delay="0"/>
                                  </p:stCondLst>
                                  <p:childTnLst>
                                    <p:set>
                                      <p:cBhvr>
                                        <p:cTn id="51" dur="1" fill="hold">
                                          <p:stCondLst>
                                            <p:cond delay="0"/>
                                          </p:stCondLst>
                                        </p:cTn>
                                        <p:tgtEl>
                                          <p:spTgt spid="7"/>
                                        </p:tgtEl>
                                        <p:attrNameLst>
                                          <p:attrName>style.visibility</p:attrName>
                                        </p:attrNameLst>
                                      </p:cBhvr>
                                      <p:to>
                                        <p:strVal val="visible"/>
                                      </p:to>
                                    </p:set>
                                    <p:animEffect transition="in" filter="fade">
                                      <p:cBhvr>
                                        <p:cTn id="5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53" fill="hold" display="0">
                  <p:stCondLst>
                    <p:cond delay="indefinite"/>
                  </p:stCondLst>
                  <p:endCondLst>
                    <p:cond evt="onStopAudio" delay="0">
                      <p:tgtEl>
                        <p:sldTgt/>
                      </p:tgtEl>
                    </p:cond>
                  </p:endCondLst>
                </p:cTn>
                <p:tgtEl>
                  <p:spTgt spid="3"/>
                </p:tgtEl>
              </p:cMediaNode>
            </p:audio>
          </p:childTnLst>
        </p:cTn>
      </p:par>
    </p:tnLst>
    <p:bldLst>
      <p:bldP spid="7" grpId="0"/>
      <p:bldP spid="7" grpId="1"/>
      <p:bldP spid="7" grpId="2"/>
      <p:bldP spid="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2.5 Commutativity, doubling and halving</a:t>
            </a:r>
            <a:r>
              <a:rPr lang="en-GB" dirty="0"/>
              <a:t>	  </a:t>
            </a:r>
            <a:r>
              <a:rPr lang="en-US" dirty="0">
                <a:solidFill>
                  <a:srgbClr val="00628C"/>
                </a:solidFill>
              </a:rPr>
              <a:t>Step 3:3</a:t>
            </a:r>
          </a:p>
        </p:txBody>
      </p:sp>
      <p:sp>
        <p:nvSpPr>
          <p:cNvPr id="5" name="TextBox 4">
            <a:extLst>
              <a:ext uri="{FF2B5EF4-FFF2-40B4-BE49-F238E27FC236}">
                <a16:creationId xmlns:a16="http://schemas.microsoft.com/office/drawing/2014/main" id="{DC5F49B0-72A2-404A-81EC-879FFEDB8F9A}"/>
              </a:ext>
            </a:extLst>
          </p:cNvPr>
          <p:cNvSpPr txBox="1"/>
          <p:nvPr/>
        </p:nvSpPr>
        <p:spPr bwMode="auto">
          <a:xfrm>
            <a:off x="6545441" y="1930378"/>
            <a:ext cx="113845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2628C"/>
                </a:solidFill>
                <a:latin typeface="Myriad Pro Semibold" charset="0"/>
                <a:ea typeface="Myriad Pro Semibold" charset="0"/>
                <a:cs typeface="Myriad Pro Semibold" charset="0"/>
              </a:rPr>
              <a:t>double</a:t>
            </a:r>
          </a:p>
        </p:txBody>
      </p:sp>
      <p:sp>
        <p:nvSpPr>
          <p:cNvPr id="6" name="TextBox 5">
            <a:extLst>
              <a:ext uri="{FF2B5EF4-FFF2-40B4-BE49-F238E27FC236}">
                <a16:creationId xmlns:a16="http://schemas.microsoft.com/office/drawing/2014/main" id="{2A8A1994-AD7E-4E98-8523-9E050200A815}"/>
              </a:ext>
            </a:extLst>
          </p:cNvPr>
          <p:cNvSpPr txBox="1"/>
          <p:nvPr/>
        </p:nvSpPr>
        <p:spPr bwMode="auto">
          <a:xfrm>
            <a:off x="6770663" y="4475485"/>
            <a:ext cx="6880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2628C"/>
                </a:solidFill>
                <a:latin typeface="Myriad Pro Semibold" charset="0"/>
                <a:ea typeface="Myriad Pro Semibold" charset="0"/>
                <a:cs typeface="Myriad Pro Semibold" charset="0"/>
              </a:rPr>
              <a:t>half</a:t>
            </a:r>
          </a:p>
        </p:txBody>
      </p:sp>
      <p:grpSp>
        <p:nvGrpSpPr>
          <p:cNvPr id="18" name="Group 17">
            <a:extLst>
              <a:ext uri="{FF2B5EF4-FFF2-40B4-BE49-F238E27FC236}">
                <a16:creationId xmlns:a16="http://schemas.microsoft.com/office/drawing/2014/main" id="{5935E12C-2434-4047-8768-3CF90D32E4C9}"/>
              </a:ext>
            </a:extLst>
          </p:cNvPr>
          <p:cNvGrpSpPr/>
          <p:nvPr/>
        </p:nvGrpSpPr>
        <p:grpSpPr>
          <a:xfrm>
            <a:off x="2873396" y="3198169"/>
            <a:ext cx="6410804" cy="461665"/>
            <a:chOff x="892196" y="3198168"/>
            <a:chExt cx="6410804" cy="461665"/>
          </a:xfrm>
        </p:grpSpPr>
        <p:sp>
          <p:nvSpPr>
            <p:cNvPr id="8" name="TextBox 7">
              <a:extLst>
                <a:ext uri="{FF2B5EF4-FFF2-40B4-BE49-F238E27FC236}">
                  <a16:creationId xmlns:a16="http://schemas.microsoft.com/office/drawing/2014/main" id="{ECB9A143-7D31-4787-BB58-1289F16413F3}"/>
                </a:ext>
              </a:extLst>
            </p:cNvPr>
            <p:cNvSpPr txBox="1"/>
            <p:nvPr/>
          </p:nvSpPr>
          <p:spPr bwMode="auto">
            <a:xfrm>
              <a:off x="3148047" y="3198168"/>
              <a:ext cx="97090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factor</a:t>
              </a:r>
            </a:p>
          </p:txBody>
        </p:sp>
        <p:sp>
          <p:nvSpPr>
            <p:cNvPr id="9" name="TextBox 8">
              <a:extLst>
                <a:ext uri="{FF2B5EF4-FFF2-40B4-BE49-F238E27FC236}">
                  <a16:creationId xmlns:a16="http://schemas.microsoft.com/office/drawing/2014/main" id="{5A67A8F2-F855-419D-AFCA-28EBD3C5956F}"/>
                </a:ext>
              </a:extLst>
            </p:cNvPr>
            <p:cNvSpPr txBox="1"/>
            <p:nvPr/>
          </p:nvSpPr>
          <p:spPr bwMode="auto">
            <a:xfrm>
              <a:off x="6049964" y="3198168"/>
              <a:ext cx="125303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product</a:t>
              </a:r>
            </a:p>
          </p:txBody>
        </p:sp>
        <p:sp>
          <p:nvSpPr>
            <p:cNvPr id="10" name="TextBox 9">
              <a:extLst>
                <a:ext uri="{FF2B5EF4-FFF2-40B4-BE49-F238E27FC236}">
                  <a16:creationId xmlns:a16="http://schemas.microsoft.com/office/drawing/2014/main" id="{3394B64F-F93A-42EE-AA5D-D6682123A7E1}"/>
                </a:ext>
              </a:extLst>
            </p:cNvPr>
            <p:cNvSpPr txBox="1"/>
            <p:nvPr/>
          </p:nvSpPr>
          <p:spPr bwMode="auto">
            <a:xfrm>
              <a:off x="1746507" y="3198168"/>
              <a:ext cx="39466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a:t>
              </a:r>
            </a:p>
          </p:txBody>
        </p:sp>
        <p:sp>
          <p:nvSpPr>
            <p:cNvPr id="11" name="TextBox 10">
              <a:extLst>
                <a:ext uri="{FF2B5EF4-FFF2-40B4-BE49-F238E27FC236}">
                  <a16:creationId xmlns:a16="http://schemas.microsoft.com/office/drawing/2014/main" id="{EB68C434-353D-41A2-8608-462F6CA1173E}"/>
                </a:ext>
              </a:extLst>
            </p:cNvPr>
            <p:cNvSpPr txBox="1"/>
            <p:nvPr/>
          </p:nvSpPr>
          <p:spPr bwMode="auto">
            <a:xfrm>
              <a:off x="892196" y="3198168"/>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2</a:t>
              </a:r>
            </a:p>
          </p:txBody>
        </p:sp>
        <p:sp>
          <p:nvSpPr>
            <p:cNvPr id="12" name="TextBox 11">
              <a:extLst>
                <a:ext uri="{FF2B5EF4-FFF2-40B4-BE49-F238E27FC236}">
                  <a16:creationId xmlns:a16="http://schemas.microsoft.com/office/drawing/2014/main" id="{A747D175-BE31-4603-929C-6336750ECE1E}"/>
                </a:ext>
              </a:extLst>
            </p:cNvPr>
            <p:cNvSpPr txBox="1"/>
            <p:nvPr/>
          </p:nvSpPr>
          <p:spPr bwMode="auto">
            <a:xfrm>
              <a:off x="4887129" y="3198168"/>
              <a:ext cx="39466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a:t>
              </a:r>
            </a:p>
          </p:txBody>
        </p:sp>
      </p:grpSp>
      <p:pic>
        <p:nvPicPr>
          <p:cNvPr id="13" name="Picture 12">
            <a:extLst>
              <a:ext uri="{FF2B5EF4-FFF2-40B4-BE49-F238E27FC236}">
                <a16:creationId xmlns:a16="http://schemas.microsoft.com/office/drawing/2014/main" id="{7A0BD3E2-4D2C-4C27-A81B-A98743A76E5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39600" y="3026295"/>
            <a:ext cx="1754555" cy="820219"/>
          </a:xfrm>
          <a:prstGeom prst="rect">
            <a:avLst/>
          </a:prstGeom>
        </p:spPr>
      </p:pic>
      <p:pic>
        <p:nvPicPr>
          <p:cNvPr id="14" name="Picture 13">
            <a:extLst>
              <a:ext uri="{FF2B5EF4-FFF2-40B4-BE49-F238E27FC236}">
                <a16:creationId xmlns:a16="http://schemas.microsoft.com/office/drawing/2014/main" id="{0FAD819E-7FCC-403D-BA4D-D205F6711B7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82061" y="3026295"/>
            <a:ext cx="1754555" cy="820219"/>
          </a:xfrm>
          <a:prstGeom prst="rect">
            <a:avLst/>
          </a:prstGeom>
        </p:spPr>
      </p:pic>
      <p:pic>
        <p:nvPicPr>
          <p:cNvPr id="15" name="Picture 14">
            <a:extLst>
              <a:ext uri="{FF2B5EF4-FFF2-40B4-BE49-F238E27FC236}">
                <a16:creationId xmlns:a16="http://schemas.microsoft.com/office/drawing/2014/main" id="{2F889603-1B2E-4948-8861-A71C32B0ADF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88349" y="2404773"/>
            <a:ext cx="3052637" cy="520659"/>
          </a:xfrm>
          <a:prstGeom prst="rect">
            <a:avLst/>
          </a:prstGeom>
        </p:spPr>
      </p:pic>
      <p:pic>
        <p:nvPicPr>
          <p:cNvPr id="16" name="Picture 15">
            <a:extLst>
              <a:ext uri="{FF2B5EF4-FFF2-40B4-BE49-F238E27FC236}">
                <a16:creationId xmlns:a16="http://schemas.microsoft.com/office/drawing/2014/main" id="{E65CFBE5-42F5-48EA-AE10-FD1E25A78A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flipV="1">
            <a:off x="5588349" y="3946420"/>
            <a:ext cx="3052637" cy="520659"/>
          </a:xfrm>
          <a:prstGeom prst="rect">
            <a:avLst/>
          </a:prstGeom>
        </p:spPr>
      </p:pic>
      <p:sp>
        <p:nvSpPr>
          <p:cNvPr id="17" name="TextBox 16">
            <a:extLst>
              <a:ext uri="{FF2B5EF4-FFF2-40B4-BE49-F238E27FC236}">
                <a16:creationId xmlns:a16="http://schemas.microsoft.com/office/drawing/2014/main" id="{ED141391-6B9F-4D48-B9CF-1D1317606C80}"/>
              </a:ext>
            </a:extLst>
          </p:cNvPr>
          <p:cNvSpPr txBox="1"/>
          <p:nvPr/>
        </p:nvSpPr>
        <p:spPr>
          <a:xfrm>
            <a:off x="3490175" y="5473521"/>
            <a:ext cx="6709893" cy="646331"/>
          </a:xfrm>
          <a:prstGeom prst="rect">
            <a:avLst/>
          </a:prstGeom>
          <a:noFill/>
        </p:spPr>
        <p:txBody>
          <a:bodyPr wrap="square" rtlCol="0">
            <a:spAutoFit/>
          </a:bodyPr>
          <a:lstStyle/>
          <a:p>
            <a:r>
              <a:rPr lang="en-GB" dirty="0">
                <a:latin typeface="Comic Sans MS" panose="030F0702030302020204" pitchFamily="66" charset="0"/>
              </a:rPr>
              <a:t>When one of the factors (parts) is two, the other factor (part) is half of the product (total)</a:t>
            </a:r>
          </a:p>
        </p:txBody>
      </p:sp>
    </p:spTree>
    <p:extLst>
      <p:ext uri="{BB962C8B-B14F-4D97-AF65-F5344CB8AC3E}">
        <p14:creationId xmlns:p14="http://schemas.microsoft.com/office/powerpoint/2010/main" val="1583738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ipe(left)">
                                      <p:cBhvr>
                                        <p:cTn id="11" dur="500"/>
                                        <p:tgtEl>
                                          <p:spTgt spid="15"/>
                                        </p:tgtEl>
                                      </p:cBhvr>
                                    </p:animEffect>
                                  </p:childTnLst>
                                </p:cTn>
                              </p:par>
                              <p:par>
                                <p:cTn id="12" presetID="10" presetClass="entr" presetSubtype="0" fill="hold" grpId="0" nodeType="withEffect">
                                  <p:stCondLst>
                                    <p:cond delay="25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500"/>
                                        <p:tgtEl>
                                          <p:spTgt spid="5"/>
                                        </p:tgtEl>
                                      </p:cBhvr>
                                    </p:animEffect>
                                  </p:childTnLst>
                                </p:cTn>
                              </p:par>
                            </p:childTnLst>
                          </p:cTn>
                        </p:par>
                        <p:par>
                          <p:cTn id="15" fill="hold">
                            <p:stCondLst>
                              <p:cond delay="1250"/>
                            </p:stCondLst>
                            <p:childTnLst>
                              <p:par>
                                <p:cTn id="16" presetID="10" presetClass="entr" presetSubtype="0" fill="hold" nodeType="after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nodeType="clickEffect">
                                  <p:stCondLst>
                                    <p:cond delay="0"/>
                                  </p:stCondLst>
                                  <p:childTnLst>
                                    <p:animEffect transition="out" filter="fade">
                                      <p:cBhvr>
                                        <p:cTn id="22" dur="500"/>
                                        <p:tgtEl>
                                          <p:spTgt spid="13"/>
                                        </p:tgtEl>
                                      </p:cBhvr>
                                    </p:animEffect>
                                    <p:set>
                                      <p:cBhvr>
                                        <p:cTn id="23" dur="1" fill="hold">
                                          <p:stCondLst>
                                            <p:cond delay="499"/>
                                          </p:stCondLst>
                                        </p:cTn>
                                        <p:tgtEl>
                                          <p:spTgt spid="13"/>
                                        </p:tgtEl>
                                        <p:attrNameLst>
                                          <p:attrName>style.visibility</p:attrName>
                                        </p:attrNameLst>
                                      </p:cBhvr>
                                      <p:to>
                                        <p:strVal val="hidden"/>
                                      </p:to>
                                    </p:set>
                                  </p:childTnLst>
                                </p:cTn>
                              </p:par>
                              <p:par>
                                <p:cTn id="24" presetID="10" presetClass="exit" presetSubtype="0" fill="hold" nodeType="withEffect">
                                  <p:stCondLst>
                                    <p:cond delay="0"/>
                                  </p:stCondLst>
                                  <p:childTnLst>
                                    <p:animEffect transition="out" filter="fade">
                                      <p:cBhvr>
                                        <p:cTn id="25" dur="500"/>
                                        <p:tgtEl>
                                          <p:spTgt spid="15"/>
                                        </p:tgtEl>
                                      </p:cBhvr>
                                    </p:animEffect>
                                    <p:set>
                                      <p:cBhvr>
                                        <p:cTn id="26" dur="1" fill="hold">
                                          <p:stCondLst>
                                            <p:cond delay="499"/>
                                          </p:stCondLst>
                                        </p:cTn>
                                        <p:tgtEl>
                                          <p:spTgt spid="15"/>
                                        </p:tgtEl>
                                        <p:attrNameLst>
                                          <p:attrName>style.visibility</p:attrName>
                                        </p:attrNameLst>
                                      </p:cBhvr>
                                      <p:to>
                                        <p:strVal val="hidden"/>
                                      </p:to>
                                    </p:set>
                                  </p:childTnLst>
                                </p:cTn>
                              </p:par>
                              <p:par>
                                <p:cTn id="27" presetID="10" presetClass="exit" presetSubtype="0" fill="hold" grpId="1" nodeType="withEffect">
                                  <p:stCondLst>
                                    <p:cond delay="0"/>
                                  </p:stCondLst>
                                  <p:childTnLst>
                                    <p:animEffect transition="out" filter="fade">
                                      <p:cBhvr>
                                        <p:cTn id="28" dur="500"/>
                                        <p:tgtEl>
                                          <p:spTgt spid="5"/>
                                        </p:tgtEl>
                                      </p:cBhvr>
                                    </p:animEffect>
                                    <p:set>
                                      <p:cBhvr>
                                        <p:cTn id="29" dur="1" fill="hold">
                                          <p:stCondLst>
                                            <p:cond delay="499"/>
                                          </p:stCondLst>
                                        </p:cTn>
                                        <p:tgtEl>
                                          <p:spTgt spid="5"/>
                                        </p:tgtEl>
                                        <p:attrNameLst>
                                          <p:attrName>style.visibility</p:attrName>
                                        </p:attrNameLst>
                                      </p:cBhvr>
                                      <p:to>
                                        <p:strVal val="hidden"/>
                                      </p:to>
                                    </p:set>
                                  </p:childTnLst>
                                </p:cTn>
                              </p:par>
                            </p:childTnLst>
                          </p:cTn>
                        </p:par>
                        <p:par>
                          <p:cTn id="30" fill="hold">
                            <p:stCondLst>
                              <p:cond delay="500"/>
                            </p:stCondLst>
                            <p:childTnLst>
                              <p:par>
                                <p:cTn id="31" presetID="22" presetClass="entr" presetSubtype="2" fill="hold" nodeType="after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wipe(right)">
                                      <p:cBhvr>
                                        <p:cTn id="33" dur="500"/>
                                        <p:tgtEl>
                                          <p:spTgt spid="16"/>
                                        </p:tgtEl>
                                      </p:cBhvr>
                                    </p:animEffect>
                                  </p:childTnLst>
                                </p:cTn>
                              </p:par>
                              <p:par>
                                <p:cTn id="34" presetID="10" presetClass="entr" presetSubtype="0" fill="hold" grpId="0" nodeType="withEffect">
                                  <p:stCondLst>
                                    <p:cond delay="250"/>
                                  </p:stCondLst>
                                  <p:childTnLst>
                                    <p:set>
                                      <p:cBhvr>
                                        <p:cTn id="35" dur="1" fill="hold">
                                          <p:stCondLst>
                                            <p:cond delay="0"/>
                                          </p:stCondLst>
                                        </p:cTn>
                                        <p:tgtEl>
                                          <p:spTgt spid="6"/>
                                        </p:tgtEl>
                                        <p:attrNameLst>
                                          <p:attrName>style.visibility</p:attrName>
                                        </p:attrNameLst>
                                      </p:cBhvr>
                                      <p:to>
                                        <p:strVal val="visible"/>
                                      </p:to>
                                    </p:set>
                                    <p:animEffect transition="in" filter="fade">
                                      <p:cBhvr>
                                        <p:cTn id="36" dur="500"/>
                                        <p:tgtEl>
                                          <p:spTgt spid="6"/>
                                        </p:tgtEl>
                                      </p:cBhvr>
                                    </p:animEffect>
                                  </p:childTnLst>
                                </p:cTn>
                              </p:par>
                            </p:childTnLst>
                          </p:cTn>
                        </p:par>
                        <p:par>
                          <p:cTn id="37" fill="hold">
                            <p:stCondLst>
                              <p:cond delay="1250"/>
                            </p:stCondLst>
                            <p:childTnLst>
                              <p:par>
                                <p:cTn id="38" presetID="10" presetClass="entr" presetSubtype="0" fill="hold"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500"/>
                                        <p:tgtEl>
                                          <p:spTgt spid="13"/>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fade">
                                      <p:cBhvr>
                                        <p:cTn id="45" dur="500"/>
                                        <p:tgtEl>
                                          <p:spTgt spid="15"/>
                                        </p:tgtEl>
                                      </p:cBhvr>
                                    </p:animEffect>
                                  </p:childTnLst>
                                </p:cTn>
                              </p:par>
                              <p:par>
                                <p:cTn id="46" presetID="10" presetClass="entr" presetSubtype="0" fill="hold" grpId="2" nodeType="with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fade">
                                      <p:cBhvr>
                                        <p:cTn id="4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5" grpId="2"/>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 name="Picture 45">
            <a:extLst>
              <a:ext uri="{FF2B5EF4-FFF2-40B4-BE49-F238E27FC236}">
                <a16:creationId xmlns:a16="http://schemas.microsoft.com/office/drawing/2014/main" id="{7799D388-B6D6-4A90-B161-A98D0A55CBE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79808" y="2579858"/>
            <a:ext cx="3408382" cy="1213717"/>
          </a:xfrm>
          <a:prstGeom prst="rect">
            <a:avLst/>
          </a:prstGeom>
        </p:spPr>
      </p:pic>
      <p:grpSp>
        <p:nvGrpSpPr>
          <p:cNvPr id="44" name="Group 43">
            <a:extLst>
              <a:ext uri="{FF2B5EF4-FFF2-40B4-BE49-F238E27FC236}">
                <a16:creationId xmlns:a16="http://schemas.microsoft.com/office/drawing/2014/main" id="{2660DAD2-029E-42F5-A748-2854D0543635}"/>
              </a:ext>
            </a:extLst>
          </p:cNvPr>
          <p:cNvGrpSpPr/>
          <p:nvPr/>
        </p:nvGrpSpPr>
        <p:grpSpPr>
          <a:xfrm>
            <a:off x="5892153" y="2540998"/>
            <a:ext cx="4320000" cy="1656000"/>
            <a:chOff x="4368153" y="2540998"/>
            <a:chExt cx="4320000" cy="1656000"/>
          </a:xfrm>
        </p:grpSpPr>
        <p:sp>
          <p:nvSpPr>
            <p:cNvPr id="19" name="TextBox 18">
              <a:extLst>
                <a:ext uri="{FF2B5EF4-FFF2-40B4-BE49-F238E27FC236}">
                  <a16:creationId xmlns:a16="http://schemas.microsoft.com/office/drawing/2014/main" id="{DE9B2AE9-5814-4DBD-8361-6477DD2E6782}"/>
                </a:ext>
              </a:extLst>
            </p:cNvPr>
            <p:cNvSpPr txBox="1"/>
            <p:nvPr/>
          </p:nvSpPr>
          <p:spPr bwMode="auto">
            <a:xfrm>
              <a:off x="6346899" y="2732319"/>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6</a:t>
              </a:r>
            </a:p>
          </p:txBody>
        </p:sp>
        <p:sp>
          <p:nvSpPr>
            <p:cNvPr id="9" name="Rectangle 8">
              <a:extLst>
                <a:ext uri="{FF2B5EF4-FFF2-40B4-BE49-F238E27FC236}">
                  <a16:creationId xmlns:a16="http://schemas.microsoft.com/office/drawing/2014/main" id="{D74011A1-9AAF-4FDC-A192-EC2736DB8D76}"/>
                </a:ext>
              </a:extLst>
            </p:cNvPr>
            <p:cNvSpPr/>
            <p:nvPr/>
          </p:nvSpPr>
          <p:spPr bwMode="auto">
            <a:xfrm>
              <a:off x="4368153" y="2540998"/>
              <a:ext cx="4320000" cy="1656000"/>
            </a:xfrm>
            <a:prstGeom prst="rect">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cxnSp>
          <p:nvCxnSpPr>
            <p:cNvPr id="10" name="Straight Connector 9">
              <a:extLst>
                <a:ext uri="{FF2B5EF4-FFF2-40B4-BE49-F238E27FC236}">
                  <a16:creationId xmlns:a16="http://schemas.microsoft.com/office/drawing/2014/main" id="{B9597C3C-7347-48A1-9DE2-CFD1357D1E4A}"/>
                </a:ext>
              </a:extLst>
            </p:cNvPr>
            <p:cNvCxnSpPr/>
            <p:nvPr/>
          </p:nvCxnSpPr>
          <p:spPr bwMode="auto">
            <a:xfrm>
              <a:off x="4368153" y="3378523"/>
              <a:ext cx="4320000" cy="0"/>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 name="Straight Connector 10">
              <a:extLst>
                <a:ext uri="{FF2B5EF4-FFF2-40B4-BE49-F238E27FC236}">
                  <a16:creationId xmlns:a16="http://schemas.microsoft.com/office/drawing/2014/main" id="{95388CE5-42A9-4EA4-B32F-59C88D4DE78F}"/>
                </a:ext>
              </a:extLst>
            </p:cNvPr>
            <p:cNvCxnSpPr/>
            <p:nvPr/>
          </p:nvCxnSpPr>
          <p:spPr bwMode="auto">
            <a:xfrm>
              <a:off x="6528153" y="3368323"/>
              <a:ext cx="0" cy="828675"/>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
        <p:nvSpPr>
          <p:cNvPr id="14" name="TextBox 13">
            <a:extLst>
              <a:ext uri="{FF2B5EF4-FFF2-40B4-BE49-F238E27FC236}">
                <a16:creationId xmlns:a16="http://schemas.microsoft.com/office/drawing/2014/main" id="{E8C10E7B-7F15-453A-BF2A-095489BE0E20}"/>
              </a:ext>
            </a:extLst>
          </p:cNvPr>
          <p:cNvSpPr txBox="1"/>
          <p:nvPr/>
        </p:nvSpPr>
        <p:spPr bwMode="auto">
          <a:xfrm>
            <a:off x="6800178" y="3524087"/>
            <a:ext cx="3225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a:t>
            </a:r>
            <a:endParaRPr lang="en-GB" sz="2400" dirty="0">
              <a:solidFill>
                <a:srgbClr val="C00000"/>
              </a:solidFill>
              <a:latin typeface="Myriad Pro Semibold" charset="0"/>
              <a:ea typeface="Myriad Pro Semibold" charset="0"/>
              <a:cs typeface="Myriad Pro Semibold" charset="0"/>
            </a:endParaRPr>
          </a:p>
        </p:txBody>
      </p:sp>
      <p:sp>
        <p:nvSpPr>
          <p:cNvPr id="22" name="TextBox 21">
            <a:extLst>
              <a:ext uri="{FF2B5EF4-FFF2-40B4-BE49-F238E27FC236}">
                <a16:creationId xmlns:a16="http://schemas.microsoft.com/office/drawing/2014/main" id="{398C84C7-A5F9-4C4F-9132-534580FF8295}"/>
              </a:ext>
            </a:extLst>
          </p:cNvPr>
          <p:cNvSpPr txBox="1"/>
          <p:nvPr/>
        </p:nvSpPr>
        <p:spPr bwMode="auto">
          <a:xfrm>
            <a:off x="8967178" y="3542245"/>
            <a:ext cx="3225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a:t>
            </a:r>
            <a:endParaRPr lang="en-GB" sz="2400" dirty="0">
              <a:solidFill>
                <a:srgbClr val="C00000"/>
              </a:solidFill>
              <a:latin typeface="Myriad Pro Semibold" charset="0"/>
              <a:ea typeface="Myriad Pro Semibold" charset="0"/>
              <a:cs typeface="Myriad Pro Semibold" charset="0"/>
            </a:endParaRPr>
          </a:p>
        </p:txBody>
      </p:sp>
      <p:sp>
        <p:nvSpPr>
          <p:cNvPr id="12" name="TextBox 11">
            <a:extLst>
              <a:ext uri="{FF2B5EF4-FFF2-40B4-BE49-F238E27FC236}">
                <a16:creationId xmlns:a16="http://schemas.microsoft.com/office/drawing/2014/main" id="{2196C881-46F8-446C-A2B3-C19F2EBC4A27}"/>
              </a:ext>
            </a:extLst>
          </p:cNvPr>
          <p:cNvSpPr txBox="1"/>
          <p:nvPr/>
        </p:nvSpPr>
        <p:spPr bwMode="auto">
          <a:xfrm>
            <a:off x="6785751" y="3551829"/>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3</a:t>
            </a:r>
            <a:endParaRPr lang="en-GB" sz="2400" dirty="0">
              <a:solidFill>
                <a:srgbClr val="C00000"/>
              </a:solidFill>
              <a:latin typeface="Myriad Pro Semibold" charset="0"/>
              <a:ea typeface="Myriad Pro Semibold" charset="0"/>
              <a:cs typeface="Myriad Pro Semibold" charset="0"/>
            </a:endParaRPr>
          </a:p>
        </p:txBody>
      </p:sp>
      <p:sp>
        <p:nvSpPr>
          <p:cNvPr id="13" name="TextBox 12">
            <a:extLst>
              <a:ext uri="{FF2B5EF4-FFF2-40B4-BE49-F238E27FC236}">
                <a16:creationId xmlns:a16="http://schemas.microsoft.com/office/drawing/2014/main" id="{230FACBA-A5AA-4FF1-95A8-7314F217CD5E}"/>
              </a:ext>
            </a:extLst>
          </p:cNvPr>
          <p:cNvSpPr txBox="1"/>
          <p:nvPr/>
        </p:nvSpPr>
        <p:spPr bwMode="auto">
          <a:xfrm>
            <a:off x="8956464" y="3551829"/>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3</a:t>
            </a:r>
            <a:endParaRPr lang="en-GB" sz="2400" dirty="0">
              <a:solidFill>
                <a:srgbClr val="C00000"/>
              </a:solidFill>
              <a:latin typeface="Myriad Pro Semibold" charset="0"/>
              <a:ea typeface="Myriad Pro Semibold" charset="0"/>
              <a:cs typeface="Myriad Pro Semibold" charset="0"/>
            </a:endParaRPr>
          </a:p>
        </p:txBody>
      </p:sp>
      <p:sp>
        <p:nvSpPr>
          <p:cNvPr id="2" name="Text Placeholder 1"/>
          <p:cNvSpPr>
            <a:spLocks noGrp="1"/>
          </p:cNvSpPr>
          <p:nvPr>
            <p:ph type="body" sz="quarter" idx="11"/>
          </p:nvPr>
        </p:nvSpPr>
        <p:spPr/>
        <p:txBody>
          <a:bodyPr/>
          <a:lstStyle/>
          <a:p>
            <a:r>
              <a:rPr lang="en-US" dirty="0"/>
              <a:t>2.5 Commutativity, doubling and halving</a:t>
            </a:r>
            <a:r>
              <a:rPr lang="en-GB" dirty="0"/>
              <a:t>	  </a:t>
            </a:r>
            <a:r>
              <a:rPr lang="en-US" dirty="0">
                <a:solidFill>
                  <a:srgbClr val="00628C"/>
                </a:solidFill>
              </a:rPr>
              <a:t>Step 3:4</a:t>
            </a:r>
          </a:p>
        </p:txBody>
      </p:sp>
      <p:sp>
        <p:nvSpPr>
          <p:cNvPr id="15" name="TextBox 14">
            <a:extLst>
              <a:ext uri="{FF2B5EF4-FFF2-40B4-BE49-F238E27FC236}">
                <a16:creationId xmlns:a16="http://schemas.microsoft.com/office/drawing/2014/main" id="{6035CC7F-7CF4-4C1E-8177-DE9A3EEC6402}"/>
              </a:ext>
            </a:extLst>
          </p:cNvPr>
          <p:cNvSpPr txBox="1"/>
          <p:nvPr/>
        </p:nvSpPr>
        <p:spPr bwMode="auto">
          <a:xfrm>
            <a:off x="1841993" y="3905103"/>
            <a:ext cx="368402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Half that number of birds.</a:t>
            </a:r>
          </a:p>
        </p:txBody>
      </p:sp>
      <p:sp>
        <p:nvSpPr>
          <p:cNvPr id="16" name="TextBox 15">
            <a:extLst>
              <a:ext uri="{FF2B5EF4-FFF2-40B4-BE49-F238E27FC236}">
                <a16:creationId xmlns:a16="http://schemas.microsoft.com/office/drawing/2014/main" id="{2057BF03-8B5E-4478-84F3-EB3388DD4ADA}"/>
              </a:ext>
            </a:extLst>
          </p:cNvPr>
          <p:cNvSpPr txBox="1"/>
          <p:nvPr/>
        </p:nvSpPr>
        <p:spPr bwMode="auto">
          <a:xfrm>
            <a:off x="2637533" y="4885633"/>
            <a:ext cx="390356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2, three times, is equal to 6.</a:t>
            </a:r>
            <a:endParaRPr lang="en-GB" sz="2400" dirty="0">
              <a:solidFill>
                <a:srgbClr val="FF0000"/>
              </a:solidFill>
              <a:latin typeface="Myriad Pro Semibold" charset="0"/>
              <a:ea typeface="Myriad Pro Semibold" charset="0"/>
              <a:cs typeface="Myriad Pro Semibold" charset="0"/>
            </a:endParaRPr>
          </a:p>
        </p:txBody>
      </p:sp>
      <p:sp>
        <p:nvSpPr>
          <p:cNvPr id="17" name="TextBox 16">
            <a:extLst>
              <a:ext uri="{FF2B5EF4-FFF2-40B4-BE49-F238E27FC236}">
                <a16:creationId xmlns:a16="http://schemas.microsoft.com/office/drawing/2014/main" id="{E40DD894-1711-43B7-91C8-E11834B471DD}"/>
              </a:ext>
            </a:extLst>
          </p:cNvPr>
          <p:cNvSpPr txBox="1"/>
          <p:nvPr/>
        </p:nvSpPr>
        <p:spPr bwMode="auto">
          <a:xfrm>
            <a:off x="6583170" y="4885633"/>
            <a:ext cx="305885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3, twice is equal to 6.</a:t>
            </a:r>
          </a:p>
        </p:txBody>
      </p:sp>
      <p:sp>
        <p:nvSpPr>
          <p:cNvPr id="20" name="TextBox 19">
            <a:extLst>
              <a:ext uri="{FF2B5EF4-FFF2-40B4-BE49-F238E27FC236}">
                <a16:creationId xmlns:a16="http://schemas.microsoft.com/office/drawing/2014/main" id="{76EB8C93-AFA9-4BC5-BC8D-B36F0B022E33}"/>
              </a:ext>
            </a:extLst>
          </p:cNvPr>
          <p:cNvSpPr txBox="1"/>
          <p:nvPr/>
        </p:nvSpPr>
        <p:spPr bwMode="auto">
          <a:xfrm>
            <a:off x="3024363" y="825983"/>
            <a:ext cx="6143285" cy="1348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This morning there were 6 birds on the wall.</a:t>
            </a:r>
          </a:p>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Now there are half that number.</a:t>
            </a:r>
          </a:p>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How many birds are on the wall now?</a:t>
            </a:r>
          </a:p>
        </p:txBody>
      </p:sp>
      <p:sp>
        <p:nvSpPr>
          <p:cNvPr id="23" name="TextBox 22">
            <a:extLst>
              <a:ext uri="{FF2B5EF4-FFF2-40B4-BE49-F238E27FC236}">
                <a16:creationId xmlns:a16="http://schemas.microsoft.com/office/drawing/2014/main" id="{25DF847A-75D2-417B-A6DF-4F06D24C0310}"/>
              </a:ext>
            </a:extLst>
          </p:cNvPr>
          <p:cNvSpPr txBox="1"/>
          <p:nvPr/>
        </p:nvSpPr>
        <p:spPr bwMode="auto">
          <a:xfrm>
            <a:off x="3596386" y="5570354"/>
            <a:ext cx="212750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2  ×          =  6</a:t>
            </a:r>
            <a:endParaRPr lang="en-GB" sz="2400" dirty="0">
              <a:solidFill>
                <a:srgbClr val="C00000"/>
              </a:solidFill>
              <a:latin typeface="Myriad Pro Semibold" charset="0"/>
              <a:ea typeface="Myriad Pro Semibold" charset="0"/>
              <a:cs typeface="Myriad Pro Semibold" charset="0"/>
            </a:endParaRPr>
          </a:p>
        </p:txBody>
      </p:sp>
      <p:sp>
        <p:nvSpPr>
          <p:cNvPr id="28" name="TextBox 27">
            <a:extLst>
              <a:ext uri="{FF2B5EF4-FFF2-40B4-BE49-F238E27FC236}">
                <a16:creationId xmlns:a16="http://schemas.microsoft.com/office/drawing/2014/main" id="{AF90E4FF-65D9-420B-89C3-F3EBBC3C87E7}"/>
              </a:ext>
            </a:extLst>
          </p:cNvPr>
          <p:cNvSpPr txBox="1"/>
          <p:nvPr/>
        </p:nvSpPr>
        <p:spPr bwMode="auto">
          <a:xfrm>
            <a:off x="7087483" y="5570353"/>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3</a:t>
            </a:r>
          </a:p>
        </p:txBody>
      </p:sp>
      <p:sp>
        <p:nvSpPr>
          <p:cNvPr id="29" name="Rectangle 28">
            <a:extLst>
              <a:ext uri="{FF2B5EF4-FFF2-40B4-BE49-F238E27FC236}">
                <a16:creationId xmlns:a16="http://schemas.microsoft.com/office/drawing/2014/main" id="{A7236C37-E974-4AC1-BB80-0087FE191FA8}"/>
              </a:ext>
            </a:extLst>
          </p:cNvPr>
          <p:cNvSpPr/>
          <p:nvPr/>
        </p:nvSpPr>
        <p:spPr bwMode="auto">
          <a:xfrm>
            <a:off x="7032341" y="5570354"/>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30" name="TextBox 29">
            <a:extLst>
              <a:ext uri="{FF2B5EF4-FFF2-40B4-BE49-F238E27FC236}">
                <a16:creationId xmlns:a16="http://schemas.microsoft.com/office/drawing/2014/main" id="{9654EBEF-6E2C-4EE3-94C5-CDC6F6135647}"/>
              </a:ext>
            </a:extLst>
          </p:cNvPr>
          <p:cNvSpPr txBox="1"/>
          <p:nvPr/>
        </p:nvSpPr>
        <p:spPr bwMode="auto">
          <a:xfrm>
            <a:off x="7565114" y="5570354"/>
            <a:ext cx="144783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  2  =  6</a:t>
            </a:r>
            <a:endParaRPr lang="en-GB" sz="2400" dirty="0">
              <a:solidFill>
                <a:srgbClr val="C00000"/>
              </a:solidFill>
              <a:latin typeface="Myriad Pro Semibold" charset="0"/>
              <a:ea typeface="Myriad Pro Semibold" charset="0"/>
              <a:cs typeface="Myriad Pro Semibold" charset="0"/>
            </a:endParaRPr>
          </a:p>
        </p:txBody>
      </p:sp>
      <p:sp>
        <p:nvSpPr>
          <p:cNvPr id="31" name="Rectangle 30">
            <a:extLst>
              <a:ext uri="{FF2B5EF4-FFF2-40B4-BE49-F238E27FC236}">
                <a16:creationId xmlns:a16="http://schemas.microsoft.com/office/drawing/2014/main" id="{EE80839F-3085-4406-869B-658E9A689B1A}"/>
              </a:ext>
            </a:extLst>
          </p:cNvPr>
          <p:cNvSpPr/>
          <p:nvPr/>
        </p:nvSpPr>
        <p:spPr bwMode="auto">
          <a:xfrm>
            <a:off x="4417386" y="5570354"/>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32" name="TextBox 31">
            <a:extLst>
              <a:ext uri="{FF2B5EF4-FFF2-40B4-BE49-F238E27FC236}">
                <a16:creationId xmlns:a16="http://schemas.microsoft.com/office/drawing/2014/main" id="{FD7541BE-4560-489A-88D8-1E98428569D9}"/>
              </a:ext>
            </a:extLst>
          </p:cNvPr>
          <p:cNvSpPr txBox="1"/>
          <p:nvPr/>
        </p:nvSpPr>
        <p:spPr bwMode="auto">
          <a:xfrm>
            <a:off x="4472529" y="5570353"/>
            <a:ext cx="3513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3</a:t>
            </a:r>
          </a:p>
        </p:txBody>
      </p:sp>
      <p:pic>
        <p:nvPicPr>
          <p:cNvPr id="48" name="Picture 47" descr="A picture containing clipart&#10;&#10;Description automatically generated">
            <a:extLst>
              <a:ext uri="{FF2B5EF4-FFF2-40B4-BE49-F238E27FC236}">
                <a16:creationId xmlns:a16="http://schemas.microsoft.com/office/drawing/2014/main" id="{0A7F20AD-E11E-4A39-878F-E71AF6A6766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44974" y="2579858"/>
            <a:ext cx="1579494" cy="507101"/>
          </a:xfrm>
          <a:prstGeom prst="rect">
            <a:avLst/>
          </a:prstGeom>
        </p:spPr>
      </p:pic>
      <p:pic>
        <p:nvPicPr>
          <p:cNvPr id="3" name="Audio 2">
            <a:hlinkClick r:id="" action="ppaction://media"/>
            <a:extLst>
              <a:ext uri="{FF2B5EF4-FFF2-40B4-BE49-F238E27FC236}">
                <a16:creationId xmlns:a16="http://schemas.microsoft.com/office/drawing/2014/main" id="{0011F955-5F81-4548-9ED9-FFE2CA51A175}"/>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2736069846"/>
      </p:ext>
    </p:extLst>
  </p:cSld>
  <p:clrMapOvr>
    <a:masterClrMapping/>
  </p:clrMapOvr>
  <mc:AlternateContent xmlns:mc="http://schemas.openxmlformats.org/markup-compatibility/2006" xmlns:p14="http://schemas.microsoft.com/office/powerpoint/2010/main">
    <mc:Choice Requires="p14">
      <p:transition spd="slow" p14:dur="2000" advTm="9275"/>
    </mc:Choice>
    <mc:Fallback xmlns="">
      <p:transition spd="slow" advTm="92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46"/>
                                        </p:tgtEl>
                                        <p:attrNameLst>
                                          <p:attrName>style.visibility</p:attrName>
                                        </p:attrNameLst>
                                      </p:cBhvr>
                                      <p:to>
                                        <p:strVal val="visible"/>
                                      </p:to>
                                    </p:set>
                                    <p:animEffect transition="in" filter="fade">
                                      <p:cBhvr>
                                        <p:cTn id="11" dur="500"/>
                                        <p:tgtEl>
                                          <p:spTgt spid="46"/>
                                        </p:tgtEl>
                                      </p:cBhvr>
                                    </p:animEffect>
                                  </p:childTnLst>
                                </p:cTn>
                              </p:par>
                              <p:par>
                                <p:cTn id="12" presetID="10" presetClass="entr" presetSubtype="0" fill="hold" nodeType="withEffect">
                                  <p:stCondLst>
                                    <p:cond delay="0"/>
                                  </p:stCondLst>
                                  <p:childTnLst>
                                    <p:set>
                                      <p:cBhvr>
                                        <p:cTn id="13" dur="1" fill="hold">
                                          <p:stCondLst>
                                            <p:cond delay="0"/>
                                          </p:stCondLst>
                                        </p:cTn>
                                        <p:tgtEl>
                                          <p:spTgt spid="48"/>
                                        </p:tgtEl>
                                        <p:attrNameLst>
                                          <p:attrName>style.visibility</p:attrName>
                                        </p:attrNameLst>
                                      </p:cBhvr>
                                      <p:to>
                                        <p:strVal val="visible"/>
                                      </p:to>
                                    </p:set>
                                    <p:animEffect transition="in" filter="fade">
                                      <p:cBhvr>
                                        <p:cTn id="14" dur="500"/>
                                        <p:tgtEl>
                                          <p:spTgt spid="48"/>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500"/>
                                        <p:tgtEl>
                                          <p:spTgt spid="15"/>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44"/>
                                        </p:tgtEl>
                                        <p:attrNameLst>
                                          <p:attrName>style.visibility</p:attrName>
                                        </p:attrNameLst>
                                      </p:cBhvr>
                                      <p:to>
                                        <p:strVal val="visible"/>
                                      </p:to>
                                    </p:set>
                                    <p:animEffect transition="in" filter="fade">
                                      <p:cBhvr>
                                        <p:cTn id="24" dur="500"/>
                                        <p:tgtEl>
                                          <p:spTgt spid="44"/>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fade">
                                      <p:cBhvr>
                                        <p:cTn id="30" dur="500"/>
                                        <p:tgtEl>
                                          <p:spTgt spid="22"/>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500"/>
                                        <p:tgtEl>
                                          <p:spTgt spid="17"/>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23"/>
                                        </p:tgtEl>
                                        <p:attrNameLst>
                                          <p:attrName>style.visibility</p:attrName>
                                        </p:attrNameLst>
                                      </p:cBhvr>
                                      <p:to>
                                        <p:strVal val="visible"/>
                                      </p:to>
                                    </p:set>
                                    <p:animEffect transition="in" filter="fade">
                                      <p:cBhvr>
                                        <p:cTn id="45" dur="500"/>
                                        <p:tgtEl>
                                          <p:spTgt spid="23"/>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31"/>
                                        </p:tgtEl>
                                        <p:attrNameLst>
                                          <p:attrName>style.visibility</p:attrName>
                                        </p:attrNameLst>
                                      </p:cBhvr>
                                      <p:to>
                                        <p:strVal val="visible"/>
                                      </p:to>
                                    </p:set>
                                    <p:animEffect transition="in" filter="fade">
                                      <p:cBhvr>
                                        <p:cTn id="48" dur="500"/>
                                        <p:tgtEl>
                                          <p:spTgt spid="31"/>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30"/>
                                        </p:tgtEl>
                                        <p:attrNameLst>
                                          <p:attrName>style.visibility</p:attrName>
                                        </p:attrNameLst>
                                      </p:cBhvr>
                                      <p:to>
                                        <p:strVal val="visible"/>
                                      </p:to>
                                    </p:set>
                                    <p:animEffect transition="in" filter="fade">
                                      <p:cBhvr>
                                        <p:cTn id="51" dur="500"/>
                                        <p:tgtEl>
                                          <p:spTgt spid="30"/>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29"/>
                                        </p:tgtEl>
                                        <p:attrNameLst>
                                          <p:attrName>style.visibility</p:attrName>
                                        </p:attrNameLst>
                                      </p:cBhvr>
                                      <p:to>
                                        <p:strVal val="visible"/>
                                      </p:to>
                                    </p:set>
                                    <p:animEffect transition="in" filter="fade">
                                      <p:cBhvr>
                                        <p:cTn id="54" dur="500"/>
                                        <p:tgtEl>
                                          <p:spTgt spid="29"/>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500"/>
                                        <p:tgtEl>
                                          <p:spTgt spid="28"/>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32"/>
                                        </p:tgtEl>
                                        <p:attrNameLst>
                                          <p:attrName>style.visibility</p:attrName>
                                        </p:attrNameLst>
                                      </p:cBhvr>
                                      <p:to>
                                        <p:strVal val="visible"/>
                                      </p:to>
                                    </p:set>
                                    <p:animEffect transition="in" filter="fade">
                                      <p:cBhvr>
                                        <p:cTn id="62" dur="500"/>
                                        <p:tgtEl>
                                          <p:spTgt spid="32"/>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xit" presetSubtype="0" fill="hold" grpId="1" nodeType="clickEffect">
                                  <p:stCondLst>
                                    <p:cond delay="0"/>
                                  </p:stCondLst>
                                  <p:childTnLst>
                                    <p:animEffect transition="out" filter="fade">
                                      <p:cBhvr>
                                        <p:cTn id="66" dur="500"/>
                                        <p:tgtEl>
                                          <p:spTgt spid="14"/>
                                        </p:tgtEl>
                                      </p:cBhvr>
                                    </p:animEffect>
                                    <p:set>
                                      <p:cBhvr>
                                        <p:cTn id="67" dur="1" fill="hold">
                                          <p:stCondLst>
                                            <p:cond delay="499"/>
                                          </p:stCondLst>
                                        </p:cTn>
                                        <p:tgtEl>
                                          <p:spTgt spid="14"/>
                                        </p:tgtEl>
                                        <p:attrNameLst>
                                          <p:attrName>style.visibility</p:attrName>
                                        </p:attrNameLst>
                                      </p:cBhvr>
                                      <p:to>
                                        <p:strVal val="hidden"/>
                                      </p:to>
                                    </p:set>
                                  </p:childTnLst>
                                </p:cTn>
                              </p:par>
                              <p:par>
                                <p:cTn id="68" presetID="10" presetClass="exit" presetSubtype="0" fill="hold" grpId="1" nodeType="withEffect">
                                  <p:stCondLst>
                                    <p:cond delay="0"/>
                                  </p:stCondLst>
                                  <p:childTnLst>
                                    <p:animEffect transition="out" filter="fade">
                                      <p:cBhvr>
                                        <p:cTn id="69" dur="500"/>
                                        <p:tgtEl>
                                          <p:spTgt spid="22"/>
                                        </p:tgtEl>
                                      </p:cBhvr>
                                    </p:animEffect>
                                    <p:set>
                                      <p:cBhvr>
                                        <p:cTn id="70" dur="1" fill="hold">
                                          <p:stCondLst>
                                            <p:cond delay="499"/>
                                          </p:stCondLst>
                                        </p:cTn>
                                        <p:tgtEl>
                                          <p:spTgt spid="22"/>
                                        </p:tgtEl>
                                        <p:attrNameLst>
                                          <p:attrName>style.visibility</p:attrName>
                                        </p:attrNameLst>
                                      </p:cBhvr>
                                      <p:to>
                                        <p:strVal val="hidden"/>
                                      </p:to>
                                    </p:set>
                                  </p:childTnLst>
                                </p:cTn>
                              </p:par>
                            </p:childTnLst>
                          </p:cTn>
                        </p:par>
                        <p:par>
                          <p:cTn id="71" fill="hold">
                            <p:stCondLst>
                              <p:cond delay="500"/>
                            </p:stCondLst>
                            <p:childTnLst>
                              <p:par>
                                <p:cTn id="72" presetID="10" presetClass="entr" presetSubtype="0" fill="hold" grpId="0" nodeType="afterEffect">
                                  <p:stCondLst>
                                    <p:cond delay="0"/>
                                  </p:stCondLst>
                                  <p:childTnLst>
                                    <p:set>
                                      <p:cBhvr>
                                        <p:cTn id="73" dur="1" fill="hold">
                                          <p:stCondLst>
                                            <p:cond delay="0"/>
                                          </p:stCondLst>
                                        </p:cTn>
                                        <p:tgtEl>
                                          <p:spTgt spid="12"/>
                                        </p:tgtEl>
                                        <p:attrNameLst>
                                          <p:attrName>style.visibility</p:attrName>
                                        </p:attrNameLst>
                                      </p:cBhvr>
                                      <p:to>
                                        <p:strVal val="visible"/>
                                      </p:to>
                                    </p:set>
                                    <p:animEffect transition="in" filter="fade">
                                      <p:cBhvr>
                                        <p:cTn id="74" dur="500"/>
                                        <p:tgtEl>
                                          <p:spTgt spid="12"/>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13"/>
                                        </p:tgtEl>
                                        <p:attrNameLst>
                                          <p:attrName>style.visibility</p:attrName>
                                        </p:attrNameLst>
                                      </p:cBhvr>
                                      <p:to>
                                        <p:strVal val="visible"/>
                                      </p:to>
                                    </p:set>
                                    <p:animEffect transition="in" filter="fade">
                                      <p:cBhvr>
                                        <p:cTn id="77" dur="500"/>
                                        <p:tgtEl>
                                          <p:spTgt spid="13"/>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xit" presetSubtype="0" fill="hold" nodeType="clickEffect">
                                  <p:stCondLst>
                                    <p:cond delay="0"/>
                                  </p:stCondLst>
                                  <p:childTnLst>
                                    <p:animEffect transition="out" filter="fade">
                                      <p:cBhvr>
                                        <p:cTn id="81" dur="500"/>
                                        <p:tgtEl>
                                          <p:spTgt spid="48"/>
                                        </p:tgtEl>
                                      </p:cBhvr>
                                    </p:animEffect>
                                    <p:set>
                                      <p:cBhvr>
                                        <p:cTn id="82" dur="1" fill="hold">
                                          <p:stCondLst>
                                            <p:cond delay="499"/>
                                          </p:stCondLst>
                                        </p:cTn>
                                        <p:tgtEl>
                                          <p:spTgt spid="4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83" fill="hold" display="0">
                  <p:stCondLst>
                    <p:cond delay="indefinite"/>
                  </p:stCondLst>
                  <p:endCondLst>
                    <p:cond evt="onStopAudio" delay="0">
                      <p:tgtEl>
                        <p:sldTgt/>
                      </p:tgtEl>
                    </p:cond>
                  </p:endCondLst>
                </p:cTn>
                <p:tgtEl>
                  <p:spTgt spid="3"/>
                </p:tgtEl>
              </p:cMediaNode>
            </p:audio>
          </p:childTnLst>
        </p:cTn>
      </p:par>
    </p:tnLst>
    <p:bldLst>
      <p:bldP spid="14" grpId="0"/>
      <p:bldP spid="14" grpId="1"/>
      <p:bldP spid="22" grpId="0"/>
      <p:bldP spid="22" grpId="1"/>
      <p:bldP spid="12" grpId="0"/>
      <p:bldP spid="13" grpId="0"/>
      <p:bldP spid="15" grpId="0"/>
      <p:bldP spid="16" grpId="0"/>
      <p:bldP spid="17" grpId="0"/>
      <p:bldP spid="23" grpId="0"/>
      <p:bldP spid="28" grpId="0"/>
      <p:bldP spid="29" grpId="0" animBg="1"/>
      <p:bldP spid="30" grpId="0"/>
      <p:bldP spid="31" grpId="0" animBg="1"/>
      <p:bldP spid="32"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69F1643-E98E-4197-A329-5AF99D967B91}"/>
              </a:ext>
            </a:extLst>
          </p:cNvPr>
          <p:cNvSpPr>
            <a:spLocks noGrp="1"/>
          </p:cNvSpPr>
          <p:nvPr>
            <p:ph type="body" sz="quarter" idx="11"/>
          </p:nvPr>
        </p:nvSpPr>
        <p:spPr/>
        <p:txBody>
          <a:bodyPr/>
          <a:lstStyle/>
          <a:p>
            <a:endParaRPr lang="en-GB"/>
          </a:p>
        </p:txBody>
      </p:sp>
      <p:sp>
        <p:nvSpPr>
          <p:cNvPr id="3" name="TextBox 2">
            <a:extLst>
              <a:ext uri="{FF2B5EF4-FFF2-40B4-BE49-F238E27FC236}">
                <a16:creationId xmlns:a16="http://schemas.microsoft.com/office/drawing/2014/main" id="{70445E0C-6EE6-4F04-8E24-98B41B82AEE0}"/>
              </a:ext>
            </a:extLst>
          </p:cNvPr>
          <p:cNvSpPr txBox="1"/>
          <p:nvPr/>
        </p:nvSpPr>
        <p:spPr>
          <a:xfrm>
            <a:off x="5648178" y="2982350"/>
            <a:ext cx="914400" cy="914400"/>
          </a:xfrm>
          <a:prstGeom prst="rect">
            <a:avLst/>
          </a:prstGeom>
          <a:noFill/>
        </p:spPr>
        <p:txBody>
          <a:bodyPr wrap="square" rtlCol="0">
            <a:spAutoFit/>
          </a:bodyPr>
          <a:lstStyle/>
          <a:p>
            <a:endParaRPr lang="en-GB" dirty="0"/>
          </a:p>
        </p:txBody>
      </p:sp>
      <p:sp>
        <p:nvSpPr>
          <p:cNvPr id="4" name="TextBox 3">
            <a:extLst>
              <a:ext uri="{FF2B5EF4-FFF2-40B4-BE49-F238E27FC236}">
                <a16:creationId xmlns:a16="http://schemas.microsoft.com/office/drawing/2014/main" id="{CE1EB99A-0EA9-407C-A46B-4A25FA26BC13}"/>
              </a:ext>
            </a:extLst>
          </p:cNvPr>
          <p:cNvSpPr txBox="1"/>
          <p:nvPr/>
        </p:nvSpPr>
        <p:spPr>
          <a:xfrm>
            <a:off x="3165310" y="928468"/>
            <a:ext cx="5880136" cy="461665"/>
          </a:xfrm>
          <a:prstGeom prst="rect">
            <a:avLst/>
          </a:prstGeom>
          <a:noFill/>
        </p:spPr>
        <p:txBody>
          <a:bodyPr wrap="none" rtlCol="0">
            <a:spAutoFit/>
          </a:bodyPr>
          <a:lstStyle/>
          <a:p>
            <a:r>
              <a:rPr lang="en-GB" sz="2400" dirty="0">
                <a:solidFill>
                  <a:schemeClr val="accent2"/>
                </a:solidFill>
              </a:rPr>
              <a:t>Your turn in your yellow maths books…</a:t>
            </a:r>
          </a:p>
        </p:txBody>
      </p:sp>
      <p:sp>
        <p:nvSpPr>
          <p:cNvPr id="5" name="TextBox 4">
            <a:extLst>
              <a:ext uri="{FF2B5EF4-FFF2-40B4-BE49-F238E27FC236}">
                <a16:creationId xmlns:a16="http://schemas.microsoft.com/office/drawing/2014/main" id="{D34B2A9F-28FB-4D2E-A555-8CDC0DC527E4}"/>
              </a:ext>
            </a:extLst>
          </p:cNvPr>
          <p:cNvSpPr txBox="1"/>
          <p:nvPr/>
        </p:nvSpPr>
        <p:spPr>
          <a:xfrm>
            <a:off x="3165310" y="1390133"/>
            <a:ext cx="5458265" cy="646331"/>
          </a:xfrm>
          <a:prstGeom prst="rect">
            <a:avLst/>
          </a:prstGeom>
          <a:noFill/>
        </p:spPr>
        <p:txBody>
          <a:bodyPr wrap="square" rtlCol="0">
            <a:spAutoFit/>
          </a:bodyPr>
          <a:lstStyle/>
          <a:p>
            <a:r>
              <a:rPr lang="en-GB" dirty="0"/>
              <a:t>Fill in the missing numbers. </a:t>
            </a:r>
          </a:p>
          <a:p>
            <a:r>
              <a:rPr lang="en-GB" dirty="0"/>
              <a:t>You can use counters if you need to.</a:t>
            </a:r>
          </a:p>
        </p:txBody>
      </p:sp>
      <p:sp>
        <p:nvSpPr>
          <p:cNvPr id="6" name="Rectangle 5">
            <a:extLst>
              <a:ext uri="{FF2B5EF4-FFF2-40B4-BE49-F238E27FC236}">
                <a16:creationId xmlns:a16="http://schemas.microsoft.com/office/drawing/2014/main" id="{717252EC-EC15-429D-8AA7-07F2F8C2B82F}"/>
              </a:ext>
            </a:extLst>
          </p:cNvPr>
          <p:cNvSpPr/>
          <p:nvPr/>
        </p:nvSpPr>
        <p:spPr>
          <a:xfrm>
            <a:off x="3057378" y="2356883"/>
            <a:ext cx="6096000" cy="1672637"/>
          </a:xfrm>
          <a:prstGeom prst="rect">
            <a:avLst/>
          </a:prstGeom>
        </p:spPr>
        <p:txBody>
          <a:bodyPr>
            <a:spAutoFit/>
          </a:bodyPr>
          <a:lstStyle/>
          <a:p>
            <a:pPr marL="457200">
              <a:lnSpc>
                <a:spcPct val="200000"/>
              </a:lnSpc>
            </a:pPr>
            <a:r>
              <a:rPr lang="en-GB" dirty="0">
                <a:latin typeface="Comic Sans MS" panose="030F0702030302020204" pitchFamily="66" charset="0"/>
                <a:ea typeface="Times New Roman" panose="02020603050405020304" pitchFamily="18" charset="0"/>
              </a:rPr>
              <a:t>2 x ____ = 8					2 x ____ = 0</a:t>
            </a:r>
            <a:endParaRPr lang="en-GB" sz="1600" dirty="0">
              <a:latin typeface="Arial" panose="020B0604020202020204" pitchFamily="34" charset="0"/>
              <a:ea typeface="Times New Roman" panose="02020603050405020304" pitchFamily="18" charset="0"/>
            </a:endParaRPr>
          </a:p>
          <a:p>
            <a:pPr marL="457200">
              <a:lnSpc>
                <a:spcPct val="200000"/>
              </a:lnSpc>
            </a:pPr>
            <a:r>
              <a:rPr lang="en-GB" dirty="0">
                <a:latin typeface="Comic Sans MS" panose="030F0702030302020204" pitchFamily="66" charset="0"/>
                <a:ea typeface="Times New Roman" panose="02020603050405020304" pitchFamily="18" charset="0"/>
              </a:rPr>
              <a:t>2 x ____ = 4          				2 x ____ = 6 ____ x 2 = 10					____ x 2 = 2</a:t>
            </a:r>
            <a:endParaRPr lang="en-GB" sz="1600" dirty="0">
              <a:effectLst/>
              <a:latin typeface="Arial" panose="020B0604020202020204" pitchFamily="34" charset="0"/>
              <a:ea typeface="Times New Roman" panose="02020603050405020304" pitchFamily="18" charset="0"/>
            </a:endParaRPr>
          </a:p>
        </p:txBody>
      </p:sp>
      <p:sp>
        <p:nvSpPr>
          <p:cNvPr id="7" name="TextBox 6">
            <a:extLst>
              <a:ext uri="{FF2B5EF4-FFF2-40B4-BE49-F238E27FC236}">
                <a16:creationId xmlns:a16="http://schemas.microsoft.com/office/drawing/2014/main" id="{BE348E09-200F-4B2F-BA6B-747CB86E7063}"/>
              </a:ext>
            </a:extLst>
          </p:cNvPr>
          <p:cNvSpPr txBox="1"/>
          <p:nvPr/>
        </p:nvSpPr>
        <p:spPr>
          <a:xfrm>
            <a:off x="3165310" y="4892988"/>
            <a:ext cx="5566197" cy="923330"/>
          </a:xfrm>
          <a:prstGeom prst="rect">
            <a:avLst/>
          </a:prstGeom>
          <a:noFill/>
        </p:spPr>
        <p:txBody>
          <a:bodyPr wrap="square" rtlCol="0">
            <a:spAutoFit/>
          </a:bodyPr>
          <a:lstStyle/>
          <a:p>
            <a:r>
              <a:rPr lang="en-GB" dirty="0"/>
              <a:t>Challenge:</a:t>
            </a:r>
          </a:p>
          <a:p>
            <a:r>
              <a:rPr lang="en-GB" dirty="0"/>
              <a:t>Can you make up a word problem for one of these – like the bird problem on the last slide?</a:t>
            </a:r>
          </a:p>
        </p:txBody>
      </p:sp>
      <p:sp>
        <p:nvSpPr>
          <p:cNvPr id="8" name="TextBox 7">
            <a:extLst>
              <a:ext uri="{FF2B5EF4-FFF2-40B4-BE49-F238E27FC236}">
                <a16:creationId xmlns:a16="http://schemas.microsoft.com/office/drawing/2014/main" id="{35EEB9A4-5430-4566-AEFF-62F084B799B9}"/>
              </a:ext>
            </a:extLst>
          </p:cNvPr>
          <p:cNvSpPr txBox="1"/>
          <p:nvPr/>
        </p:nvSpPr>
        <p:spPr>
          <a:xfrm>
            <a:off x="3078479" y="4689135"/>
            <a:ext cx="5404339" cy="1754326"/>
          </a:xfrm>
          <a:prstGeom prst="rect">
            <a:avLst/>
          </a:prstGeom>
          <a:noFill/>
          <a:ln>
            <a:solidFill>
              <a:srgbClr val="FFFF00"/>
            </a:solidFill>
          </a:ln>
          <a:effectLst>
            <a:glow rad="139700">
              <a:schemeClr val="accent2">
                <a:satMod val="175000"/>
                <a:alpha val="40000"/>
              </a:schemeClr>
            </a:glow>
          </a:effectLst>
        </p:spPr>
        <p:txBody>
          <a:bodyPr wrap="square" rtlCol="0">
            <a:spAutoFit/>
          </a:bodyPr>
          <a:lstStyle/>
          <a:p>
            <a:endParaRPr lang="en-GB" b="1" i="1" u="sng" dirty="0">
              <a:latin typeface="Comic Sans MS" panose="030F0702030302020204" pitchFamily="66" charset="0"/>
            </a:endParaRPr>
          </a:p>
          <a:p>
            <a:endParaRPr lang="en-GB" b="1" i="1" u="sng" dirty="0">
              <a:latin typeface="Comic Sans MS" panose="030F0702030302020204" pitchFamily="66" charset="0"/>
            </a:endParaRPr>
          </a:p>
          <a:p>
            <a:endParaRPr lang="en-GB" b="1" i="1" u="sng" dirty="0">
              <a:latin typeface="Comic Sans MS" panose="030F0702030302020204" pitchFamily="66" charset="0"/>
            </a:endParaRPr>
          </a:p>
          <a:p>
            <a:endParaRPr lang="en-GB" b="1" i="1" u="sng" dirty="0">
              <a:latin typeface="Comic Sans MS" panose="030F0702030302020204" pitchFamily="66" charset="0"/>
            </a:endParaRPr>
          </a:p>
          <a:p>
            <a:endParaRPr lang="en-GB" b="1" i="1" u="sng" dirty="0">
              <a:latin typeface="Comic Sans MS" panose="030F0702030302020204" pitchFamily="66" charset="0"/>
            </a:endParaRPr>
          </a:p>
          <a:p>
            <a:endParaRPr lang="en-GB" b="1" i="1" u="sng" dirty="0">
              <a:latin typeface="Comic Sans MS" panose="030F0702030302020204" pitchFamily="66" charset="0"/>
            </a:endParaRPr>
          </a:p>
        </p:txBody>
      </p:sp>
      <p:sp>
        <p:nvSpPr>
          <p:cNvPr id="9" name="5-Point Star 16">
            <a:extLst>
              <a:ext uri="{FF2B5EF4-FFF2-40B4-BE49-F238E27FC236}">
                <a16:creationId xmlns:a16="http://schemas.microsoft.com/office/drawing/2014/main" id="{6F01DECA-48CE-4432-B6AD-5E9A24A63100}"/>
              </a:ext>
            </a:extLst>
          </p:cNvPr>
          <p:cNvSpPr/>
          <p:nvPr/>
        </p:nvSpPr>
        <p:spPr>
          <a:xfrm>
            <a:off x="5638895" y="5929532"/>
            <a:ext cx="457105" cy="318023"/>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Audio 9">
            <a:hlinkClick r:id="" action="ppaction://media"/>
            <a:extLst>
              <a:ext uri="{FF2B5EF4-FFF2-40B4-BE49-F238E27FC236}">
                <a16:creationId xmlns:a16="http://schemas.microsoft.com/office/drawing/2014/main" id="{B3EE429E-0BB7-4E4D-A0AB-7DA6D0E95FE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251090561"/>
      </p:ext>
    </p:extLst>
  </p:cSld>
  <p:clrMapOvr>
    <a:masterClrMapping/>
  </p:clrMapOvr>
  <mc:AlternateContent xmlns:mc="http://schemas.openxmlformats.org/markup-compatibility/2006" xmlns:p14="http://schemas.microsoft.com/office/powerpoint/2010/main">
    <mc:Choice Requires="p14">
      <p:transition spd="slow" p14:dur="2000" advTm="22289"/>
    </mc:Choice>
    <mc:Fallback xmlns="">
      <p:transition spd="slow" advTm="222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891862"/>
            <a:ext cx="8915399" cy="2262781"/>
          </a:xfrm>
        </p:spPr>
        <p:txBody>
          <a:bodyPr/>
          <a:lstStyle/>
          <a:p>
            <a:r>
              <a:rPr lang="en-GB" dirty="0">
                <a:latin typeface="Comic Sans MS" panose="030F0702030302020204" pitchFamily="66" charset="0"/>
              </a:rPr>
              <a:t>Session 4</a:t>
            </a:r>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291348707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Content Placeholder 12"/>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272588" y="197548"/>
            <a:ext cx="2767502" cy="1974152"/>
          </a:xfrm>
        </p:spPr>
      </p:pic>
      <p:sp>
        <p:nvSpPr>
          <p:cNvPr id="4" name="Title 3">
            <a:extLst>
              <a:ext uri="{FF2B5EF4-FFF2-40B4-BE49-F238E27FC236}">
                <a16:creationId xmlns:a16="http://schemas.microsoft.com/office/drawing/2014/main" id="{77913853-B3A2-41BA-8087-5DF9E84DCA68}"/>
              </a:ext>
            </a:extLst>
          </p:cNvPr>
          <p:cNvSpPr>
            <a:spLocks noGrp="1"/>
          </p:cNvSpPr>
          <p:nvPr>
            <p:ph type="title"/>
          </p:nvPr>
        </p:nvSpPr>
        <p:spPr>
          <a:xfrm>
            <a:off x="3071897" y="2750662"/>
            <a:ext cx="1129990" cy="1280890"/>
          </a:xfrm>
        </p:spPr>
        <p:txBody>
          <a:bodyPr/>
          <a:lstStyle/>
          <a:p>
            <a:r>
              <a:rPr lang="en-GB" dirty="0"/>
              <a:t>6</a:t>
            </a:r>
          </a:p>
        </p:txBody>
      </p:sp>
      <p:sp>
        <p:nvSpPr>
          <p:cNvPr id="7" name="Title 3">
            <a:extLst>
              <a:ext uri="{FF2B5EF4-FFF2-40B4-BE49-F238E27FC236}">
                <a16:creationId xmlns:a16="http://schemas.microsoft.com/office/drawing/2014/main" id="{2CD8A4B1-57A4-4078-8070-690ADAA963C0}"/>
              </a:ext>
            </a:extLst>
          </p:cNvPr>
          <p:cNvSpPr txBox="1">
            <a:spLocks/>
          </p:cNvSpPr>
          <p:nvPr/>
        </p:nvSpPr>
        <p:spPr>
          <a:xfrm>
            <a:off x="2365388" y="544179"/>
            <a:ext cx="6551075" cy="128089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a:t>Double these…</a:t>
            </a:r>
          </a:p>
        </p:txBody>
      </p:sp>
      <p:sp>
        <p:nvSpPr>
          <p:cNvPr id="8" name="Title 3">
            <a:extLst>
              <a:ext uri="{FF2B5EF4-FFF2-40B4-BE49-F238E27FC236}">
                <a16:creationId xmlns:a16="http://schemas.microsoft.com/office/drawing/2014/main" id="{D444A6D8-BB3F-4C4B-9C04-22FA4DA631F5}"/>
              </a:ext>
            </a:extLst>
          </p:cNvPr>
          <p:cNvSpPr txBox="1">
            <a:spLocks/>
          </p:cNvSpPr>
          <p:nvPr/>
        </p:nvSpPr>
        <p:spPr>
          <a:xfrm>
            <a:off x="5640926" y="3519711"/>
            <a:ext cx="1129990" cy="128089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a:t>3</a:t>
            </a:r>
          </a:p>
        </p:txBody>
      </p:sp>
      <p:sp>
        <p:nvSpPr>
          <p:cNvPr id="6" name="Title 3">
            <a:extLst>
              <a:ext uri="{FF2B5EF4-FFF2-40B4-BE49-F238E27FC236}">
                <a16:creationId xmlns:a16="http://schemas.microsoft.com/office/drawing/2014/main" id="{F81739AB-F186-41E3-AC5B-42625C6C1D36}"/>
              </a:ext>
            </a:extLst>
          </p:cNvPr>
          <p:cNvSpPr txBox="1">
            <a:spLocks/>
          </p:cNvSpPr>
          <p:nvPr/>
        </p:nvSpPr>
        <p:spPr>
          <a:xfrm>
            <a:off x="3093670" y="4521196"/>
            <a:ext cx="1129990" cy="128089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a:t>5</a:t>
            </a:r>
          </a:p>
        </p:txBody>
      </p:sp>
      <p:sp>
        <p:nvSpPr>
          <p:cNvPr id="9" name="Title 3">
            <a:extLst>
              <a:ext uri="{FF2B5EF4-FFF2-40B4-BE49-F238E27FC236}">
                <a16:creationId xmlns:a16="http://schemas.microsoft.com/office/drawing/2014/main" id="{76879817-E944-4440-834A-55111A7B8014}"/>
              </a:ext>
            </a:extLst>
          </p:cNvPr>
          <p:cNvSpPr txBox="1">
            <a:spLocks/>
          </p:cNvSpPr>
          <p:nvPr/>
        </p:nvSpPr>
        <p:spPr>
          <a:xfrm>
            <a:off x="9272588" y="3742861"/>
            <a:ext cx="1129990" cy="128089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a:t>8</a:t>
            </a:r>
          </a:p>
        </p:txBody>
      </p:sp>
      <p:sp>
        <p:nvSpPr>
          <p:cNvPr id="10" name="Title 3">
            <a:extLst>
              <a:ext uri="{FF2B5EF4-FFF2-40B4-BE49-F238E27FC236}">
                <a16:creationId xmlns:a16="http://schemas.microsoft.com/office/drawing/2014/main" id="{7D6A5410-4D3E-4939-92D0-BA010E978343}"/>
              </a:ext>
            </a:extLst>
          </p:cNvPr>
          <p:cNvSpPr txBox="1">
            <a:spLocks/>
          </p:cNvSpPr>
          <p:nvPr/>
        </p:nvSpPr>
        <p:spPr>
          <a:xfrm>
            <a:off x="7228116" y="5441045"/>
            <a:ext cx="1129990" cy="128089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a:t>12</a:t>
            </a:r>
          </a:p>
        </p:txBody>
      </p:sp>
      <p:sp>
        <p:nvSpPr>
          <p:cNvPr id="11" name="Title 3">
            <a:extLst>
              <a:ext uri="{FF2B5EF4-FFF2-40B4-BE49-F238E27FC236}">
                <a16:creationId xmlns:a16="http://schemas.microsoft.com/office/drawing/2014/main" id="{DFBC2C52-1F76-4370-A1EB-8C8CE794591E}"/>
              </a:ext>
            </a:extLst>
          </p:cNvPr>
          <p:cNvSpPr txBox="1">
            <a:spLocks/>
          </p:cNvSpPr>
          <p:nvPr/>
        </p:nvSpPr>
        <p:spPr>
          <a:xfrm>
            <a:off x="7228115" y="2238821"/>
            <a:ext cx="1395379" cy="128089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a:t>15</a:t>
            </a:r>
          </a:p>
        </p:txBody>
      </p:sp>
    </p:spTree>
    <p:extLst>
      <p:ext uri="{BB962C8B-B14F-4D97-AF65-F5344CB8AC3E}">
        <p14:creationId xmlns:p14="http://schemas.microsoft.com/office/powerpoint/2010/main" val="1359665550"/>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1000"/>
                                        <p:tgtEl>
                                          <p:spTgt spid="10"/>
                                        </p:tgtEl>
                                      </p:cBhvr>
                                    </p:animEffect>
                                    <p:anim calcmode="lin" valueType="num">
                                      <p:cBhvr>
                                        <p:cTn id="36" dur="1000" fill="hold"/>
                                        <p:tgtEl>
                                          <p:spTgt spid="10"/>
                                        </p:tgtEl>
                                        <p:attrNameLst>
                                          <p:attrName>ppt_x</p:attrName>
                                        </p:attrNameLst>
                                      </p:cBhvr>
                                      <p:tavLst>
                                        <p:tav tm="0">
                                          <p:val>
                                            <p:strVal val="#ppt_x"/>
                                          </p:val>
                                        </p:tav>
                                        <p:tav tm="100000">
                                          <p:val>
                                            <p:strVal val="#ppt_x"/>
                                          </p:val>
                                        </p:tav>
                                      </p:tavLst>
                                    </p:anim>
                                    <p:anim calcmode="lin" valueType="num">
                                      <p:cBhvr>
                                        <p:cTn id="3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1000"/>
                                        <p:tgtEl>
                                          <p:spTgt spid="11"/>
                                        </p:tgtEl>
                                      </p:cBhvr>
                                    </p:animEffect>
                                    <p:anim calcmode="lin" valueType="num">
                                      <p:cBhvr>
                                        <p:cTn id="43" dur="1000" fill="hold"/>
                                        <p:tgtEl>
                                          <p:spTgt spid="11"/>
                                        </p:tgtEl>
                                        <p:attrNameLst>
                                          <p:attrName>ppt_x</p:attrName>
                                        </p:attrNameLst>
                                      </p:cBhvr>
                                      <p:tavLst>
                                        <p:tav tm="0">
                                          <p:val>
                                            <p:strVal val="#ppt_x"/>
                                          </p:val>
                                        </p:tav>
                                        <p:tav tm="100000">
                                          <p:val>
                                            <p:strVal val="#ppt_x"/>
                                          </p:val>
                                        </p:tav>
                                      </p:tavLst>
                                    </p:anim>
                                    <p:anim calcmode="lin" valueType="num">
                                      <p:cBhvr>
                                        <p:cTn id="4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6" grpId="0"/>
      <p:bldP spid="9" grpId="0"/>
      <p:bldP spid="10" grpId="0"/>
      <p:bldP spid="11"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Comic Sans MS" panose="030F0702030302020204" pitchFamily="66" charset="0"/>
              </a:rPr>
              <a:t>WALT halve 2 digit numbers</a:t>
            </a:r>
          </a:p>
        </p:txBody>
      </p:sp>
      <p:sp>
        <p:nvSpPr>
          <p:cNvPr id="4" name="Content Placeholder 3"/>
          <p:cNvSpPr>
            <a:spLocks noGrp="1"/>
          </p:cNvSpPr>
          <p:nvPr>
            <p:ph idx="1"/>
          </p:nvPr>
        </p:nvSpPr>
        <p:spPr/>
        <p:txBody>
          <a:bodyPr/>
          <a:lstStyle/>
          <a:p>
            <a:endParaRPr lang="en-GB"/>
          </a:p>
        </p:txBody>
      </p:sp>
    </p:spTree>
    <p:extLst>
      <p:ext uri="{BB962C8B-B14F-4D97-AF65-F5344CB8AC3E}">
        <p14:creationId xmlns:p14="http://schemas.microsoft.com/office/powerpoint/2010/main" val="313131348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2.5 Commutativity, doubling and halving</a:t>
            </a:r>
            <a:r>
              <a:rPr lang="en-GB" dirty="0"/>
              <a:t>	  </a:t>
            </a:r>
            <a:r>
              <a:rPr lang="en-US" dirty="0">
                <a:solidFill>
                  <a:srgbClr val="00628C"/>
                </a:solidFill>
              </a:rPr>
              <a:t>Step 3:5</a:t>
            </a:r>
          </a:p>
        </p:txBody>
      </p:sp>
      <p:grpSp>
        <p:nvGrpSpPr>
          <p:cNvPr id="29" name="Group 28">
            <a:extLst>
              <a:ext uri="{FF2B5EF4-FFF2-40B4-BE49-F238E27FC236}">
                <a16:creationId xmlns:a16="http://schemas.microsoft.com/office/drawing/2014/main" id="{25B648CD-F4BD-4E69-8D93-73AD2DF5CB82}"/>
              </a:ext>
            </a:extLst>
          </p:cNvPr>
          <p:cNvGrpSpPr/>
          <p:nvPr/>
        </p:nvGrpSpPr>
        <p:grpSpPr>
          <a:xfrm>
            <a:off x="3940889" y="2256839"/>
            <a:ext cx="4320000" cy="1656000"/>
            <a:chOff x="2416889" y="2256839"/>
            <a:chExt cx="4320000" cy="1656000"/>
          </a:xfrm>
        </p:grpSpPr>
        <p:sp>
          <p:nvSpPr>
            <p:cNvPr id="6" name="TextBox 5">
              <a:extLst>
                <a:ext uri="{FF2B5EF4-FFF2-40B4-BE49-F238E27FC236}">
                  <a16:creationId xmlns:a16="http://schemas.microsoft.com/office/drawing/2014/main" id="{C83B183E-67A1-4641-8D61-E84E7E5A854E}"/>
                </a:ext>
              </a:extLst>
            </p:cNvPr>
            <p:cNvSpPr txBox="1"/>
            <p:nvPr/>
          </p:nvSpPr>
          <p:spPr bwMode="auto">
            <a:xfrm>
              <a:off x="4395636" y="2448160"/>
              <a:ext cx="3513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8</a:t>
              </a:r>
            </a:p>
          </p:txBody>
        </p:sp>
        <p:sp>
          <p:nvSpPr>
            <p:cNvPr id="7" name="Rectangle 6">
              <a:extLst>
                <a:ext uri="{FF2B5EF4-FFF2-40B4-BE49-F238E27FC236}">
                  <a16:creationId xmlns:a16="http://schemas.microsoft.com/office/drawing/2014/main" id="{6C23C414-77ED-4F94-995D-72A9C0440BBE}"/>
                </a:ext>
              </a:extLst>
            </p:cNvPr>
            <p:cNvSpPr/>
            <p:nvPr/>
          </p:nvSpPr>
          <p:spPr bwMode="auto">
            <a:xfrm>
              <a:off x="2416889" y="2256839"/>
              <a:ext cx="4320000" cy="1656000"/>
            </a:xfrm>
            <a:prstGeom prst="rect">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cxnSp>
          <p:nvCxnSpPr>
            <p:cNvPr id="8" name="Straight Connector 7">
              <a:extLst>
                <a:ext uri="{FF2B5EF4-FFF2-40B4-BE49-F238E27FC236}">
                  <a16:creationId xmlns:a16="http://schemas.microsoft.com/office/drawing/2014/main" id="{57064075-BDE0-4D71-A0C7-9CAE7E2F1DAE}"/>
                </a:ext>
              </a:extLst>
            </p:cNvPr>
            <p:cNvCxnSpPr/>
            <p:nvPr/>
          </p:nvCxnSpPr>
          <p:spPr bwMode="auto">
            <a:xfrm>
              <a:off x="2416889" y="3094364"/>
              <a:ext cx="4320000" cy="0"/>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 name="Straight Connector 8">
              <a:extLst>
                <a:ext uri="{FF2B5EF4-FFF2-40B4-BE49-F238E27FC236}">
                  <a16:creationId xmlns:a16="http://schemas.microsoft.com/office/drawing/2014/main" id="{1EB2C90C-2687-44C3-B711-0BC3ECDF9724}"/>
                </a:ext>
              </a:extLst>
            </p:cNvPr>
            <p:cNvCxnSpPr/>
            <p:nvPr/>
          </p:nvCxnSpPr>
          <p:spPr bwMode="auto">
            <a:xfrm>
              <a:off x="4576889" y="3084164"/>
              <a:ext cx="0" cy="828675"/>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
        <p:nvSpPr>
          <p:cNvPr id="10" name="TextBox 9">
            <a:extLst>
              <a:ext uri="{FF2B5EF4-FFF2-40B4-BE49-F238E27FC236}">
                <a16:creationId xmlns:a16="http://schemas.microsoft.com/office/drawing/2014/main" id="{76DE3373-7BEF-4C14-8912-BD4ADF0DB832}"/>
              </a:ext>
            </a:extLst>
          </p:cNvPr>
          <p:cNvSpPr txBox="1"/>
          <p:nvPr/>
        </p:nvSpPr>
        <p:spPr bwMode="auto">
          <a:xfrm>
            <a:off x="4834489" y="3267670"/>
            <a:ext cx="3513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4</a:t>
            </a:r>
          </a:p>
        </p:txBody>
      </p:sp>
      <p:sp>
        <p:nvSpPr>
          <p:cNvPr id="11" name="TextBox 10">
            <a:extLst>
              <a:ext uri="{FF2B5EF4-FFF2-40B4-BE49-F238E27FC236}">
                <a16:creationId xmlns:a16="http://schemas.microsoft.com/office/drawing/2014/main" id="{84541178-6D9E-40F0-A22C-04E6DE69CF41}"/>
              </a:ext>
            </a:extLst>
          </p:cNvPr>
          <p:cNvSpPr txBox="1"/>
          <p:nvPr/>
        </p:nvSpPr>
        <p:spPr bwMode="auto">
          <a:xfrm>
            <a:off x="7005201" y="3267670"/>
            <a:ext cx="3513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4</a:t>
            </a:r>
          </a:p>
        </p:txBody>
      </p:sp>
      <p:sp>
        <p:nvSpPr>
          <p:cNvPr id="14" name="TextBox 13">
            <a:extLst>
              <a:ext uri="{FF2B5EF4-FFF2-40B4-BE49-F238E27FC236}">
                <a16:creationId xmlns:a16="http://schemas.microsoft.com/office/drawing/2014/main" id="{4DB88328-DAE1-42E1-B1A0-DAA8339C23A4}"/>
              </a:ext>
            </a:extLst>
          </p:cNvPr>
          <p:cNvSpPr txBox="1"/>
          <p:nvPr/>
        </p:nvSpPr>
        <p:spPr bwMode="auto">
          <a:xfrm>
            <a:off x="2423852" y="4639692"/>
            <a:ext cx="736047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Double        is equal to 8; so half of 8 is equal to        .</a:t>
            </a:r>
          </a:p>
        </p:txBody>
      </p:sp>
      <p:sp>
        <p:nvSpPr>
          <p:cNvPr id="15" name="Rectangle 14">
            <a:extLst>
              <a:ext uri="{FF2B5EF4-FFF2-40B4-BE49-F238E27FC236}">
                <a16:creationId xmlns:a16="http://schemas.microsoft.com/office/drawing/2014/main" id="{8D9A394C-CE37-4FF6-9806-1B9FD9F39A28}"/>
              </a:ext>
            </a:extLst>
          </p:cNvPr>
          <p:cNvSpPr/>
          <p:nvPr/>
        </p:nvSpPr>
        <p:spPr bwMode="auto">
          <a:xfrm>
            <a:off x="9051344" y="4639691"/>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16" name="TextBox 15">
            <a:extLst>
              <a:ext uri="{FF2B5EF4-FFF2-40B4-BE49-F238E27FC236}">
                <a16:creationId xmlns:a16="http://schemas.microsoft.com/office/drawing/2014/main" id="{4C9FB468-7743-484F-A6E8-5A5395EF4FC6}"/>
              </a:ext>
            </a:extLst>
          </p:cNvPr>
          <p:cNvSpPr txBox="1"/>
          <p:nvPr/>
        </p:nvSpPr>
        <p:spPr bwMode="auto">
          <a:xfrm>
            <a:off x="9106487" y="4639690"/>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4</a:t>
            </a:r>
          </a:p>
        </p:txBody>
      </p:sp>
      <p:sp>
        <p:nvSpPr>
          <p:cNvPr id="17" name="Rectangle 16">
            <a:extLst>
              <a:ext uri="{FF2B5EF4-FFF2-40B4-BE49-F238E27FC236}">
                <a16:creationId xmlns:a16="http://schemas.microsoft.com/office/drawing/2014/main" id="{1CE72DBC-7BEA-4D1C-A0BD-A197D4DAA704}"/>
              </a:ext>
            </a:extLst>
          </p:cNvPr>
          <p:cNvSpPr/>
          <p:nvPr/>
        </p:nvSpPr>
        <p:spPr bwMode="auto">
          <a:xfrm>
            <a:off x="3604135" y="4639692"/>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18" name="TextBox 17">
            <a:extLst>
              <a:ext uri="{FF2B5EF4-FFF2-40B4-BE49-F238E27FC236}">
                <a16:creationId xmlns:a16="http://schemas.microsoft.com/office/drawing/2014/main" id="{53055B32-48E1-4AE8-8D82-15DCC22C3006}"/>
              </a:ext>
            </a:extLst>
          </p:cNvPr>
          <p:cNvSpPr txBox="1"/>
          <p:nvPr/>
        </p:nvSpPr>
        <p:spPr bwMode="auto">
          <a:xfrm>
            <a:off x="3659278" y="4639691"/>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4</a:t>
            </a:r>
          </a:p>
        </p:txBody>
      </p:sp>
      <p:sp>
        <p:nvSpPr>
          <p:cNvPr id="19" name="TextBox 18">
            <a:extLst>
              <a:ext uri="{FF2B5EF4-FFF2-40B4-BE49-F238E27FC236}">
                <a16:creationId xmlns:a16="http://schemas.microsoft.com/office/drawing/2014/main" id="{561CADBF-4DC0-46D3-9F1D-966EE08BC44C}"/>
              </a:ext>
            </a:extLst>
          </p:cNvPr>
          <p:cNvSpPr txBox="1"/>
          <p:nvPr/>
        </p:nvSpPr>
        <p:spPr bwMode="auto">
          <a:xfrm>
            <a:off x="5152895" y="1069207"/>
            <a:ext cx="129638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half of 8</a:t>
            </a:r>
            <a:endParaRPr lang="en-GB" sz="2400" dirty="0">
              <a:solidFill>
                <a:srgbClr val="FF0000"/>
              </a:solidFill>
              <a:latin typeface="Myriad Pro Semibold" charset="0"/>
              <a:ea typeface="Myriad Pro Semibold" charset="0"/>
              <a:cs typeface="Myriad Pro Semibold" charset="0"/>
            </a:endParaRPr>
          </a:p>
        </p:txBody>
      </p:sp>
      <p:sp>
        <p:nvSpPr>
          <p:cNvPr id="20" name="TextBox 19">
            <a:extLst>
              <a:ext uri="{FF2B5EF4-FFF2-40B4-BE49-F238E27FC236}">
                <a16:creationId xmlns:a16="http://schemas.microsoft.com/office/drawing/2014/main" id="{EF836428-B49E-4853-B1B6-4EF8EAE0A0DA}"/>
              </a:ext>
            </a:extLst>
          </p:cNvPr>
          <p:cNvSpPr txBox="1"/>
          <p:nvPr/>
        </p:nvSpPr>
        <p:spPr bwMode="auto">
          <a:xfrm>
            <a:off x="6364278" y="1068765"/>
            <a:ext cx="6463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 4</a:t>
            </a:r>
          </a:p>
        </p:txBody>
      </p:sp>
      <p:pic>
        <p:nvPicPr>
          <p:cNvPr id="3" name="Audio 2">
            <a:hlinkClick r:id="" action="ppaction://media"/>
            <a:extLst>
              <a:ext uri="{FF2B5EF4-FFF2-40B4-BE49-F238E27FC236}">
                <a16:creationId xmlns:a16="http://schemas.microsoft.com/office/drawing/2014/main" id="{3A51BC6F-A950-43E0-A832-FADCBFF8B551}"/>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3908185845"/>
      </p:ext>
    </p:extLst>
  </p:cSld>
  <p:clrMapOvr>
    <a:masterClrMapping/>
  </p:clrMapOvr>
  <mc:AlternateContent xmlns:mc="http://schemas.openxmlformats.org/markup-compatibility/2006" xmlns:p14="http://schemas.microsoft.com/office/powerpoint/2010/main">
    <mc:Choice Requires="p14">
      <p:transition spd="slow" p14:dur="2000" advTm="13588"/>
    </mc:Choice>
    <mc:Fallback xmlns="">
      <p:transition spd="slow" advTm="135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
                                        <p:tgtEl>
                                          <p:spTgt spid="15"/>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500"/>
                                        <p:tgtEl>
                                          <p:spTgt spid="11"/>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fade">
                                      <p:cBhvr>
                                        <p:cTn id="3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9" fill="hold" display="0">
                  <p:stCondLst>
                    <p:cond delay="indefinite"/>
                  </p:stCondLst>
                  <p:endCondLst>
                    <p:cond evt="onStopAudio" delay="0">
                      <p:tgtEl>
                        <p:sldTgt/>
                      </p:tgtEl>
                    </p:cond>
                  </p:endCondLst>
                </p:cTn>
                <p:tgtEl>
                  <p:spTgt spid="3"/>
                </p:tgtEl>
              </p:cMediaNode>
            </p:audio>
          </p:childTnLst>
        </p:cTn>
      </p:par>
    </p:tnLst>
    <p:bldLst>
      <p:bldP spid="10" grpId="0"/>
      <p:bldP spid="11" grpId="0"/>
      <p:bldP spid="14" grpId="0"/>
      <p:bldP spid="15" grpId="0" animBg="1"/>
      <p:bldP spid="16" grpId="0"/>
      <p:bldP spid="17" grpId="0" animBg="1"/>
      <p:bldP spid="18" grpId="0"/>
      <p:bldP spid="20"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2" name="Group 41">
            <a:extLst>
              <a:ext uri="{FF2B5EF4-FFF2-40B4-BE49-F238E27FC236}">
                <a16:creationId xmlns:a16="http://schemas.microsoft.com/office/drawing/2014/main" id="{F51BE4E3-A44B-4A59-944B-EF4400EC1D70}"/>
              </a:ext>
            </a:extLst>
          </p:cNvPr>
          <p:cNvGrpSpPr/>
          <p:nvPr/>
        </p:nvGrpSpPr>
        <p:grpSpPr>
          <a:xfrm>
            <a:off x="3010325" y="2256840"/>
            <a:ext cx="6171353" cy="1183011"/>
            <a:chOff x="1486324" y="2256839"/>
            <a:chExt cx="6171353" cy="1183011"/>
          </a:xfrm>
        </p:grpSpPr>
        <p:pic>
          <p:nvPicPr>
            <p:cNvPr id="20" name="Picture 19" descr="A picture containing sitting, indoor, looking, green&#10;&#10;Description automatically generated">
              <a:extLst>
                <a:ext uri="{FF2B5EF4-FFF2-40B4-BE49-F238E27FC236}">
                  <a16:creationId xmlns:a16="http://schemas.microsoft.com/office/drawing/2014/main" id="{92B121B9-66AC-44B6-89D2-E7D936E0100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5400000">
              <a:off x="5592696" y="1373985"/>
              <a:ext cx="1182127" cy="2947835"/>
            </a:xfrm>
            <a:prstGeom prst="rect">
              <a:avLst/>
            </a:prstGeom>
          </p:spPr>
        </p:pic>
        <p:pic>
          <p:nvPicPr>
            <p:cNvPr id="8" name="Picture 7" descr="A picture containing sitting, indoor, looking, green&#10;&#10;Description automatically generated">
              <a:extLst>
                <a:ext uri="{FF2B5EF4-FFF2-40B4-BE49-F238E27FC236}">
                  <a16:creationId xmlns:a16="http://schemas.microsoft.com/office/drawing/2014/main" id="{06872AAD-9F82-48C4-AF84-9DA0D323C2C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5400000">
              <a:off x="2369178" y="1374869"/>
              <a:ext cx="1182127" cy="2947835"/>
            </a:xfrm>
            <a:prstGeom prst="rect">
              <a:avLst/>
            </a:prstGeom>
          </p:spPr>
        </p:pic>
      </p:grpSp>
      <p:sp>
        <p:nvSpPr>
          <p:cNvPr id="2" name="Text Placeholder 1"/>
          <p:cNvSpPr>
            <a:spLocks noGrp="1"/>
          </p:cNvSpPr>
          <p:nvPr>
            <p:ph type="body" sz="quarter" idx="11"/>
          </p:nvPr>
        </p:nvSpPr>
        <p:spPr/>
        <p:txBody>
          <a:bodyPr/>
          <a:lstStyle/>
          <a:p>
            <a:r>
              <a:rPr lang="en-US" dirty="0"/>
              <a:t>2.5 Commutativity, doubling and halving</a:t>
            </a:r>
            <a:r>
              <a:rPr lang="en-GB" dirty="0"/>
              <a:t>	  </a:t>
            </a:r>
            <a:r>
              <a:rPr lang="en-US" dirty="0">
                <a:solidFill>
                  <a:srgbClr val="00628C"/>
                </a:solidFill>
              </a:rPr>
              <a:t>Step 3:5</a:t>
            </a:r>
          </a:p>
        </p:txBody>
      </p:sp>
      <p:pic>
        <p:nvPicPr>
          <p:cNvPr id="4" name="Picture 3" descr="A picture containing red, toiletry, object, pallette&#10;&#10;Description automatically generated" hidden="1">
            <a:extLst>
              <a:ext uri="{FF2B5EF4-FFF2-40B4-BE49-F238E27FC236}">
                <a16:creationId xmlns:a16="http://schemas.microsoft.com/office/drawing/2014/main" id="{E1F3687A-C0CC-4CDD-9C9F-FAA5ED2559C7}"/>
              </a:ext>
            </a:extLst>
          </p:cNvPr>
          <p:cNvPicPr>
            <a:picLocks noChangeAspect="1"/>
          </p:cNvPicPr>
          <p:nvPr/>
        </p:nvPicPr>
        <p:blipFill rotWithShape="1">
          <a:blip r:embed="rId6" cstate="print">
            <a:duotone>
              <a:schemeClr val="accent1">
                <a:shade val="45000"/>
                <a:satMod val="135000"/>
              </a:schemeClr>
              <a:prstClr val="white"/>
            </a:duotone>
            <a:extLst>
              <a:ext uri="{28A0092B-C50C-407E-A947-70E740481C1C}">
                <a14:useLocalDpi xmlns:a14="http://schemas.microsoft.com/office/drawing/2010/main" val="0"/>
              </a:ext>
            </a:extLst>
          </a:blip>
          <a:srcRect/>
          <a:stretch/>
        </p:blipFill>
        <p:spPr>
          <a:xfrm>
            <a:off x="2960290" y="1869344"/>
            <a:ext cx="6271423" cy="1416782"/>
          </a:xfrm>
          <a:prstGeom prst="rect">
            <a:avLst/>
          </a:prstGeom>
        </p:spPr>
      </p:pic>
      <p:sp>
        <p:nvSpPr>
          <p:cNvPr id="5" name="TextBox 4">
            <a:extLst>
              <a:ext uri="{FF2B5EF4-FFF2-40B4-BE49-F238E27FC236}">
                <a16:creationId xmlns:a16="http://schemas.microsoft.com/office/drawing/2014/main" id="{11DE3A6B-38C6-40D9-94EF-905436266CA2}"/>
              </a:ext>
            </a:extLst>
          </p:cNvPr>
          <p:cNvSpPr txBox="1"/>
          <p:nvPr/>
        </p:nvSpPr>
        <p:spPr bwMode="auto">
          <a:xfrm>
            <a:off x="5091143" y="1069207"/>
            <a:ext cx="146309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half of 12</a:t>
            </a:r>
            <a:endParaRPr lang="en-GB" sz="2400" dirty="0">
              <a:solidFill>
                <a:srgbClr val="FF0000"/>
              </a:solidFill>
              <a:latin typeface="Myriad Pro Semibold" charset="0"/>
              <a:ea typeface="Myriad Pro Semibold" charset="0"/>
              <a:cs typeface="Myriad Pro Semibold" charset="0"/>
            </a:endParaRPr>
          </a:p>
        </p:txBody>
      </p:sp>
      <p:sp>
        <p:nvSpPr>
          <p:cNvPr id="6" name="TextBox 5">
            <a:extLst>
              <a:ext uri="{FF2B5EF4-FFF2-40B4-BE49-F238E27FC236}">
                <a16:creationId xmlns:a16="http://schemas.microsoft.com/office/drawing/2014/main" id="{29A69290-DD2F-4B2D-AD6A-3C81FEA804CD}"/>
              </a:ext>
            </a:extLst>
          </p:cNvPr>
          <p:cNvSpPr txBox="1"/>
          <p:nvPr/>
        </p:nvSpPr>
        <p:spPr bwMode="auto">
          <a:xfrm>
            <a:off x="6447619" y="1068765"/>
            <a:ext cx="64633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 6</a:t>
            </a:r>
          </a:p>
        </p:txBody>
      </p:sp>
      <p:grpSp>
        <p:nvGrpSpPr>
          <p:cNvPr id="40" name="Group 39">
            <a:extLst>
              <a:ext uri="{FF2B5EF4-FFF2-40B4-BE49-F238E27FC236}">
                <a16:creationId xmlns:a16="http://schemas.microsoft.com/office/drawing/2014/main" id="{BCBE3BC3-F4E9-4EA8-88BB-528B7B0DBC63}"/>
              </a:ext>
            </a:extLst>
          </p:cNvPr>
          <p:cNvGrpSpPr/>
          <p:nvPr/>
        </p:nvGrpSpPr>
        <p:grpSpPr>
          <a:xfrm>
            <a:off x="3089575" y="2341015"/>
            <a:ext cx="2794777" cy="441429"/>
            <a:chOff x="1565574" y="2341014"/>
            <a:chExt cx="2794777" cy="441429"/>
          </a:xfrm>
        </p:grpSpPr>
        <p:pic>
          <p:nvPicPr>
            <p:cNvPr id="12" name="Picture 11" descr="A picture containing cosmetic, toiletry&#10;&#10;Description automatically generated">
              <a:extLst>
                <a:ext uri="{FF2B5EF4-FFF2-40B4-BE49-F238E27FC236}">
                  <a16:creationId xmlns:a16="http://schemas.microsoft.com/office/drawing/2014/main" id="{DFD17C9A-269D-4B24-A116-CD725F2350B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5400000">
              <a:off x="1565574" y="2341016"/>
              <a:ext cx="441427" cy="441427"/>
            </a:xfrm>
            <a:prstGeom prst="rect">
              <a:avLst/>
            </a:prstGeom>
          </p:spPr>
        </p:pic>
        <p:pic>
          <p:nvPicPr>
            <p:cNvPr id="13" name="Picture 12" descr="A picture containing cosmetic, toiletry&#10;&#10;Description automatically generated">
              <a:extLst>
                <a:ext uri="{FF2B5EF4-FFF2-40B4-BE49-F238E27FC236}">
                  <a16:creationId xmlns:a16="http://schemas.microsoft.com/office/drawing/2014/main" id="{BE98A75D-AFC9-4162-9FFD-0CFDB4E90D0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5400000">
              <a:off x="2153912" y="2341016"/>
              <a:ext cx="441427" cy="441427"/>
            </a:xfrm>
            <a:prstGeom prst="rect">
              <a:avLst/>
            </a:prstGeom>
          </p:spPr>
        </p:pic>
        <p:pic>
          <p:nvPicPr>
            <p:cNvPr id="14" name="Picture 13" descr="A picture containing cosmetic, toiletry&#10;&#10;Description automatically generated">
              <a:extLst>
                <a:ext uri="{FF2B5EF4-FFF2-40B4-BE49-F238E27FC236}">
                  <a16:creationId xmlns:a16="http://schemas.microsoft.com/office/drawing/2014/main" id="{9DB0BE3F-BF84-41C0-A3A8-969B6D8B537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5400000">
              <a:off x="2742250" y="2341016"/>
              <a:ext cx="441427" cy="441427"/>
            </a:xfrm>
            <a:prstGeom prst="rect">
              <a:avLst/>
            </a:prstGeom>
          </p:spPr>
        </p:pic>
        <p:pic>
          <p:nvPicPr>
            <p:cNvPr id="15" name="Picture 14" descr="A picture containing cosmetic, toiletry&#10;&#10;Description automatically generated">
              <a:extLst>
                <a:ext uri="{FF2B5EF4-FFF2-40B4-BE49-F238E27FC236}">
                  <a16:creationId xmlns:a16="http://schemas.microsoft.com/office/drawing/2014/main" id="{494006E6-11D8-462F-A9C0-63D1E996334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5400000">
              <a:off x="3330588" y="2341016"/>
              <a:ext cx="441427" cy="441427"/>
            </a:xfrm>
            <a:prstGeom prst="rect">
              <a:avLst/>
            </a:prstGeom>
          </p:spPr>
        </p:pic>
        <p:pic>
          <p:nvPicPr>
            <p:cNvPr id="16" name="Picture 15" descr="A picture containing cosmetic, toiletry&#10;&#10;Description automatically generated">
              <a:extLst>
                <a:ext uri="{FF2B5EF4-FFF2-40B4-BE49-F238E27FC236}">
                  <a16:creationId xmlns:a16="http://schemas.microsoft.com/office/drawing/2014/main" id="{F118753F-43E1-4F16-A73D-9466A882DD4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5400000">
              <a:off x="3918924" y="2341014"/>
              <a:ext cx="441427" cy="441427"/>
            </a:xfrm>
            <a:prstGeom prst="rect">
              <a:avLst/>
            </a:prstGeom>
          </p:spPr>
        </p:pic>
      </p:grpSp>
      <p:pic>
        <p:nvPicPr>
          <p:cNvPr id="17" name="Picture 16" descr="A picture containing cosmetic, toiletry&#10;&#10;Description automatically generated">
            <a:extLst>
              <a:ext uri="{FF2B5EF4-FFF2-40B4-BE49-F238E27FC236}">
                <a16:creationId xmlns:a16="http://schemas.microsoft.com/office/drawing/2014/main" id="{744A1873-34B0-44D8-9254-265FD19964A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5400000">
            <a:off x="6309496" y="2341015"/>
            <a:ext cx="441427" cy="441427"/>
          </a:xfrm>
          <a:prstGeom prst="rect">
            <a:avLst/>
          </a:prstGeom>
        </p:spPr>
      </p:pic>
      <p:grpSp>
        <p:nvGrpSpPr>
          <p:cNvPr id="41" name="Group 40">
            <a:extLst>
              <a:ext uri="{FF2B5EF4-FFF2-40B4-BE49-F238E27FC236}">
                <a16:creationId xmlns:a16="http://schemas.microsoft.com/office/drawing/2014/main" id="{CCED494D-CCBF-4C31-B253-F55AC2992607}"/>
              </a:ext>
            </a:extLst>
          </p:cNvPr>
          <p:cNvGrpSpPr/>
          <p:nvPr/>
        </p:nvGrpSpPr>
        <p:grpSpPr>
          <a:xfrm>
            <a:off x="3089575" y="2925179"/>
            <a:ext cx="2794777" cy="441429"/>
            <a:chOff x="1565574" y="2925178"/>
            <a:chExt cx="2794777" cy="441429"/>
          </a:xfrm>
        </p:grpSpPr>
        <p:pic>
          <p:nvPicPr>
            <p:cNvPr id="21" name="Picture 20" descr="A picture containing cosmetic, toiletry&#10;&#10;Description automatically generated">
              <a:extLst>
                <a:ext uri="{FF2B5EF4-FFF2-40B4-BE49-F238E27FC236}">
                  <a16:creationId xmlns:a16="http://schemas.microsoft.com/office/drawing/2014/main" id="{56C2837A-7234-4B21-8D96-A5655DE2E3E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5400000">
              <a:off x="1565574" y="2925180"/>
              <a:ext cx="441427" cy="441427"/>
            </a:xfrm>
            <a:prstGeom prst="rect">
              <a:avLst/>
            </a:prstGeom>
          </p:spPr>
        </p:pic>
        <p:pic>
          <p:nvPicPr>
            <p:cNvPr id="22" name="Picture 21" descr="A picture containing cosmetic, toiletry&#10;&#10;Description automatically generated">
              <a:extLst>
                <a:ext uri="{FF2B5EF4-FFF2-40B4-BE49-F238E27FC236}">
                  <a16:creationId xmlns:a16="http://schemas.microsoft.com/office/drawing/2014/main" id="{03EB1E77-EB81-456A-9CB8-BC812ADC2A8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5400000">
              <a:off x="2153912" y="2925180"/>
              <a:ext cx="441427" cy="441427"/>
            </a:xfrm>
            <a:prstGeom prst="rect">
              <a:avLst/>
            </a:prstGeom>
          </p:spPr>
        </p:pic>
        <p:pic>
          <p:nvPicPr>
            <p:cNvPr id="23" name="Picture 22" descr="A picture containing cosmetic, toiletry&#10;&#10;Description automatically generated">
              <a:extLst>
                <a:ext uri="{FF2B5EF4-FFF2-40B4-BE49-F238E27FC236}">
                  <a16:creationId xmlns:a16="http://schemas.microsoft.com/office/drawing/2014/main" id="{7FD7D240-FE4C-4F31-ADFA-16853205DDC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5400000">
              <a:off x="2742250" y="2925180"/>
              <a:ext cx="441427" cy="441427"/>
            </a:xfrm>
            <a:prstGeom prst="rect">
              <a:avLst/>
            </a:prstGeom>
          </p:spPr>
        </p:pic>
        <p:pic>
          <p:nvPicPr>
            <p:cNvPr id="24" name="Picture 23" descr="A picture containing cosmetic, toiletry&#10;&#10;Description automatically generated">
              <a:extLst>
                <a:ext uri="{FF2B5EF4-FFF2-40B4-BE49-F238E27FC236}">
                  <a16:creationId xmlns:a16="http://schemas.microsoft.com/office/drawing/2014/main" id="{7E3904A2-CDB4-48AA-A75F-20C0B574E41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5400000">
              <a:off x="3330588" y="2925180"/>
              <a:ext cx="441427" cy="441427"/>
            </a:xfrm>
            <a:prstGeom prst="rect">
              <a:avLst/>
            </a:prstGeom>
          </p:spPr>
        </p:pic>
        <p:pic>
          <p:nvPicPr>
            <p:cNvPr id="25" name="Picture 24" descr="A picture containing cosmetic, toiletry&#10;&#10;Description automatically generated">
              <a:extLst>
                <a:ext uri="{FF2B5EF4-FFF2-40B4-BE49-F238E27FC236}">
                  <a16:creationId xmlns:a16="http://schemas.microsoft.com/office/drawing/2014/main" id="{B435DD74-A487-4086-ACC9-4367E83100D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5400000">
              <a:off x="3918924" y="2925178"/>
              <a:ext cx="441427" cy="441427"/>
            </a:xfrm>
            <a:prstGeom prst="rect">
              <a:avLst/>
            </a:prstGeom>
          </p:spPr>
        </p:pic>
      </p:grpSp>
      <p:pic>
        <p:nvPicPr>
          <p:cNvPr id="26" name="Picture 25" descr="A picture containing cosmetic, toiletry&#10;&#10;Description automatically generated">
            <a:extLst>
              <a:ext uri="{FF2B5EF4-FFF2-40B4-BE49-F238E27FC236}">
                <a16:creationId xmlns:a16="http://schemas.microsoft.com/office/drawing/2014/main" id="{E4759825-BC91-4DFC-870C-8A5A90EC6F9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5400000">
            <a:off x="6309496" y="2925178"/>
            <a:ext cx="441427" cy="441427"/>
          </a:xfrm>
          <a:prstGeom prst="rect">
            <a:avLst/>
          </a:prstGeom>
        </p:spPr>
      </p:pic>
      <p:sp>
        <p:nvSpPr>
          <p:cNvPr id="27" name="TextBox 26">
            <a:extLst>
              <a:ext uri="{FF2B5EF4-FFF2-40B4-BE49-F238E27FC236}">
                <a16:creationId xmlns:a16="http://schemas.microsoft.com/office/drawing/2014/main" id="{D0D01ABE-DD51-4F49-8DFE-9B2665412B95}"/>
              </a:ext>
            </a:extLst>
          </p:cNvPr>
          <p:cNvSpPr txBox="1"/>
          <p:nvPr/>
        </p:nvSpPr>
        <p:spPr bwMode="auto">
          <a:xfrm>
            <a:off x="4618641" y="4164935"/>
            <a:ext cx="146309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half of 10</a:t>
            </a:r>
            <a:endParaRPr lang="en-GB" sz="2400" dirty="0">
              <a:solidFill>
                <a:srgbClr val="FF0000"/>
              </a:solidFill>
              <a:latin typeface="Myriad Pro Semibold" charset="0"/>
              <a:ea typeface="Myriad Pro Semibold" charset="0"/>
              <a:cs typeface="Myriad Pro Semibold" charset="0"/>
            </a:endParaRPr>
          </a:p>
        </p:txBody>
      </p:sp>
      <p:sp>
        <p:nvSpPr>
          <p:cNvPr id="28" name="TextBox 27">
            <a:extLst>
              <a:ext uri="{FF2B5EF4-FFF2-40B4-BE49-F238E27FC236}">
                <a16:creationId xmlns:a16="http://schemas.microsoft.com/office/drawing/2014/main" id="{74D0AA5D-0287-4390-9707-EC7C7D3D5E10}"/>
              </a:ext>
            </a:extLst>
          </p:cNvPr>
          <p:cNvSpPr txBox="1"/>
          <p:nvPr/>
        </p:nvSpPr>
        <p:spPr bwMode="auto">
          <a:xfrm>
            <a:off x="6272218" y="4164050"/>
            <a:ext cx="129638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half of 2</a:t>
            </a:r>
            <a:endParaRPr lang="en-GB" sz="2400" dirty="0">
              <a:solidFill>
                <a:srgbClr val="FF0000"/>
              </a:solidFill>
              <a:latin typeface="Myriad Pro Semibold" charset="0"/>
              <a:ea typeface="Myriad Pro Semibold" charset="0"/>
              <a:cs typeface="Myriad Pro Semibold" charset="0"/>
            </a:endParaRPr>
          </a:p>
        </p:txBody>
      </p:sp>
      <p:sp>
        <p:nvSpPr>
          <p:cNvPr id="35" name="TextBox 34">
            <a:extLst>
              <a:ext uri="{FF2B5EF4-FFF2-40B4-BE49-F238E27FC236}">
                <a16:creationId xmlns:a16="http://schemas.microsoft.com/office/drawing/2014/main" id="{12B9B669-6E50-443F-8CB6-77BBA77A4699}"/>
              </a:ext>
            </a:extLst>
          </p:cNvPr>
          <p:cNvSpPr txBox="1"/>
          <p:nvPr/>
        </p:nvSpPr>
        <p:spPr bwMode="auto">
          <a:xfrm>
            <a:off x="5174497" y="4834973"/>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5</a:t>
            </a:r>
            <a:endParaRPr lang="en-GB" sz="2400" dirty="0">
              <a:solidFill>
                <a:srgbClr val="FF0000"/>
              </a:solidFill>
              <a:latin typeface="Myriad Pro Semibold" charset="0"/>
              <a:ea typeface="Myriad Pro Semibold" charset="0"/>
              <a:cs typeface="Myriad Pro Semibold" charset="0"/>
            </a:endParaRPr>
          </a:p>
        </p:txBody>
      </p:sp>
      <p:sp>
        <p:nvSpPr>
          <p:cNvPr id="36" name="TextBox 35">
            <a:extLst>
              <a:ext uri="{FF2B5EF4-FFF2-40B4-BE49-F238E27FC236}">
                <a16:creationId xmlns:a16="http://schemas.microsoft.com/office/drawing/2014/main" id="{DC56D191-53C9-445A-9E98-5B99BD0DA4BB}"/>
              </a:ext>
            </a:extLst>
          </p:cNvPr>
          <p:cNvSpPr txBox="1"/>
          <p:nvPr/>
        </p:nvSpPr>
        <p:spPr bwMode="auto">
          <a:xfrm>
            <a:off x="6744718" y="4834973"/>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1</a:t>
            </a:r>
            <a:endParaRPr lang="en-GB" sz="2400" dirty="0">
              <a:solidFill>
                <a:srgbClr val="FF0000"/>
              </a:solidFill>
              <a:latin typeface="Myriad Pro Semibold" charset="0"/>
              <a:ea typeface="Myriad Pro Semibold" charset="0"/>
              <a:cs typeface="Myriad Pro Semibold" charset="0"/>
            </a:endParaRPr>
          </a:p>
        </p:txBody>
      </p:sp>
      <p:sp>
        <p:nvSpPr>
          <p:cNvPr id="37" name="TextBox 36">
            <a:extLst>
              <a:ext uri="{FF2B5EF4-FFF2-40B4-BE49-F238E27FC236}">
                <a16:creationId xmlns:a16="http://schemas.microsoft.com/office/drawing/2014/main" id="{1D59CA72-3985-44CF-8A48-27E196A64C5E}"/>
              </a:ext>
            </a:extLst>
          </p:cNvPr>
          <p:cNvSpPr txBox="1"/>
          <p:nvPr/>
        </p:nvSpPr>
        <p:spPr bwMode="auto">
          <a:xfrm>
            <a:off x="5983615" y="4834973"/>
            <a:ext cx="39466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a:t>
            </a:r>
            <a:endParaRPr lang="en-GB" sz="2400" dirty="0">
              <a:solidFill>
                <a:srgbClr val="FF0000"/>
              </a:solidFill>
              <a:latin typeface="Myriad Pro Semibold" charset="0"/>
              <a:ea typeface="Myriad Pro Semibold" charset="0"/>
              <a:cs typeface="Myriad Pro Semibold" charset="0"/>
            </a:endParaRPr>
          </a:p>
        </p:txBody>
      </p:sp>
      <p:sp>
        <p:nvSpPr>
          <p:cNvPr id="38" name="TextBox 37">
            <a:extLst>
              <a:ext uri="{FF2B5EF4-FFF2-40B4-BE49-F238E27FC236}">
                <a16:creationId xmlns:a16="http://schemas.microsoft.com/office/drawing/2014/main" id="{700BF065-0F33-4CCF-B1CD-DE6FB70064B9}"/>
              </a:ext>
            </a:extLst>
          </p:cNvPr>
          <p:cNvSpPr txBox="1"/>
          <p:nvPr/>
        </p:nvSpPr>
        <p:spPr bwMode="auto">
          <a:xfrm>
            <a:off x="7352124" y="4834973"/>
            <a:ext cx="107112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      6</a:t>
            </a:r>
            <a:endParaRPr lang="en-GB" sz="2400" dirty="0">
              <a:solidFill>
                <a:srgbClr val="FF0000"/>
              </a:solidFill>
              <a:latin typeface="Myriad Pro Semibold" charset="0"/>
              <a:ea typeface="Myriad Pro Semibold" charset="0"/>
              <a:cs typeface="Myriad Pro Semibold" charset="0"/>
            </a:endParaRPr>
          </a:p>
        </p:txBody>
      </p:sp>
      <p:sp>
        <p:nvSpPr>
          <p:cNvPr id="31" name="TextBox 30">
            <a:extLst>
              <a:ext uri="{FF2B5EF4-FFF2-40B4-BE49-F238E27FC236}">
                <a16:creationId xmlns:a16="http://schemas.microsoft.com/office/drawing/2014/main" id="{2520A912-FB9F-4DDF-8924-F805ECC0631C}"/>
              </a:ext>
            </a:extLst>
          </p:cNvPr>
          <p:cNvSpPr txBox="1"/>
          <p:nvPr/>
        </p:nvSpPr>
        <p:spPr bwMode="auto">
          <a:xfrm>
            <a:off x="5983615" y="4163165"/>
            <a:ext cx="39466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a:t>
            </a:r>
            <a:endParaRPr lang="en-GB" sz="2400" dirty="0">
              <a:solidFill>
                <a:srgbClr val="FF0000"/>
              </a:solidFill>
              <a:latin typeface="Myriad Pro Semibold" charset="0"/>
              <a:ea typeface="Myriad Pro Semibold" charset="0"/>
              <a:cs typeface="Myriad Pro Semibold" charset="0"/>
            </a:endParaRPr>
          </a:p>
        </p:txBody>
      </p:sp>
      <p:sp>
        <p:nvSpPr>
          <p:cNvPr id="30" name="TextBox 29">
            <a:extLst>
              <a:ext uri="{FF2B5EF4-FFF2-40B4-BE49-F238E27FC236}">
                <a16:creationId xmlns:a16="http://schemas.microsoft.com/office/drawing/2014/main" id="{A5FD3AD6-B3D6-48F1-9D9F-5ACFDB386DD6}"/>
              </a:ext>
            </a:extLst>
          </p:cNvPr>
          <p:cNvSpPr txBox="1"/>
          <p:nvPr/>
        </p:nvSpPr>
        <p:spPr>
          <a:xfrm>
            <a:off x="9569003" y="1223493"/>
            <a:ext cx="2279560" cy="1200329"/>
          </a:xfrm>
          <a:prstGeom prst="rect">
            <a:avLst/>
          </a:prstGeom>
          <a:noFill/>
        </p:spPr>
        <p:txBody>
          <a:bodyPr wrap="square" rtlCol="0">
            <a:spAutoFit/>
          </a:bodyPr>
          <a:lstStyle/>
          <a:p>
            <a:r>
              <a:rPr lang="en-GB" dirty="0">
                <a:latin typeface="Comic Sans MS" panose="030F0702030302020204" pitchFamily="66" charset="0"/>
              </a:rPr>
              <a:t>12 is ten plus two, so half of twelve is equal to half of ten plus half of two.</a:t>
            </a:r>
          </a:p>
        </p:txBody>
      </p:sp>
      <p:pic>
        <p:nvPicPr>
          <p:cNvPr id="3" name="Audio 2">
            <a:hlinkClick r:id="" action="ppaction://media"/>
            <a:extLst>
              <a:ext uri="{FF2B5EF4-FFF2-40B4-BE49-F238E27FC236}">
                <a16:creationId xmlns:a16="http://schemas.microsoft.com/office/drawing/2014/main" id="{295267E0-3A06-4A2D-846C-D87AC75224C0}"/>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3081533138"/>
      </p:ext>
    </p:extLst>
  </p:cSld>
  <p:clrMapOvr>
    <a:masterClrMapping/>
  </p:clrMapOvr>
  <mc:AlternateContent xmlns:mc="http://schemas.openxmlformats.org/markup-compatibility/2006" xmlns:p14="http://schemas.microsoft.com/office/powerpoint/2010/main">
    <mc:Choice Requires="p14">
      <p:transition spd="slow" p14:dur="2000" advTm="22441"/>
    </mc:Choice>
    <mc:Fallback xmlns="">
      <p:transition spd="slow" advTm="224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fade">
                                      <p:cBhvr>
                                        <p:cTn id="11" dur="500"/>
                                        <p:tgtEl>
                                          <p:spTgt spid="27"/>
                                        </p:tgtEl>
                                      </p:cBhvr>
                                    </p:animEffect>
                                  </p:childTnLst>
                                </p:cTn>
                              </p:par>
                              <p:par>
                                <p:cTn id="12" presetID="26" presetClass="emph" presetSubtype="0" fill="hold" nodeType="withEffect">
                                  <p:stCondLst>
                                    <p:cond delay="0"/>
                                  </p:stCondLst>
                                  <p:childTnLst>
                                    <p:animEffect transition="out" filter="fade">
                                      <p:cBhvr>
                                        <p:cTn id="13" dur="1000" tmFilter="0, 0; .2, .5; .8, .5; 1, 0"/>
                                        <p:tgtEl>
                                          <p:spTgt spid="40"/>
                                        </p:tgtEl>
                                      </p:cBhvr>
                                    </p:animEffect>
                                    <p:animScale>
                                      <p:cBhvr>
                                        <p:cTn id="14" dur="500" autoRev="1" fill="hold"/>
                                        <p:tgtEl>
                                          <p:spTgt spid="40"/>
                                        </p:tgtEl>
                                      </p:cBhvr>
                                      <p:by x="105000" y="105000"/>
                                    </p:animScale>
                                  </p:childTnLst>
                                </p:cTn>
                              </p:par>
                              <p:par>
                                <p:cTn id="15" presetID="26" presetClass="emph" presetSubtype="0" fill="hold" nodeType="withEffect">
                                  <p:stCondLst>
                                    <p:cond delay="0"/>
                                  </p:stCondLst>
                                  <p:childTnLst>
                                    <p:animEffect transition="out" filter="fade">
                                      <p:cBhvr>
                                        <p:cTn id="16" dur="1000" tmFilter="0, 0; .2, .5; .8, .5; 1, 0"/>
                                        <p:tgtEl>
                                          <p:spTgt spid="41"/>
                                        </p:tgtEl>
                                      </p:cBhvr>
                                    </p:animEffect>
                                    <p:animScale>
                                      <p:cBhvr>
                                        <p:cTn id="17" dur="500" autoRev="1" fill="hold"/>
                                        <p:tgtEl>
                                          <p:spTgt spid="41"/>
                                        </p:tgtEl>
                                      </p:cBhvr>
                                      <p:by x="105000" y="105000"/>
                                    </p:animScale>
                                  </p:childTnLst>
                                </p:cTn>
                              </p:par>
                            </p:childTnLst>
                          </p:cTn>
                        </p:par>
                        <p:par>
                          <p:cTn id="18" fill="hold">
                            <p:stCondLst>
                              <p:cond delay="1000"/>
                            </p:stCondLst>
                            <p:childTnLst>
                              <p:par>
                                <p:cTn id="19" presetID="10" presetClass="entr" presetSubtype="0" fill="hold" grpId="0" nodeType="afterEffect">
                                  <p:stCondLst>
                                    <p:cond delay="500"/>
                                  </p:stCondLst>
                                  <p:childTnLst>
                                    <p:set>
                                      <p:cBhvr>
                                        <p:cTn id="20" dur="1" fill="hold">
                                          <p:stCondLst>
                                            <p:cond delay="0"/>
                                          </p:stCondLst>
                                        </p:cTn>
                                        <p:tgtEl>
                                          <p:spTgt spid="28"/>
                                        </p:tgtEl>
                                        <p:attrNameLst>
                                          <p:attrName>style.visibility</p:attrName>
                                        </p:attrNameLst>
                                      </p:cBhvr>
                                      <p:to>
                                        <p:strVal val="visible"/>
                                      </p:to>
                                    </p:set>
                                    <p:animEffect transition="in" filter="fade">
                                      <p:cBhvr>
                                        <p:cTn id="21" dur="500"/>
                                        <p:tgtEl>
                                          <p:spTgt spid="28"/>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31"/>
                                        </p:tgtEl>
                                        <p:attrNameLst>
                                          <p:attrName>style.visibility</p:attrName>
                                        </p:attrNameLst>
                                      </p:cBhvr>
                                      <p:to>
                                        <p:strVal val="visible"/>
                                      </p:to>
                                    </p:set>
                                    <p:animEffect transition="in" filter="fade">
                                      <p:cBhvr>
                                        <p:cTn id="25" dur="500"/>
                                        <p:tgtEl>
                                          <p:spTgt spid="31"/>
                                        </p:tgtEl>
                                      </p:cBhvr>
                                    </p:animEffect>
                                  </p:childTnLst>
                                </p:cTn>
                              </p:par>
                              <p:par>
                                <p:cTn id="26" presetID="26" presetClass="emph" presetSubtype="0" fill="hold" nodeType="withEffect">
                                  <p:stCondLst>
                                    <p:cond delay="500"/>
                                  </p:stCondLst>
                                  <p:childTnLst>
                                    <p:animEffect transition="out" filter="fade">
                                      <p:cBhvr>
                                        <p:cTn id="27" dur="1000" tmFilter="0, 0; .2, .5; .8, .5; 1, 0"/>
                                        <p:tgtEl>
                                          <p:spTgt spid="17"/>
                                        </p:tgtEl>
                                      </p:cBhvr>
                                    </p:animEffect>
                                    <p:animScale>
                                      <p:cBhvr>
                                        <p:cTn id="28" dur="500" autoRev="1" fill="hold"/>
                                        <p:tgtEl>
                                          <p:spTgt spid="17"/>
                                        </p:tgtEl>
                                      </p:cBhvr>
                                      <p:by x="105000" y="105000"/>
                                    </p:animScale>
                                  </p:childTnLst>
                                </p:cTn>
                              </p:par>
                              <p:par>
                                <p:cTn id="29" presetID="26" presetClass="emph" presetSubtype="0" fill="hold" nodeType="withEffect">
                                  <p:stCondLst>
                                    <p:cond delay="500"/>
                                  </p:stCondLst>
                                  <p:childTnLst>
                                    <p:animEffect transition="out" filter="fade">
                                      <p:cBhvr>
                                        <p:cTn id="30" dur="1000" tmFilter="0, 0; .2, .5; .8, .5; 1, 0"/>
                                        <p:tgtEl>
                                          <p:spTgt spid="26"/>
                                        </p:tgtEl>
                                      </p:cBhvr>
                                    </p:animEffect>
                                    <p:animScale>
                                      <p:cBhvr>
                                        <p:cTn id="31" dur="500" autoRev="1" fill="hold"/>
                                        <p:tgtEl>
                                          <p:spTgt spid="26"/>
                                        </p:tgtEl>
                                      </p:cBhvr>
                                      <p:by x="105000" y="105000"/>
                                    </p:animScale>
                                  </p:childTnLst>
                                </p:cTn>
                              </p:par>
                            </p:childTnLst>
                          </p:cTn>
                        </p:par>
                      </p:childTnLst>
                    </p:cTn>
                  </p:par>
                  <p:par>
                    <p:cTn id="32" fill="hold">
                      <p:stCondLst>
                        <p:cond delay="indefinite"/>
                      </p:stCondLst>
                      <p:childTnLst>
                        <p:par>
                          <p:cTn id="33" fill="hold">
                            <p:stCondLst>
                              <p:cond delay="0"/>
                            </p:stCondLst>
                            <p:childTnLst>
                              <p:par>
                                <p:cTn id="34" presetID="26" presetClass="emph" presetSubtype="0" fill="hold" grpId="1" nodeType="clickEffect">
                                  <p:stCondLst>
                                    <p:cond delay="0"/>
                                  </p:stCondLst>
                                  <p:childTnLst>
                                    <p:animEffect transition="out" filter="fade">
                                      <p:cBhvr>
                                        <p:cTn id="35" dur="1000" tmFilter="0, 0; .2, .5; .8, .5; 1, 0"/>
                                        <p:tgtEl>
                                          <p:spTgt spid="27"/>
                                        </p:tgtEl>
                                      </p:cBhvr>
                                    </p:animEffect>
                                    <p:animScale>
                                      <p:cBhvr>
                                        <p:cTn id="36" dur="500" autoRev="1" fill="hold"/>
                                        <p:tgtEl>
                                          <p:spTgt spid="27"/>
                                        </p:tgtEl>
                                      </p:cBhvr>
                                      <p:by x="105000" y="105000"/>
                                    </p:animScale>
                                  </p:childTnLst>
                                </p:cTn>
                              </p:par>
                            </p:childTnLst>
                          </p:cTn>
                        </p:par>
                        <p:par>
                          <p:cTn id="37" fill="hold">
                            <p:stCondLst>
                              <p:cond delay="1000"/>
                            </p:stCondLst>
                            <p:childTnLst>
                              <p:par>
                                <p:cTn id="38" presetID="10" presetClass="exit" presetSubtype="0" fill="hold" nodeType="afterEffect">
                                  <p:stCondLst>
                                    <p:cond delay="0"/>
                                  </p:stCondLst>
                                  <p:childTnLst>
                                    <p:animEffect transition="out" filter="fade">
                                      <p:cBhvr>
                                        <p:cTn id="39" dur="500"/>
                                        <p:tgtEl>
                                          <p:spTgt spid="41"/>
                                        </p:tgtEl>
                                      </p:cBhvr>
                                    </p:animEffect>
                                    <p:set>
                                      <p:cBhvr>
                                        <p:cTn id="40" dur="1" fill="hold">
                                          <p:stCondLst>
                                            <p:cond delay="499"/>
                                          </p:stCondLst>
                                        </p:cTn>
                                        <p:tgtEl>
                                          <p:spTgt spid="41"/>
                                        </p:tgtEl>
                                        <p:attrNameLst>
                                          <p:attrName>style.visibility</p:attrName>
                                        </p:attrNameLst>
                                      </p:cBhvr>
                                      <p:to>
                                        <p:strVal val="hidden"/>
                                      </p:to>
                                    </p:set>
                                  </p:childTnLst>
                                </p:cTn>
                              </p:par>
                            </p:childTnLst>
                          </p:cTn>
                        </p:par>
                        <p:par>
                          <p:cTn id="41" fill="hold">
                            <p:stCondLst>
                              <p:cond delay="1500"/>
                            </p:stCondLst>
                            <p:childTnLst>
                              <p:par>
                                <p:cTn id="42" presetID="10" presetClass="entr" presetSubtype="0" fill="hold" grpId="0" nodeType="afterEffect">
                                  <p:stCondLst>
                                    <p:cond delay="0"/>
                                  </p:stCondLst>
                                  <p:childTnLst>
                                    <p:set>
                                      <p:cBhvr>
                                        <p:cTn id="43" dur="1" fill="hold">
                                          <p:stCondLst>
                                            <p:cond delay="0"/>
                                          </p:stCondLst>
                                        </p:cTn>
                                        <p:tgtEl>
                                          <p:spTgt spid="35"/>
                                        </p:tgtEl>
                                        <p:attrNameLst>
                                          <p:attrName>style.visibility</p:attrName>
                                        </p:attrNameLst>
                                      </p:cBhvr>
                                      <p:to>
                                        <p:strVal val="visible"/>
                                      </p:to>
                                    </p:set>
                                    <p:animEffect transition="in" filter="fade">
                                      <p:cBhvr>
                                        <p:cTn id="44" dur="500"/>
                                        <p:tgtEl>
                                          <p:spTgt spid="35"/>
                                        </p:tgtEl>
                                      </p:cBhvr>
                                    </p:animEffect>
                                  </p:childTnLst>
                                </p:cTn>
                              </p:par>
                            </p:childTnLst>
                          </p:cTn>
                        </p:par>
                      </p:childTnLst>
                    </p:cTn>
                  </p:par>
                  <p:par>
                    <p:cTn id="45" fill="hold">
                      <p:stCondLst>
                        <p:cond delay="indefinite"/>
                      </p:stCondLst>
                      <p:childTnLst>
                        <p:par>
                          <p:cTn id="46" fill="hold">
                            <p:stCondLst>
                              <p:cond delay="0"/>
                            </p:stCondLst>
                            <p:childTnLst>
                              <p:par>
                                <p:cTn id="47" presetID="26" presetClass="emph" presetSubtype="0" fill="hold" grpId="1" nodeType="clickEffect">
                                  <p:stCondLst>
                                    <p:cond delay="0"/>
                                  </p:stCondLst>
                                  <p:childTnLst>
                                    <p:animEffect transition="out" filter="fade">
                                      <p:cBhvr>
                                        <p:cTn id="48" dur="1000" tmFilter="0, 0; .2, .5; .8, .5; 1, 0"/>
                                        <p:tgtEl>
                                          <p:spTgt spid="28"/>
                                        </p:tgtEl>
                                      </p:cBhvr>
                                    </p:animEffect>
                                    <p:animScale>
                                      <p:cBhvr>
                                        <p:cTn id="49" dur="500" autoRev="1" fill="hold"/>
                                        <p:tgtEl>
                                          <p:spTgt spid="28"/>
                                        </p:tgtEl>
                                      </p:cBhvr>
                                      <p:by x="105000" y="105000"/>
                                    </p:animScale>
                                  </p:childTnLst>
                                </p:cTn>
                              </p:par>
                            </p:childTnLst>
                          </p:cTn>
                        </p:par>
                        <p:par>
                          <p:cTn id="50" fill="hold">
                            <p:stCondLst>
                              <p:cond delay="1000"/>
                            </p:stCondLst>
                            <p:childTnLst>
                              <p:par>
                                <p:cTn id="51" presetID="10" presetClass="exit" presetSubtype="0" fill="hold" nodeType="afterEffect">
                                  <p:stCondLst>
                                    <p:cond delay="0"/>
                                  </p:stCondLst>
                                  <p:childTnLst>
                                    <p:animEffect transition="out" filter="fade">
                                      <p:cBhvr>
                                        <p:cTn id="52" dur="500"/>
                                        <p:tgtEl>
                                          <p:spTgt spid="26"/>
                                        </p:tgtEl>
                                      </p:cBhvr>
                                    </p:animEffect>
                                    <p:set>
                                      <p:cBhvr>
                                        <p:cTn id="53" dur="1" fill="hold">
                                          <p:stCondLst>
                                            <p:cond delay="499"/>
                                          </p:stCondLst>
                                        </p:cTn>
                                        <p:tgtEl>
                                          <p:spTgt spid="26"/>
                                        </p:tgtEl>
                                        <p:attrNameLst>
                                          <p:attrName>style.visibility</p:attrName>
                                        </p:attrNameLst>
                                      </p:cBhvr>
                                      <p:to>
                                        <p:strVal val="hidden"/>
                                      </p:to>
                                    </p:set>
                                  </p:childTnLst>
                                </p:cTn>
                              </p:par>
                            </p:childTnLst>
                          </p:cTn>
                        </p:par>
                        <p:par>
                          <p:cTn id="54" fill="hold">
                            <p:stCondLst>
                              <p:cond delay="1500"/>
                            </p:stCondLst>
                            <p:childTnLst>
                              <p:par>
                                <p:cTn id="55" presetID="10" presetClass="entr" presetSubtype="0" fill="hold" grpId="0" nodeType="afterEffect">
                                  <p:stCondLst>
                                    <p:cond delay="0"/>
                                  </p:stCondLst>
                                  <p:childTnLst>
                                    <p:set>
                                      <p:cBhvr>
                                        <p:cTn id="56" dur="1" fill="hold">
                                          <p:stCondLst>
                                            <p:cond delay="0"/>
                                          </p:stCondLst>
                                        </p:cTn>
                                        <p:tgtEl>
                                          <p:spTgt spid="37"/>
                                        </p:tgtEl>
                                        <p:attrNameLst>
                                          <p:attrName>style.visibility</p:attrName>
                                        </p:attrNameLst>
                                      </p:cBhvr>
                                      <p:to>
                                        <p:strVal val="visible"/>
                                      </p:to>
                                    </p:set>
                                    <p:animEffect transition="in" filter="fade">
                                      <p:cBhvr>
                                        <p:cTn id="57" dur="500"/>
                                        <p:tgtEl>
                                          <p:spTgt spid="37"/>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36"/>
                                        </p:tgtEl>
                                        <p:attrNameLst>
                                          <p:attrName>style.visibility</p:attrName>
                                        </p:attrNameLst>
                                      </p:cBhvr>
                                      <p:to>
                                        <p:strVal val="visible"/>
                                      </p:to>
                                    </p:set>
                                    <p:animEffect transition="in" filter="fade">
                                      <p:cBhvr>
                                        <p:cTn id="60" dur="500"/>
                                        <p:tgtEl>
                                          <p:spTgt spid="36"/>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38"/>
                                        </p:tgtEl>
                                        <p:attrNameLst>
                                          <p:attrName>style.visibility</p:attrName>
                                        </p:attrNameLst>
                                      </p:cBhvr>
                                      <p:to>
                                        <p:strVal val="visible"/>
                                      </p:to>
                                    </p:set>
                                    <p:animEffect transition="in" filter="fade">
                                      <p:cBhvr>
                                        <p:cTn id="65" dur="500"/>
                                        <p:tgtEl>
                                          <p:spTgt spid="38"/>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6"/>
                                        </p:tgtEl>
                                        <p:attrNameLst>
                                          <p:attrName>style.visibility</p:attrName>
                                        </p:attrNameLst>
                                      </p:cBhvr>
                                      <p:to>
                                        <p:strVal val="visible"/>
                                      </p:to>
                                    </p:set>
                                    <p:animEffect transition="in" filter="fade">
                                      <p:cBhvr>
                                        <p:cTn id="7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1" fill="hold" display="0">
                  <p:stCondLst>
                    <p:cond delay="indefinite"/>
                  </p:stCondLst>
                  <p:endCondLst>
                    <p:cond evt="onStopAudio" delay="0">
                      <p:tgtEl>
                        <p:sldTgt/>
                      </p:tgtEl>
                    </p:cond>
                  </p:endCondLst>
                </p:cTn>
                <p:tgtEl>
                  <p:spTgt spid="3"/>
                </p:tgtEl>
              </p:cMediaNode>
            </p:audio>
          </p:childTnLst>
        </p:cTn>
      </p:par>
    </p:tnLst>
    <p:bldLst>
      <p:bldP spid="6" grpId="0"/>
      <p:bldP spid="27" grpId="0"/>
      <p:bldP spid="27" grpId="1"/>
      <p:bldP spid="28" grpId="0"/>
      <p:bldP spid="28" grpId="1"/>
      <p:bldP spid="35" grpId="0"/>
      <p:bldP spid="36" grpId="0"/>
      <p:bldP spid="37" grpId="0"/>
      <p:bldP spid="38" grpId="0"/>
      <p:bldP spid="31"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FE4AB7D-9046-4ACD-8B48-AB51D967A248}"/>
              </a:ext>
            </a:extLst>
          </p:cNvPr>
          <p:cNvSpPr>
            <a:spLocks noGrp="1"/>
          </p:cNvSpPr>
          <p:nvPr>
            <p:ph type="body" sz="quarter" idx="11"/>
          </p:nvPr>
        </p:nvSpPr>
        <p:spPr/>
        <p:txBody>
          <a:bodyPr/>
          <a:lstStyle/>
          <a:p>
            <a:endParaRPr lang="en-GB"/>
          </a:p>
        </p:txBody>
      </p:sp>
      <p:sp>
        <p:nvSpPr>
          <p:cNvPr id="3" name="TextBox 2">
            <a:extLst>
              <a:ext uri="{FF2B5EF4-FFF2-40B4-BE49-F238E27FC236}">
                <a16:creationId xmlns:a16="http://schemas.microsoft.com/office/drawing/2014/main" id="{9314CFEE-478A-4F37-B22E-5A02E11968C5}"/>
              </a:ext>
            </a:extLst>
          </p:cNvPr>
          <p:cNvSpPr txBox="1"/>
          <p:nvPr/>
        </p:nvSpPr>
        <p:spPr>
          <a:xfrm>
            <a:off x="2394856" y="826628"/>
            <a:ext cx="6466115" cy="523220"/>
          </a:xfrm>
          <a:prstGeom prst="rect">
            <a:avLst/>
          </a:prstGeom>
          <a:noFill/>
        </p:spPr>
        <p:txBody>
          <a:bodyPr wrap="square" rtlCol="0">
            <a:spAutoFit/>
          </a:bodyPr>
          <a:lstStyle/>
          <a:p>
            <a:r>
              <a:rPr lang="en-GB" sz="2800" dirty="0">
                <a:highlight>
                  <a:srgbClr val="FFFF00"/>
                </a:highlight>
              </a:rPr>
              <a:t>Half of 26</a:t>
            </a:r>
          </a:p>
        </p:txBody>
      </p:sp>
      <p:sp>
        <p:nvSpPr>
          <p:cNvPr id="4" name="TextBox 3">
            <a:extLst>
              <a:ext uri="{FF2B5EF4-FFF2-40B4-BE49-F238E27FC236}">
                <a16:creationId xmlns:a16="http://schemas.microsoft.com/office/drawing/2014/main" id="{51C7C22A-B294-4824-A83C-1960ABAACA7F}"/>
              </a:ext>
            </a:extLst>
          </p:cNvPr>
          <p:cNvSpPr txBox="1"/>
          <p:nvPr/>
        </p:nvSpPr>
        <p:spPr>
          <a:xfrm>
            <a:off x="3265712" y="1448162"/>
            <a:ext cx="6466115" cy="1384995"/>
          </a:xfrm>
          <a:prstGeom prst="rect">
            <a:avLst/>
          </a:prstGeom>
          <a:noFill/>
        </p:spPr>
        <p:txBody>
          <a:bodyPr wrap="square" rtlCol="0">
            <a:spAutoFit/>
          </a:bodyPr>
          <a:lstStyle/>
          <a:p>
            <a:r>
              <a:rPr lang="en-GB" sz="2800" dirty="0"/>
              <a:t>1</a:t>
            </a:r>
            <a:r>
              <a:rPr lang="en-GB" sz="2800" baseline="30000" dirty="0"/>
              <a:t>st</a:t>
            </a:r>
            <a:r>
              <a:rPr lang="en-GB" sz="2800" dirty="0"/>
              <a:t> – </a:t>
            </a:r>
          </a:p>
          <a:p>
            <a:r>
              <a:rPr lang="en-GB" sz="2800" dirty="0"/>
              <a:t>Partition into 10s and 1s</a:t>
            </a:r>
          </a:p>
          <a:p>
            <a:r>
              <a:rPr lang="en-GB" sz="2800" dirty="0"/>
              <a:t>So 26 = 20 + 6</a:t>
            </a:r>
          </a:p>
        </p:txBody>
      </p:sp>
      <p:sp>
        <p:nvSpPr>
          <p:cNvPr id="5" name="TextBox 4">
            <a:extLst>
              <a:ext uri="{FF2B5EF4-FFF2-40B4-BE49-F238E27FC236}">
                <a16:creationId xmlns:a16="http://schemas.microsoft.com/office/drawing/2014/main" id="{FAA9BB77-4FA7-4F1A-9D71-FD9669656043}"/>
              </a:ext>
            </a:extLst>
          </p:cNvPr>
          <p:cNvSpPr txBox="1"/>
          <p:nvPr/>
        </p:nvSpPr>
        <p:spPr>
          <a:xfrm>
            <a:off x="4180113" y="2902028"/>
            <a:ext cx="6466115" cy="1815882"/>
          </a:xfrm>
          <a:prstGeom prst="rect">
            <a:avLst/>
          </a:prstGeom>
          <a:noFill/>
        </p:spPr>
        <p:txBody>
          <a:bodyPr wrap="square" rtlCol="0">
            <a:spAutoFit/>
          </a:bodyPr>
          <a:lstStyle/>
          <a:p>
            <a:r>
              <a:rPr lang="en-GB" sz="2800" dirty="0"/>
              <a:t>Next – </a:t>
            </a:r>
          </a:p>
          <a:p>
            <a:r>
              <a:rPr lang="en-GB" sz="2800" dirty="0"/>
              <a:t>Halve each part</a:t>
            </a:r>
          </a:p>
          <a:p>
            <a:r>
              <a:rPr lang="en-GB" sz="2800" dirty="0"/>
              <a:t>Half of 26 = half of 20 + half of 6</a:t>
            </a:r>
          </a:p>
          <a:p>
            <a:r>
              <a:rPr lang="en-GB" sz="2800" dirty="0"/>
              <a:t>                 =10 + 3</a:t>
            </a:r>
          </a:p>
        </p:txBody>
      </p:sp>
      <p:sp>
        <p:nvSpPr>
          <p:cNvPr id="6" name="TextBox 5">
            <a:extLst>
              <a:ext uri="{FF2B5EF4-FFF2-40B4-BE49-F238E27FC236}">
                <a16:creationId xmlns:a16="http://schemas.microsoft.com/office/drawing/2014/main" id="{E52479FB-4E7E-4FE5-A4C3-C6C8EDB51AE6}"/>
              </a:ext>
            </a:extLst>
          </p:cNvPr>
          <p:cNvSpPr txBox="1"/>
          <p:nvPr/>
        </p:nvSpPr>
        <p:spPr>
          <a:xfrm>
            <a:off x="6662055" y="4867377"/>
            <a:ext cx="6466115" cy="1815882"/>
          </a:xfrm>
          <a:prstGeom prst="rect">
            <a:avLst/>
          </a:prstGeom>
          <a:noFill/>
        </p:spPr>
        <p:txBody>
          <a:bodyPr wrap="square" rtlCol="0">
            <a:spAutoFit/>
          </a:bodyPr>
          <a:lstStyle/>
          <a:p>
            <a:r>
              <a:rPr lang="en-GB" sz="2800" dirty="0"/>
              <a:t>Finally – </a:t>
            </a:r>
          </a:p>
          <a:p>
            <a:r>
              <a:rPr lang="en-GB" sz="2800" dirty="0"/>
              <a:t>recombine</a:t>
            </a:r>
          </a:p>
          <a:p>
            <a:r>
              <a:rPr lang="en-GB" sz="2800" dirty="0"/>
              <a:t>10 + 3 = 13</a:t>
            </a:r>
          </a:p>
          <a:p>
            <a:r>
              <a:rPr lang="en-GB" sz="2800" dirty="0"/>
              <a:t>So half of 26 is 13</a:t>
            </a:r>
          </a:p>
        </p:txBody>
      </p:sp>
      <p:pic>
        <p:nvPicPr>
          <p:cNvPr id="8" name="Audio 7">
            <a:hlinkClick r:id="" action="ppaction://media"/>
            <a:extLst>
              <a:ext uri="{FF2B5EF4-FFF2-40B4-BE49-F238E27FC236}">
                <a16:creationId xmlns:a16="http://schemas.microsoft.com/office/drawing/2014/main" id="{510C3737-29E7-41A4-8BFF-AB3A55058188}"/>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2586298857"/>
      </p:ext>
    </p:extLst>
  </p:cSld>
  <p:clrMapOvr>
    <a:masterClrMapping/>
  </p:clrMapOvr>
  <mc:AlternateContent xmlns:mc="http://schemas.openxmlformats.org/markup-compatibility/2006" xmlns:p14="http://schemas.microsoft.com/office/powerpoint/2010/main">
    <mc:Choice Requires="p14">
      <p:transition spd="slow" p14:dur="2000" advTm="31304"/>
    </mc:Choice>
    <mc:Fallback xmlns="">
      <p:transition spd="slow" advTm="313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9" fill="hold" display="0">
                  <p:stCondLst>
                    <p:cond delay="indefinite"/>
                  </p:stCondLst>
                  <p:endCondLst>
                    <p:cond evt="onStopAudio" delay="0">
                      <p:tgtEl>
                        <p:sldTgt/>
                      </p:tgtEl>
                    </p:cond>
                  </p:endCondLst>
                </p:cTn>
                <p:tgtEl>
                  <p:spTgt spid="8"/>
                </p:tgtEl>
              </p:cMediaNode>
            </p:audio>
          </p:childTnLst>
        </p:cTn>
      </p:par>
    </p:tnLst>
    <p:bldLst>
      <p:bldP spid="4" grpId="0"/>
      <p:bldP spid="5" grpId="0"/>
      <p:bldP spid="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63925C4-54FE-4E64-852D-6DC26E46AF77}"/>
              </a:ext>
            </a:extLst>
          </p:cNvPr>
          <p:cNvSpPr>
            <a:spLocks noGrp="1"/>
          </p:cNvSpPr>
          <p:nvPr>
            <p:ph type="body" sz="quarter" idx="11"/>
          </p:nvPr>
        </p:nvSpPr>
        <p:spPr/>
        <p:txBody>
          <a:bodyPr/>
          <a:lstStyle/>
          <a:p>
            <a:endParaRPr lang="en-GB"/>
          </a:p>
        </p:txBody>
      </p:sp>
      <p:sp>
        <p:nvSpPr>
          <p:cNvPr id="3" name="TextBox 2">
            <a:extLst>
              <a:ext uri="{FF2B5EF4-FFF2-40B4-BE49-F238E27FC236}">
                <a16:creationId xmlns:a16="http://schemas.microsoft.com/office/drawing/2014/main" id="{CD705D58-6234-45C0-8DB2-65182F0C7918}"/>
              </a:ext>
            </a:extLst>
          </p:cNvPr>
          <p:cNvSpPr txBox="1"/>
          <p:nvPr/>
        </p:nvSpPr>
        <p:spPr>
          <a:xfrm>
            <a:off x="2862942" y="849791"/>
            <a:ext cx="6466115" cy="523220"/>
          </a:xfrm>
          <a:prstGeom prst="rect">
            <a:avLst/>
          </a:prstGeom>
          <a:noFill/>
        </p:spPr>
        <p:txBody>
          <a:bodyPr wrap="square" rtlCol="0">
            <a:spAutoFit/>
          </a:bodyPr>
          <a:lstStyle/>
          <a:p>
            <a:r>
              <a:rPr lang="en-GB" sz="2800" dirty="0">
                <a:highlight>
                  <a:srgbClr val="FFFF00"/>
                </a:highlight>
              </a:rPr>
              <a:t>Half of 30</a:t>
            </a:r>
          </a:p>
        </p:txBody>
      </p:sp>
      <p:sp>
        <p:nvSpPr>
          <p:cNvPr id="4" name="TextBox 3">
            <a:extLst>
              <a:ext uri="{FF2B5EF4-FFF2-40B4-BE49-F238E27FC236}">
                <a16:creationId xmlns:a16="http://schemas.microsoft.com/office/drawing/2014/main" id="{08F06D89-28CB-4F16-BEF3-0B96D2DE9FA2}"/>
              </a:ext>
            </a:extLst>
          </p:cNvPr>
          <p:cNvSpPr txBox="1"/>
          <p:nvPr/>
        </p:nvSpPr>
        <p:spPr>
          <a:xfrm>
            <a:off x="3135084" y="1546477"/>
            <a:ext cx="6466115" cy="1815882"/>
          </a:xfrm>
          <a:prstGeom prst="rect">
            <a:avLst/>
          </a:prstGeom>
          <a:noFill/>
        </p:spPr>
        <p:txBody>
          <a:bodyPr wrap="square" rtlCol="0">
            <a:spAutoFit/>
          </a:bodyPr>
          <a:lstStyle/>
          <a:p>
            <a:r>
              <a:rPr lang="en-GB" sz="2800" dirty="0"/>
              <a:t>When we are finding half of an odd number of tens, partition into 10 and the rest.</a:t>
            </a:r>
          </a:p>
          <a:p>
            <a:r>
              <a:rPr lang="en-GB" sz="2800" dirty="0"/>
              <a:t>So 30 = 10 + 20</a:t>
            </a:r>
          </a:p>
        </p:txBody>
      </p:sp>
      <p:sp>
        <p:nvSpPr>
          <p:cNvPr id="5" name="TextBox 4">
            <a:extLst>
              <a:ext uri="{FF2B5EF4-FFF2-40B4-BE49-F238E27FC236}">
                <a16:creationId xmlns:a16="http://schemas.microsoft.com/office/drawing/2014/main" id="{665B3BB9-1857-46AA-989F-7E8A1125582C}"/>
              </a:ext>
            </a:extLst>
          </p:cNvPr>
          <p:cNvSpPr txBox="1"/>
          <p:nvPr/>
        </p:nvSpPr>
        <p:spPr>
          <a:xfrm>
            <a:off x="3962399" y="3362359"/>
            <a:ext cx="6466115" cy="1384995"/>
          </a:xfrm>
          <a:prstGeom prst="rect">
            <a:avLst/>
          </a:prstGeom>
          <a:noFill/>
        </p:spPr>
        <p:txBody>
          <a:bodyPr wrap="square" rtlCol="0">
            <a:spAutoFit/>
          </a:bodyPr>
          <a:lstStyle/>
          <a:p>
            <a:r>
              <a:rPr lang="en-GB" sz="2800" dirty="0"/>
              <a:t>Then find half of each part</a:t>
            </a:r>
          </a:p>
          <a:p>
            <a:r>
              <a:rPr lang="en-GB" sz="2800" dirty="0"/>
              <a:t>So half of 30 = half of 10 + half of 20</a:t>
            </a:r>
          </a:p>
          <a:p>
            <a:r>
              <a:rPr lang="en-GB" sz="2800" dirty="0"/>
              <a:t>                       = 5 + 10</a:t>
            </a:r>
          </a:p>
        </p:txBody>
      </p:sp>
      <p:sp>
        <p:nvSpPr>
          <p:cNvPr id="6" name="TextBox 5">
            <a:extLst>
              <a:ext uri="{FF2B5EF4-FFF2-40B4-BE49-F238E27FC236}">
                <a16:creationId xmlns:a16="http://schemas.microsoft.com/office/drawing/2014/main" id="{8F57836F-013A-49F8-B056-9D709E1C2D2A}"/>
              </a:ext>
            </a:extLst>
          </p:cNvPr>
          <p:cNvSpPr txBox="1"/>
          <p:nvPr/>
        </p:nvSpPr>
        <p:spPr>
          <a:xfrm>
            <a:off x="5225141" y="4747354"/>
            <a:ext cx="6466115" cy="1815882"/>
          </a:xfrm>
          <a:prstGeom prst="rect">
            <a:avLst/>
          </a:prstGeom>
          <a:noFill/>
        </p:spPr>
        <p:txBody>
          <a:bodyPr wrap="square" rtlCol="0">
            <a:spAutoFit/>
          </a:bodyPr>
          <a:lstStyle/>
          <a:p>
            <a:r>
              <a:rPr lang="en-GB" sz="2800" dirty="0"/>
              <a:t>Finally </a:t>
            </a:r>
          </a:p>
          <a:p>
            <a:r>
              <a:rPr lang="en-GB" sz="2800" dirty="0"/>
              <a:t>Recombine</a:t>
            </a:r>
          </a:p>
          <a:p>
            <a:r>
              <a:rPr lang="en-GB" sz="2800" dirty="0"/>
              <a:t>5 + 10 = 15</a:t>
            </a:r>
          </a:p>
          <a:p>
            <a:r>
              <a:rPr lang="en-GB" sz="2800" dirty="0"/>
              <a:t>So half of 30 = 15</a:t>
            </a:r>
          </a:p>
        </p:txBody>
      </p:sp>
      <p:pic>
        <p:nvPicPr>
          <p:cNvPr id="7" name="Audio 6">
            <a:hlinkClick r:id="" action="ppaction://media"/>
            <a:extLst>
              <a:ext uri="{FF2B5EF4-FFF2-40B4-BE49-F238E27FC236}">
                <a16:creationId xmlns:a16="http://schemas.microsoft.com/office/drawing/2014/main" id="{F894AE99-5E10-4586-B541-38B8C58799FE}"/>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3326487927"/>
      </p:ext>
    </p:extLst>
  </p:cSld>
  <p:clrMapOvr>
    <a:masterClrMapping/>
  </p:clrMapOvr>
  <mc:AlternateContent xmlns:mc="http://schemas.openxmlformats.org/markup-compatibility/2006" xmlns:p14="http://schemas.microsoft.com/office/powerpoint/2010/main">
    <mc:Choice Requires="p14">
      <p:transition spd="slow" p14:dur="2000" advTm="27885"/>
    </mc:Choice>
    <mc:Fallback xmlns="">
      <p:transition spd="slow" advTm="2788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9" fill="hold" display="0">
                  <p:stCondLst>
                    <p:cond delay="indefinite"/>
                  </p:stCondLst>
                  <p:endCondLst>
                    <p:cond evt="onStopAudio" delay="0">
                      <p:tgtEl>
                        <p:sldTgt/>
                      </p:tgtEl>
                    </p:cond>
                  </p:endCondLst>
                </p:cTn>
                <p:tgtEl>
                  <p:spTgt spid="7"/>
                </p:tgtEl>
              </p:cMediaNode>
            </p:audio>
          </p:childTnLst>
        </p:cTn>
      </p:par>
    </p:tnLst>
    <p:bldLst>
      <p:bldP spid="4" grpId="0"/>
      <p:bldP spid="5" grpId="0"/>
      <p:bldP spid="6"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a:extLst>
              <a:ext uri="{FF2B5EF4-FFF2-40B4-BE49-F238E27FC236}">
                <a16:creationId xmlns:a16="http://schemas.microsoft.com/office/drawing/2014/main" id="{A2C03F30-E271-46D4-95A4-95C791164EF9}"/>
              </a:ext>
            </a:extLst>
          </p:cNvPr>
          <p:cNvSpPr txBox="1"/>
          <p:nvPr/>
        </p:nvSpPr>
        <p:spPr bwMode="auto">
          <a:xfrm>
            <a:off x="7547715" y="3283105"/>
            <a:ext cx="3225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a:t>
            </a:r>
          </a:p>
        </p:txBody>
      </p:sp>
      <p:sp>
        <p:nvSpPr>
          <p:cNvPr id="24" name="TextBox 23">
            <a:extLst>
              <a:ext uri="{FF2B5EF4-FFF2-40B4-BE49-F238E27FC236}">
                <a16:creationId xmlns:a16="http://schemas.microsoft.com/office/drawing/2014/main" id="{6C3671B4-A255-4E30-BC25-CB29FE679D47}"/>
              </a:ext>
            </a:extLst>
          </p:cNvPr>
          <p:cNvSpPr txBox="1"/>
          <p:nvPr/>
        </p:nvSpPr>
        <p:spPr bwMode="auto">
          <a:xfrm>
            <a:off x="9355334" y="3283105"/>
            <a:ext cx="3225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a:t>
            </a:r>
          </a:p>
        </p:txBody>
      </p:sp>
      <p:sp>
        <p:nvSpPr>
          <p:cNvPr id="2" name="Text Placeholder 1"/>
          <p:cNvSpPr>
            <a:spLocks noGrp="1"/>
          </p:cNvSpPr>
          <p:nvPr>
            <p:ph type="body" sz="quarter" idx="11"/>
          </p:nvPr>
        </p:nvSpPr>
        <p:spPr/>
        <p:txBody>
          <a:bodyPr/>
          <a:lstStyle/>
          <a:p>
            <a:r>
              <a:rPr lang="en-US" dirty="0"/>
              <a:t>2.5 Commutativity, doubling and halving</a:t>
            </a:r>
            <a:r>
              <a:rPr lang="en-GB" dirty="0"/>
              <a:t>	  </a:t>
            </a:r>
            <a:r>
              <a:rPr lang="en-US" dirty="0">
                <a:solidFill>
                  <a:srgbClr val="00628C"/>
                </a:solidFill>
              </a:rPr>
              <a:t>Step 3:6</a:t>
            </a:r>
          </a:p>
        </p:txBody>
      </p:sp>
      <p:grpSp>
        <p:nvGrpSpPr>
          <p:cNvPr id="7" name="Group 6">
            <a:extLst>
              <a:ext uri="{FF2B5EF4-FFF2-40B4-BE49-F238E27FC236}">
                <a16:creationId xmlns:a16="http://schemas.microsoft.com/office/drawing/2014/main" id="{5E8911AB-B6AB-4610-BEC3-A4362A62FD30}"/>
              </a:ext>
            </a:extLst>
          </p:cNvPr>
          <p:cNvGrpSpPr/>
          <p:nvPr/>
        </p:nvGrpSpPr>
        <p:grpSpPr>
          <a:xfrm>
            <a:off x="6798764" y="2272518"/>
            <a:ext cx="3600000" cy="1656000"/>
            <a:chOff x="4749426" y="2876940"/>
            <a:chExt cx="3600000" cy="1656000"/>
          </a:xfrm>
        </p:grpSpPr>
        <p:sp>
          <p:nvSpPr>
            <p:cNvPr id="8" name="Rectangle 7">
              <a:extLst>
                <a:ext uri="{FF2B5EF4-FFF2-40B4-BE49-F238E27FC236}">
                  <a16:creationId xmlns:a16="http://schemas.microsoft.com/office/drawing/2014/main" id="{6EEA76E8-D266-45BD-A694-9DCC1AD229FC}"/>
                </a:ext>
              </a:extLst>
            </p:cNvPr>
            <p:cNvSpPr/>
            <p:nvPr/>
          </p:nvSpPr>
          <p:spPr bwMode="auto">
            <a:xfrm>
              <a:off x="4749426" y="2876940"/>
              <a:ext cx="3600000" cy="1656000"/>
            </a:xfrm>
            <a:prstGeom prst="rect">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cxnSp>
          <p:nvCxnSpPr>
            <p:cNvPr id="9" name="Straight Connector 8">
              <a:extLst>
                <a:ext uri="{FF2B5EF4-FFF2-40B4-BE49-F238E27FC236}">
                  <a16:creationId xmlns:a16="http://schemas.microsoft.com/office/drawing/2014/main" id="{F8255EA9-78FD-4A1E-9221-102BD80E384D}"/>
                </a:ext>
              </a:extLst>
            </p:cNvPr>
            <p:cNvCxnSpPr/>
            <p:nvPr/>
          </p:nvCxnSpPr>
          <p:spPr bwMode="auto">
            <a:xfrm>
              <a:off x="4749426" y="3714465"/>
              <a:ext cx="3600000" cy="0"/>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 name="Straight Connector 9">
              <a:extLst>
                <a:ext uri="{FF2B5EF4-FFF2-40B4-BE49-F238E27FC236}">
                  <a16:creationId xmlns:a16="http://schemas.microsoft.com/office/drawing/2014/main" id="{C7DC1DBA-E2F1-4D04-8D8E-F3E1F5CDE00B}"/>
                </a:ext>
              </a:extLst>
            </p:cNvPr>
            <p:cNvCxnSpPr/>
            <p:nvPr/>
          </p:nvCxnSpPr>
          <p:spPr bwMode="auto">
            <a:xfrm>
              <a:off x="6549426" y="3704265"/>
              <a:ext cx="0" cy="828675"/>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
        <p:nvSpPr>
          <p:cNvPr id="11" name="TextBox 10">
            <a:extLst>
              <a:ext uri="{FF2B5EF4-FFF2-40B4-BE49-F238E27FC236}">
                <a16:creationId xmlns:a16="http://schemas.microsoft.com/office/drawing/2014/main" id="{37309307-EB64-4212-9696-BB601E8765BE}"/>
              </a:ext>
            </a:extLst>
          </p:cNvPr>
          <p:cNvSpPr txBox="1"/>
          <p:nvPr/>
        </p:nvSpPr>
        <p:spPr bwMode="auto">
          <a:xfrm>
            <a:off x="8339719" y="2463840"/>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12</a:t>
            </a:r>
          </a:p>
        </p:txBody>
      </p:sp>
      <p:sp>
        <p:nvSpPr>
          <p:cNvPr id="12" name="TextBox 11">
            <a:extLst>
              <a:ext uri="{FF2B5EF4-FFF2-40B4-BE49-F238E27FC236}">
                <a16:creationId xmlns:a16="http://schemas.microsoft.com/office/drawing/2014/main" id="{C48BB2D2-C474-4144-B90D-E351516D8C06}"/>
              </a:ext>
            </a:extLst>
          </p:cNvPr>
          <p:cNvSpPr txBox="1"/>
          <p:nvPr/>
        </p:nvSpPr>
        <p:spPr bwMode="auto">
          <a:xfrm>
            <a:off x="7533289" y="3283349"/>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6</a:t>
            </a:r>
          </a:p>
        </p:txBody>
      </p:sp>
      <p:sp>
        <p:nvSpPr>
          <p:cNvPr id="13" name="TextBox 12">
            <a:extLst>
              <a:ext uri="{FF2B5EF4-FFF2-40B4-BE49-F238E27FC236}">
                <a16:creationId xmlns:a16="http://schemas.microsoft.com/office/drawing/2014/main" id="{6472CF2C-CD44-4510-94EE-8D74A70509E1}"/>
              </a:ext>
            </a:extLst>
          </p:cNvPr>
          <p:cNvSpPr txBox="1"/>
          <p:nvPr/>
        </p:nvSpPr>
        <p:spPr bwMode="auto">
          <a:xfrm>
            <a:off x="9326480" y="3283105"/>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6</a:t>
            </a:r>
          </a:p>
        </p:txBody>
      </p:sp>
      <p:sp>
        <p:nvSpPr>
          <p:cNvPr id="14" name="Rectangle 13">
            <a:extLst>
              <a:ext uri="{FF2B5EF4-FFF2-40B4-BE49-F238E27FC236}">
                <a16:creationId xmlns:a16="http://schemas.microsoft.com/office/drawing/2014/main" id="{F2D84F4D-9573-4A28-A952-9CE5372CD1F5}"/>
              </a:ext>
            </a:extLst>
          </p:cNvPr>
          <p:cNvSpPr/>
          <p:nvPr/>
        </p:nvSpPr>
        <p:spPr bwMode="auto">
          <a:xfrm>
            <a:off x="1905144" y="2273193"/>
            <a:ext cx="4500000" cy="1656000"/>
          </a:xfrm>
          <a:prstGeom prst="rect">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cxnSp>
        <p:nvCxnSpPr>
          <p:cNvPr id="15" name="Straight Connector 14">
            <a:extLst>
              <a:ext uri="{FF2B5EF4-FFF2-40B4-BE49-F238E27FC236}">
                <a16:creationId xmlns:a16="http://schemas.microsoft.com/office/drawing/2014/main" id="{F2FEE391-7982-4360-B0E0-BAAFE8609B50}"/>
              </a:ext>
            </a:extLst>
          </p:cNvPr>
          <p:cNvCxnSpPr/>
          <p:nvPr/>
        </p:nvCxnSpPr>
        <p:spPr bwMode="auto">
          <a:xfrm>
            <a:off x="1905144" y="3110718"/>
            <a:ext cx="4500000" cy="0"/>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6" name="Straight Connector 15">
            <a:extLst>
              <a:ext uri="{FF2B5EF4-FFF2-40B4-BE49-F238E27FC236}">
                <a16:creationId xmlns:a16="http://schemas.microsoft.com/office/drawing/2014/main" id="{69A5AB49-C0C5-471B-A4E5-D23361845E6E}"/>
              </a:ext>
            </a:extLst>
          </p:cNvPr>
          <p:cNvCxnSpPr/>
          <p:nvPr/>
        </p:nvCxnSpPr>
        <p:spPr bwMode="auto">
          <a:xfrm>
            <a:off x="4155144" y="3100519"/>
            <a:ext cx="0" cy="828675"/>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26" name="Picture 25" descr="A close up of a logo&#10;&#10;Description automatically generated">
            <a:extLst>
              <a:ext uri="{FF2B5EF4-FFF2-40B4-BE49-F238E27FC236}">
                <a16:creationId xmlns:a16="http://schemas.microsoft.com/office/drawing/2014/main" id="{0A63D133-088B-4B34-8FA2-ED8B736B72D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90103" y="3190644"/>
            <a:ext cx="480083" cy="648425"/>
          </a:xfrm>
          <a:prstGeom prst="rect">
            <a:avLst/>
          </a:prstGeom>
        </p:spPr>
      </p:pic>
      <p:pic>
        <p:nvPicPr>
          <p:cNvPr id="29" name="Picture 28" descr="A close up of a logo&#10;&#10;Description automatically generated">
            <a:extLst>
              <a:ext uri="{FF2B5EF4-FFF2-40B4-BE49-F238E27FC236}">
                <a16:creationId xmlns:a16="http://schemas.microsoft.com/office/drawing/2014/main" id="{EDC38DE3-218E-4C26-AEE7-16854BC1F63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40104" y="3190644"/>
            <a:ext cx="480083" cy="648425"/>
          </a:xfrm>
          <a:prstGeom prst="rect">
            <a:avLst/>
          </a:prstGeom>
        </p:spPr>
      </p:pic>
      <p:grpSp>
        <p:nvGrpSpPr>
          <p:cNvPr id="55" name="Group 54">
            <a:extLst>
              <a:ext uri="{FF2B5EF4-FFF2-40B4-BE49-F238E27FC236}">
                <a16:creationId xmlns:a16="http://schemas.microsoft.com/office/drawing/2014/main" id="{4220E84C-F133-4B45-BEBD-516D3F6F7613}"/>
              </a:ext>
            </a:extLst>
          </p:cNvPr>
          <p:cNvGrpSpPr/>
          <p:nvPr/>
        </p:nvGrpSpPr>
        <p:grpSpPr>
          <a:xfrm>
            <a:off x="2705101" y="3164694"/>
            <a:ext cx="2887315" cy="718819"/>
            <a:chOff x="1181100" y="3164693"/>
            <a:chExt cx="2887315" cy="718819"/>
          </a:xfrm>
        </p:grpSpPr>
        <p:sp>
          <p:nvSpPr>
            <p:cNvPr id="53" name="Rectangle 52">
              <a:extLst>
                <a:ext uri="{FF2B5EF4-FFF2-40B4-BE49-F238E27FC236}">
                  <a16:creationId xmlns:a16="http://schemas.microsoft.com/office/drawing/2014/main" id="{DE4660EB-8129-438B-801D-5A957A9389E7}"/>
                </a:ext>
              </a:extLst>
            </p:cNvPr>
            <p:cNvSpPr/>
            <p:nvPr/>
          </p:nvSpPr>
          <p:spPr bwMode="auto">
            <a:xfrm>
              <a:off x="1181100" y="3164693"/>
              <a:ext cx="683619" cy="718819"/>
            </a:xfrm>
            <a:prstGeom prst="rect">
              <a:avLst/>
            </a:prstGeom>
            <a:solidFill>
              <a:srgbClr val="FFFFFF">
                <a:alpha val="60000"/>
              </a:srgbClr>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54" name="Rectangle 53">
              <a:extLst>
                <a:ext uri="{FF2B5EF4-FFF2-40B4-BE49-F238E27FC236}">
                  <a16:creationId xmlns:a16="http://schemas.microsoft.com/office/drawing/2014/main" id="{A0AFDF44-C921-48D2-8917-E021604E702A}"/>
                </a:ext>
              </a:extLst>
            </p:cNvPr>
            <p:cNvSpPr/>
            <p:nvPr/>
          </p:nvSpPr>
          <p:spPr bwMode="auto">
            <a:xfrm>
              <a:off x="3384796" y="3164693"/>
              <a:ext cx="683619" cy="718819"/>
            </a:xfrm>
            <a:prstGeom prst="rect">
              <a:avLst/>
            </a:prstGeom>
            <a:solidFill>
              <a:srgbClr val="FFFFFF">
                <a:alpha val="60000"/>
              </a:srgbClr>
            </a:solidFill>
            <a:ln>
              <a:noFill/>
            </a:ln>
            <a:effec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43" name="Group 42">
            <a:extLst>
              <a:ext uri="{FF2B5EF4-FFF2-40B4-BE49-F238E27FC236}">
                <a16:creationId xmlns:a16="http://schemas.microsoft.com/office/drawing/2014/main" id="{50EB3E72-5576-4F17-8DF9-22A62F39ECE7}"/>
              </a:ext>
            </a:extLst>
          </p:cNvPr>
          <p:cNvGrpSpPr/>
          <p:nvPr/>
        </p:nvGrpSpPr>
        <p:grpSpPr>
          <a:xfrm>
            <a:off x="2056436" y="2585750"/>
            <a:ext cx="2110907" cy="243159"/>
            <a:chOff x="532435" y="2585749"/>
            <a:chExt cx="2110907" cy="243159"/>
          </a:xfrm>
        </p:grpSpPr>
        <p:pic>
          <p:nvPicPr>
            <p:cNvPr id="28" name="Picture 27">
              <a:extLst>
                <a:ext uri="{FF2B5EF4-FFF2-40B4-BE49-F238E27FC236}">
                  <a16:creationId xmlns:a16="http://schemas.microsoft.com/office/drawing/2014/main" id="{DBA4587A-6D51-43C7-B1EB-93AACF46733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2435" y="2585749"/>
              <a:ext cx="342917" cy="243159"/>
            </a:xfrm>
            <a:prstGeom prst="rect">
              <a:avLst/>
            </a:prstGeom>
          </p:spPr>
        </p:pic>
        <p:pic>
          <p:nvPicPr>
            <p:cNvPr id="30" name="Picture 29">
              <a:extLst>
                <a:ext uri="{FF2B5EF4-FFF2-40B4-BE49-F238E27FC236}">
                  <a16:creationId xmlns:a16="http://schemas.microsoft.com/office/drawing/2014/main" id="{F2969065-0E6E-4606-92DC-7FCB17D0D90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6033" y="2585749"/>
              <a:ext cx="342917" cy="243159"/>
            </a:xfrm>
            <a:prstGeom prst="rect">
              <a:avLst/>
            </a:prstGeom>
          </p:spPr>
        </p:pic>
        <p:pic>
          <p:nvPicPr>
            <p:cNvPr id="31" name="Picture 30">
              <a:extLst>
                <a:ext uri="{FF2B5EF4-FFF2-40B4-BE49-F238E27FC236}">
                  <a16:creationId xmlns:a16="http://schemas.microsoft.com/office/drawing/2014/main" id="{E824AA51-8142-4464-AEBF-DE00C735995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39631" y="2585749"/>
              <a:ext cx="342917" cy="243159"/>
            </a:xfrm>
            <a:prstGeom prst="rect">
              <a:avLst/>
            </a:prstGeom>
          </p:spPr>
        </p:pic>
        <p:pic>
          <p:nvPicPr>
            <p:cNvPr id="32" name="Picture 31">
              <a:extLst>
                <a:ext uri="{FF2B5EF4-FFF2-40B4-BE49-F238E27FC236}">
                  <a16:creationId xmlns:a16="http://schemas.microsoft.com/office/drawing/2014/main" id="{EF9AFE60-AD24-4D13-B0F6-BF7213AAD56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46827" y="2585749"/>
              <a:ext cx="342917" cy="243159"/>
            </a:xfrm>
            <a:prstGeom prst="rect">
              <a:avLst/>
            </a:prstGeom>
          </p:spPr>
        </p:pic>
        <p:pic>
          <p:nvPicPr>
            <p:cNvPr id="33" name="Picture 32">
              <a:extLst>
                <a:ext uri="{FF2B5EF4-FFF2-40B4-BE49-F238E27FC236}">
                  <a16:creationId xmlns:a16="http://schemas.microsoft.com/office/drawing/2014/main" id="{766812F5-91A7-4578-87DD-23C915C24F8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93229" y="2585749"/>
              <a:ext cx="342917" cy="243159"/>
            </a:xfrm>
            <a:prstGeom prst="rect">
              <a:avLst/>
            </a:prstGeom>
          </p:spPr>
        </p:pic>
        <p:pic>
          <p:nvPicPr>
            <p:cNvPr id="34" name="Picture 33">
              <a:extLst>
                <a:ext uri="{FF2B5EF4-FFF2-40B4-BE49-F238E27FC236}">
                  <a16:creationId xmlns:a16="http://schemas.microsoft.com/office/drawing/2014/main" id="{DA55D6B2-B7B0-4F9C-B234-7F749DDFD0A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300425" y="2585749"/>
              <a:ext cx="342917" cy="243159"/>
            </a:xfrm>
            <a:prstGeom prst="rect">
              <a:avLst/>
            </a:prstGeom>
          </p:spPr>
        </p:pic>
      </p:grpSp>
      <p:grpSp>
        <p:nvGrpSpPr>
          <p:cNvPr id="44" name="Group 43">
            <a:extLst>
              <a:ext uri="{FF2B5EF4-FFF2-40B4-BE49-F238E27FC236}">
                <a16:creationId xmlns:a16="http://schemas.microsoft.com/office/drawing/2014/main" id="{A13F188D-1D28-4A41-A880-1DC595877067}"/>
              </a:ext>
            </a:extLst>
          </p:cNvPr>
          <p:cNvGrpSpPr/>
          <p:nvPr/>
        </p:nvGrpSpPr>
        <p:grpSpPr>
          <a:xfrm>
            <a:off x="4178023" y="2585750"/>
            <a:ext cx="2110904" cy="243159"/>
            <a:chOff x="2654023" y="2585749"/>
            <a:chExt cx="2110904" cy="243159"/>
          </a:xfrm>
        </p:grpSpPr>
        <p:pic>
          <p:nvPicPr>
            <p:cNvPr id="35" name="Picture 34">
              <a:extLst>
                <a:ext uri="{FF2B5EF4-FFF2-40B4-BE49-F238E27FC236}">
                  <a16:creationId xmlns:a16="http://schemas.microsoft.com/office/drawing/2014/main" id="{E7CEBA1C-2DD2-4421-91D2-A3747E319D8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654023" y="2585749"/>
              <a:ext cx="342917" cy="243159"/>
            </a:xfrm>
            <a:prstGeom prst="rect">
              <a:avLst/>
            </a:prstGeom>
          </p:spPr>
        </p:pic>
        <p:pic>
          <p:nvPicPr>
            <p:cNvPr id="36" name="Picture 35">
              <a:extLst>
                <a:ext uri="{FF2B5EF4-FFF2-40B4-BE49-F238E27FC236}">
                  <a16:creationId xmlns:a16="http://schemas.microsoft.com/office/drawing/2014/main" id="{11B1AA30-982E-47CA-A715-539991A64EA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007621" y="2585749"/>
              <a:ext cx="342917" cy="243159"/>
            </a:xfrm>
            <a:prstGeom prst="rect">
              <a:avLst/>
            </a:prstGeom>
          </p:spPr>
        </p:pic>
        <p:pic>
          <p:nvPicPr>
            <p:cNvPr id="37" name="Picture 36">
              <a:extLst>
                <a:ext uri="{FF2B5EF4-FFF2-40B4-BE49-F238E27FC236}">
                  <a16:creationId xmlns:a16="http://schemas.microsoft.com/office/drawing/2014/main" id="{6A2ED074-F74E-4280-B88F-2ABEA788042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361219" y="2585749"/>
              <a:ext cx="342917" cy="243159"/>
            </a:xfrm>
            <a:prstGeom prst="rect">
              <a:avLst/>
            </a:prstGeom>
          </p:spPr>
        </p:pic>
        <p:pic>
          <p:nvPicPr>
            <p:cNvPr id="38" name="Picture 37">
              <a:extLst>
                <a:ext uri="{FF2B5EF4-FFF2-40B4-BE49-F238E27FC236}">
                  <a16:creationId xmlns:a16="http://schemas.microsoft.com/office/drawing/2014/main" id="{9DA2F62E-42C9-422D-9F82-63252AEC275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714817" y="2585749"/>
              <a:ext cx="342917" cy="243159"/>
            </a:xfrm>
            <a:prstGeom prst="rect">
              <a:avLst/>
            </a:prstGeom>
          </p:spPr>
        </p:pic>
        <p:pic>
          <p:nvPicPr>
            <p:cNvPr id="39" name="Picture 38">
              <a:extLst>
                <a:ext uri="{FF2B5EF4-FFF2-40B4-BE49-F238E27FC236}">
                  <a16:creationId xmlns:a16="http://schemas.microsoft.com/office/drawing/2014/main" id="{1907A340-9359-4C84-B45D-A8AC09EDC65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422010" y="2585749"/>
              <a:ext cx="342917" cy="243159"/>
            </a:xfrm>
            <a:prstGeom prst="rect">
              <a:avLst/>
            </a:prstGeom>
          </p:spPr>
        </p:pic>
        <p:pic>
          <p:nvPicPr>
            <p:cNvPr id="40" name="Picture 39">
              <a:extLst>
                <a:ext uri="{FF2B5EF4-FFF2-40B4-BE49-F238E27FC236}">
                  <a16:creationId xmlns:a16="http://schemas.microsoft.com/office/drawing/2014/main" id="{CD304C94-B053-4DAC-ABDA-1B366937E0F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68415" y="2585749"/>
              <a:ext cx="342917" cy="243159"/>
            </a:xfrm>
            <a:prstGeom prst="rect">
              <a:avLst/>
            </a:prstGeom>
          </p:spPr>
        </p:pic>
      </p:grpSp>
      <p:sp>
        <p:nvSpPr>
          <p:cNvPr id="45" name="TextBox 44">
            <a:extLst>
              <a:ext uri="{FF2B5EF4-FFF2-40B4-BE49-F238E27FC236}">
                <a16:creationId xmlns:a16="http://schemas.microsoft.com/office/drawing/2014/main" id="{D0945450-875D-4335-9FB0-C1DA5A3A2CA9}"/>
              </a:ext>
            </a:extLst>
          </p:cNvPr>
          <p:cNvSpPr txBox="1"/>
          <p:nvPr/>
        </p:nvSpPr>
        <p:spPr bwMode="auto">
          <a:xfrm>
            <a:off x="2868881" y="3284024"/>
            <a:ext cx="3225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a:t>
            </a:r>
          </a:p>
        </p:txBody>
      </p:sp>
      <p:sp>
        <p:nvSpPr>
          <p:cNvPr id="46" name="TextBox 45">
            <a:extLst>
              <a:ext uri="{FF2B5EF4-FFF2-40B4-BE49-F238E27FC236}">
                <a16:creationId xmlns:a16="http://schemas.microsoft.com/office/drawing/2014/main" id="{5727FAB4-B894-4DED-81C6-CE0C05519707}"/>
              </a:ext>
            </a:extLst>
          </p:cNvPr>
          <p:cNvSpPr txBox="1"/>
          <p:nvPr/>
        </p:nvSpPr>
        <p:spPr bwMode="auto">
          <a:xfrm>
            <a:off x="5118882" y="3284024"/>
            <a:ext cx="3225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a:t>
            </a:r>
          </a:p>
        </p:txBody>
      </p:sp>
      <p:sp>
        <p:nvSpPr>
          <p:cNvPr id="47" name="TextBox 46">
            <a:extLst>
              <a:ext uri="{FF2B5EF4-FFF2-40B4-BE49-F238E27FC236}">
                <a16:creationId xmlns:a16="http://schemas.microsoft.com/office/drawing/2014/main" id="{895ADEF0-3E37-44F4-8881-F91CAE03B3D0}"/>
              </a:ext>
            </a:extLst>
          </p:cNvPr>
          <p:cNvSpPr txBox="1"/>
          <p:nvPr/>
        </p:nvSpPr>
        <p:spPr bwMode="auto">
          <a:xfrm>
            <a:off x="5405106" y="5360603"/>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6</a:t>
            </a:r>
          </a:p>
        </p:txBody>
      </p:sp>
      <p:sp>
        <p:nvSpPr>
          <p:cNvPr id="48" name="Rectangle 47">
            <a:extLst>
              <a:ext uri="{FF2B5EF4-FFF2-40B4-BE49-F238E27FC236}">
                <a16:creationId xmlns:a16="http://schemas.microsoft.com/office/drawing/2014/main" id="{DDF48FEC-E480-4DED-9813-E6DC51778257}"/>
              </a:ext>
            </a:extLst>
          </p:cNvPr>
          <p:cNvSpPr/>
          <p:nvPr/>
        </p:nvSpPr>
        <p:spPr bwMode="auto">
          <a:xfrm>
            <a:off x="5349964" y="5360604"/>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49" name="TextBox 48">
            <a:extLst>
              <a:ext uri="{FF2B5EF4-FFF2-40B4-BE49-F238E27FC236}">
                <a16:creationId xmlns:a16="http://schemas.microsoft.com/office/drawing/2014/main" id="{2F8866CF-EE7F-4487-980B-01A6FCE3E8B4}"/>
              </a:ext>
            </a:extLst>
          </p:cNvPr>
          <p:cNvSpPr txBox="1"/>
          <p:nvPr/>
        </p:nvSpPr>
        <p:spPr bwMode="auto">
          <a:xfrm>
            <a:off x="5882738" y="5360604"/>
            <a:ext cx="16145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  2  =  12</a:t>
            </a:r>
            <a:endParaRPr lang="en-GB" sz="2400" dirty="0">
              <a:solidFill>
                <a:srgbClr val="C00000"/>
              </a:solidFill>
              <a:latin typeface="Myriad Pro Semibold" charset="0"/>
              <a:ea typeface="Myriad Pro Semibold" charset="0"/>
              <a:cs typeface="Myriad Pro Semibold" charset="0"/>
            </a:endParaRPr>
          </a:p>
        </p:txBody>
      </p:sp>
      <p:sp>
        <p:nvSpPr>
          <p:cNvPr id="50" name="TextBox 49">
            <a:extLst>
              <a:ext uri="{FF2B5EF4-FFF2-40B4-BE49-F238E27FC236}">
                <a16:creationId xmlns:a16="http://schemas.microsoft.com/office/drawing/2014/main" id="{A6BEB729-C7BA-4B72-A397-8FE8F6BF3F4E}"/>
              </a:ext>
            </a:extLst>
          </p:cNvPr>
          <p:cNvSpPr txBox="1"/>
          <p:nvPr/>
        </p:nvSpPr>
        <p:spPr bwMode="auto">
          <a:xfrm>
            <a:off x="5238817" y="4584924"/>
            <a:ext cx="229421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2  ×          =  12</a:t>
            </a:r>
            <a:endParaRPr lang="en-GB" sz="2400" dirty="0">
              <a:solidFill>
                <a:srgbClr val="C00000"/>
              </a:solidFill>
              <a:latin typeface="Myriad Pro Semibold" charset="0"/>
              <a:ea typeface="Myriad Pro Semibold" charset="0"/>
              <a:cs typeface="Myriad Pro Semibold" charset="0"/>
            </a:endParaRPr>
          </a:p>
        </p:txBody>
      </p:sp>
      <p:sp>
        <p:nvSpPr>
          <p:cNvPr id="51" name="Rectangle 50">
            <a:extLst>
              <a:ext uri="{FF2B5EF4-FFF2-40B4-BE49-F238E27FC236}">
                <a16:creationId xmlns:a16="http://schemas.microsoft.com/office/drawing/2014/main" id="{AC27B676-FB10-4BCC-A930-612EDAEF3030}"/>
              </a:ext>
            </a:extLst>
          </p:cNvPr>
          <p:cNvSpPr/>
          <p:nvPr/>
        </p:nvSpPr>
        <p:spPr bwMode="auto">
          <a:xfrm>
            <a:off x="6059818" y="4584924"/>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52" name="TextBox 51">
            <a:extLst>
              <a:ext uri="{FF2B5EF4-FFF2-40B4-BE49-F238E27FC236}">
                <a16:creationId xmlns:a16="http://schemas.microsoft.com/office/drawing/2014/main" id="{181BD69E-5C07-4F84-9EFB-82151B1C7261}"/>
              </a:ext>
            </a:extLst>
          </p:cNvPr>
          <p:cNvSpPr txBox="1"/>
          <p:nvPr/>
        </p:nvSpPr>
        <p:spPr bwMode="auto">
          <a:xfrm>
            <a:off x="6114961" y="4584923"/>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6</a:t>
            </a:r>
          </a:p>
        </p:txBody>
      </p:sp>
      <p:pic>
        <p:nvPicPr>
          <p:cNvPr id="56" name="Picture 55">
            <a:extLst>
              <a:ext uri="{FF2B5EF4-FFF2-40B4-BE49-F238E27FC236}">
                <a16:creationId xmlns:a16="http://schemas.microsoft.com/office/drawing/2014/main" id="{59D4AB73-47B1-4DC1-9211-9AD3B5D23BF7}"/>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1842812" y="816867"/>
            <a:ext cx="713467" cy="1155525"/>
          </a:xfrm>
          <a:prstGeom prst="rect">
            <a:avLst/>
          </a:prstGeom>
        </p:spPr>
      </p:pic>
      <p:sp>
        <p:nvSpPr>
          <p:cNvPr id="57" name="TextBox 56">
            <a:extLst>
              <a:ext uri="{FF2B5EF4-FFF2-40B4-BE49-F238E27FC236}">
                <a16:creationId xmlns:a16="http://schemas.microsoft.com/office/drawing/2014/main" id="{F3E0EA79-0B34-4DA7-99F8-DD6DEEF31C2E}"/>
              </a:ext>
            </a:extLst>
          </p:cNvPr>
          <p:cNvSpPr txBox="1"/>
          <p:nvPr/>
        </p:nvSpPr>
        <p:spPr bwMode="auto">
          <a:xfrm>
            <a:off x="2537220" y="848289"/>
            <a:ext cx="8992171"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There are two packets of dog bones. Each packet has the same number of bones. There are twelve bones altogether. How many bones are there in each packet.</a:t>
            </a:r>
          </a:p>
        </p:txBody>
      </p:sp>
      <p:sp>
        <p:nvSpPr>
          <p:cNvPr id="58" name="TextBox 57">
            <a:extLst>
              <a:ext uri="{FF2B5EF4-FFF2-40B4-BE49-F238E27FC236}">
                <a16:creationId xmlns:a16="http://schemas.microsoft.com/office/drawing/2014/main" id="{11490E74-ACB6-4387-ACF9-1C903602CFDC}"/>
              </a:ext>
            </a:extLst>
          </p:cNvPr>
          <p:cNvSpPr txBox="1"/>
          <p:nvPr/>
        </p:nvSpPr>
        <p:spPr>
          <a:xfrm>
            <a:off x="1838974" y="4241750"/>
            <a:ext cx="3032211" cy="1200329"/>
          </a:xfrm>
          <a:prstGeom prst="rect">
            <a:avLst/>
          </a:prstGeom>
          <a:noFill/>
        </p:spPr>
        <p:txBody>
          <a:bodyPr wrap="square" rtlCol="0">
            <a:spAutoFit/>
          </a:bodyPr>
          <a:lstStyle/>
          <a:p>
            <a:r>
              <a:rPr lang="en-GB" dirty="0"/>
              <a:t>One of the parts/ factors is two, so the other part/ factor is half of the total/ product</a:t>
            </a:r>
          </a:p>
        </p:txBody>
      </p:sp>
      <p:sp>
        <p:nvSpPr>
          <p:cNvPr id="59" name="TextBox 58">
            <a:extLst>
              <a:ext uri="{FF2B5EF4-FFF2-40B4-BE49-F238E27FC236}">
                <a16:creationId xmlns:a16="http://schemas.microsoft.com/office/drawing/2014/main" id="{B19F9E45-4ED3-48C5-AB90-3A777CC891AA}"/>
              </a:ext>
            </a:extLst>
          </p:cNvPr>
          <p:cNvSpPr txBox="1"/>
          <p:nvPr/>
        </p:nvSpPr>
        <p:spPr>
          <a:xfrm>
            <a:off x="1854621" y="5872401"/>
            <a:ext cx="2848458" cy="646331"/>
          </a:xfrm>
          <a:prstGeom prst="rect">
            <a:avLst/>
          </a:prstGeom>
          <a:noFill/>
        </p:spPr>
        <p:txBody>
          <a:bodyPr wrap="square" rtlCol="0">
            <a:spAutoFit/>
          </a:bodyPr>
          <a:lstStyle/>
          <a:p>
            <a:r>
              <a:rPr lang="en-GB" dirty="0"/>
              <a:t>Half of the bones are in each packet.</a:t>
            </a:r>
          </a:p>
        </p:txBody>
      </p:sp>
      <p:sp>
        <p:nvSpPr>
          <p:cNvPr id="60" name="TextBox 59">
            <a:extLst>
              <a:ext uri="{FF2B5EF4-FFF2-40B4-BE49-F238E27FC236}">
                <a16:creationId xmlns:a16="http://schemas.microsoft.com/office/drawing/2014/main" id="{2D10BC3B-D188-499A-A7E8-ECB0C16F4DC1}"/>
              </a:ext>
            </a:extLst>
          </p:cNvPr>
          <p:cNvSpPr txBox="1"/>
          <p:nvPr/>
        </p:nvSpPr>
        <p:spPr>
          <a:xfrm>
            <a:off x="8406774" y="4252512"/>
            <a:ext cx="2848458" cy="646331"/>
          </a:xfrm>
          <a:prstGeom prst="rect">
            <a:avLst/>
          </a:prstGeom>
          <a:noFill/>
        </p:spPr>
        <p:txBody>
          <a:bodyPr wrap="square" rtlCol="0">
            <a:spAutoFit/>
          </a:bodyPr>
          <a:lstStyle/>
          <a:p>
            <a:r>
              <a:rPr lang="en-GB" dirty="0"/>
              <a:t>I know that half of twelve is equal to six.</a:t>
            </a:r>
          </a:p>
        </p:txBody>
      </p:sp>
      <p:sp>
        <p:nvSpPr>
          <p:cNvPr id="61" name="TextBox 60">
            <a:extLst>
              <a:ext uri="{FF2B5EF4-FFF2-40B4-BE49-F238E27FC236}">
                <a16:creationId xmlns:a16="http://schemas.microsoft.com/office/drawing/2014/main" id="{82B05C6A-0C97-4BCD-A918-0F7E0E9C86A7}"/>
              </a:ext>
            </a:extLst>
          </p:cNvPr>
          <p:cNvSpPr txBox="1"/>
          <p:nvPr/>
        </p:nvSpPr>
        <p:spPr>
          <a:xfrm>
            <a:off x="8372405" y="5162974"/>
            <a:ext cx="2848458" cy="646331"/>
          </a:xfrm>
          <a:prstGeom prst="rect">
            <a:avLst/>
          </a:prstGeom>
          <a:noFill/>
        </p:spPr>
        <p:txBody>
          <a:bodyPr wrap="square" rtlCol="0">
            <a:spAutoFit/>
          </a:bodyPr>
          <a:lstStyle/>
          <a:p>
            <a:r>
              <a:rPr lang="en-GB" dirty="0"/>
              <a:t>So there are six dog bones in each packet.</a:t>
            </a:r>
          </a:p>
        </p:txBody>
      </p:sp>
      <p:pic>
        <p:nvPicPr>
          <p:cNvPr id="3" name="Audio 2">
            <a:hlinkClick r:id="" action="ppaction://media"/>
            <a:extLst>
              <a:ext uri="{FF2B5EF4-FFF2-40B4-BE49-F238E27FC236}">
                <a16:creationId xmlns:a16="http://schemas.microsoft.com/office/drawing/2014/main" id="{8E068463-09C7-4814-88C0-DEF2B015BD7C}"/>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82627007"/>
      </p:ext>
    </p:extLst>
  </p:cSld>
  <p:clrMapOvr>
    <a:masterClrMapping/>
  </p:clrMapOvr>
  <mc:AlternateContent xmlns:mc="http://schemas.openxmlformats.org/markup-compatibility/2006" xmlns:p14="http://schemas.microsoft.com/office/powerpoint/2010/main">
    <mc:Choice Requires="p14">
      <p:transition spd="slow" p14:dur="2000" advTm="11433"/>
    </mc:Choice>
    <mc:Fallback xmlns="">
      <p:transition spd="slow" advTm="1143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50"/>
                                        </p:tgtEl>
                                        <p:attrNameLst>
                                          <p:attrName>style.visibility</p:attrName>
                                        </p:attrNameLst>
                                      </p:cBhvr>
                                      <p:to>
                                        <p:strVal val="visible"/>
                                      </p:to>
                                    </p:set>
                                    <p:animEffect transition="in" filter="fade">
                                      <p:cBhvr>
                                        <p:cTn id="11" dur="500"/>
                                        <p:tgtEl>
                                          <p:spTgt spid="50"/>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51"/>
                                        </p:tgtEl>
                                        <p:attrNameLst>
                                          <p:attrName>style.visibility</p:attrName>
                                        </p:attrNameLst>
                                      </p:cBhvr>
                                      <p:to>
                                        <p:strVal val="visible"/>
                                      </p:to>
                                    </p:set>
                                    <p:animEffect transition="in" filter="fade">
                                      <p:cBhvr>
                                        <p:cTn id="14" dur="500"/>
                                        <p:tgtEl>
                                          <p:spTgt spid="51"/>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48"/>
                                        </p:tgtEl>
                                        <p:attrNameLst>
                                          <p:attrName>style.visibility</p:attrName>
                                        </p:attrNameLst>
                                      </p:cBhvr>
                                      <p:to>
                                        <p:strVal val="visible"/>
                                      </p:to>
                                    </p:set>
                                    <p:animEffect transition="in" filter="fade">
                                      <p:cBhvr>
                                        <p:cTn id="17" dur="500"/>
                                        <p:tgtEl>
                                          <p:spTgt spid="48"/>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9"/>
                                        </p:tgtEl>
                                        <p:attrNameLst>
                                          <p:attrName>style.visibility</p:attrName>
                                        </p:attrNameLst>
                                      </p:cBhvr>
                                      <p:to>
                                        <p:strVal val="visible"/>
                                      </p:to>
                                    </p:set>
                                    <p:animEffect transition="in" filter="fade">
                                      <p:cBhvr>
                                        <p:cTn id="20" dur="500"/>
                                        <p:tgtEl>
                                          <p:spTgt spid="49"/>
                                        </p:tgtEl>
                                      </p:cBhvr>
                                    </p:animEffec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58"/>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500"/>
                                        <p:tgtEl>
                                          <p:spTgt spid="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fade">
                                      <p:cBhvr>
                                        <p:cTn id="38" dur="500"/>
                                        <p:tgtEl>
                                          <p:spTgt spid="24"/>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xit" presetSubtype="0" fill="hold" grpId="0" nodeType="clickEffect">
                                  <p:stCondLst>
                                    <p:cond delay="0"/>
                                  </p:stCondLst>
                                  <p:childTnLst>
                                    <p:animEffect transition="out" filter="fade">
                                      <p:cBhvr>
                                        <p:cTn id="42" dur="500"/>
                                        <p:tgtEl>
                                          <p:spTgt spid="45"/>
                                        </p:tgtEl>
                                      </p:cBhvr>
                                    </p:animEffect>
                                    <p:set>
                                      <p:cBhvr>
                                        <p:cTn id="43" dur="1" fill="hold">
                                          <p:stCondLst>
                                            <p:cond delay="499"/>
                                          </p:stCondLst>
                                        </p:cTn>
                                        <p:tgtEl>
                                          <p:spTgt spid="45"/>
                                        </p:tgtEl>
                                        <p:attrNameLst>
                                          <p:attrName>style.visibility</p:attrName>
                                        </p:attrNameLst>
                                      </p:cBhvr>
                                      <p:to>
                                        <p:strVal val="hidden"/>
                                      </p:to>
                                    </p:set>
                                  </p:childTnLst>
                                </p:cTn>
                              </p:par>
                              <p:par>
                                <p:cTn id="44" presetID="10" presetClass="exit" presetSubtype="0" fill="hold" grpId="0" nodeType="withEffect">
                                  <p:stCondLst>
                                    <p:cond delay="0"/>
                                  </p:stCondLst>
                                  <p:childTnLst>
                                    <p:animEffect transition="out" filter="fade">
                                      <p:cBhvr>
                                        <p:cTn id="45" dur="500"/>
                                        <p:tgtEl>
                                          <p:spTgt spid="46"/>
                                        </p:tgtEl>
                                      </p:cBhvr>
                                    </p:animEffect>
                                    <p:set>
                                      <p:cBhvr>
                                        <p:cTn id="46" dur="1" fill="hold">
                                          <p:stCondLst>
                                            <p:cond delay="499"/>
                                          </p:stCondLst>
                                        </p:cTn>
                                        <p:tgtEl>
                                          <p:spTgt spid="46"/>
                                        </p:tgtEl>
                                        <p:attrNameLst>
                                          <p:attrName>style.visibility</p:attrName>
                                        </p:attrNameLst>
                                      </p:cBhvr>
                                      <p:to>
                                        <p:strVal val="hidden"/>
                                      </p:to>
                                    </p:set>
                                  </p:childTnLst>
                                </p:cTn>
                              </p:par>
                            </p:childTnLst>
                          </p:cTn>
                        </p:par>
                        <p:par>
                          <p:cTn id="47" fill="hold">
                            <p:stCondLst>
                              <p:cond delay="500"/>
                            </p:stCondLst>
                            <p:childTnLst>
                              <p:par>
                                <p:cTn id="48" presetID="10" presetClass="entr" presetSubtype="0" fill="hold" nodeType="afterEffect">
                                  <p:stCondLst>
                                    <p:cond delay="0"/>
                                  </p:stCondLst>
                                  <p:childTnLst>
                                    <p:set>
                                      <p:cBhvr>
                                        <p:cTn id="49" dur="1" fill="hold">
                                          <p:stCondLst>
                                            <p:cond delay="0"/>
                                          </p:stCondLst>
                                        </p:cTn>
                                        <p:tgtEl>
                                          <p:spTgt spid="55"/>
                                        </p:tgtEl>
                                        <p:attrNameLst>
                                          <p:attrName>style.visibility</p:attrName>
                                        </p:attrNameLst>
                                      </p:cBhvr>
                                      <p:to>
                                        <p:strVal val="visible"/>
                                      </p:to>
                                    </p:set>
                                    <p:animEffect transition="in" filter="fade">
                                      <p:cBhvr>
                                        <p:cTn id="50" dur="500"/>
                                        <p:tgtEl>
                                          <p:spTgt spid="55"/>
                                        </p:tgtEl>
                                      </p:cBhvr>
                                    </p:animEffect>
                                  </p:childTnLst>
                                </p:cTn>
                              </p:par>
                            </p:childTnLst>
                          </p:cTn>
                        </p:par>
                        <p:par>
                          <p:cTn id="51" fill="hold">
                            <p:stCondLst>
                              <p:cond delay="1000"/>
                            </p:stCondLst>
                            <p:childTnLst>
                              <p:par>
                                <p:cTn id="52" presetID="42" presetClass="path" presetSubtype="0" accel="49000" fill="hold" nodeType="afterEffect">
                                  <p:stCondLst>
                                    <p:cond delay="0"/>
                                  </p:stCondLst>
                                  <p:childTnLst>
                                    <p:animMotion origin="layout" path="M -1.11111E-6 4.07407E-6 L -0.01094 0.11574 " pathEditMode="relative" rAng="0" ptsTypes="AA">
                                      <p:cBhvr>
                                        <p:cTn id="53" dur="1000" fill="hold"/>
                                        <p:tgtEl>
                                          <p:spTgt spid="43"/>
                                        </p:tgtEl>
                                        <p:attrNameLst>
                                          <p:attrName>ppt_x</p:attrName>
                                          <p:attrName>ppt_y</p:attrName>
                                        </p:attrNameLst>
                                      </p:cBhvr>
                                      <p:rCtr x="-556" y="5787"/>
                                    </p:animMotion>
                                  </p:childTnLst>
                                </p:cTn>
                              </p:par>
                              <p:par>
                                <p:cTn id="54" presetID="42" presetClass="path" presetSubtype="0" accel="50000" fill="hold" nodeType="withEffect">
                                  <p:stCondLst>
                                    <p:cond delay="0"/>
                                  </p:stCondLst>
                                  <p:childTnLst>
                                    <p:animMotion origin="layout" path="M 8.33333E-7 4.07407E-6 L 0.00451 0.11736 " pathEditMode="relative" rAng="0" ptsTypes="AA">
                                      <p:cBhvr>
                                        <p:cTn id="55" dur="1000" fill="hold"/>
                                        <p:tgtEl>
                                          <p:spTgt spid="44"/>
                                        </p:tgtEl>
                                        <p:attrNameLst>
                                          <p:attrName>ppt_x</p:attrName>
                                          <p:attrName>ppt_y</p:attrName>
                                        </p:attrNameLst>
                                      </p:cBhvr>
                                      <p:rCtr x="226" y="5856"/>
                                    </p:animMotion>
                                  </p:childTnLst>
                                </p:cTn>
                              </p:par>
                            </p:childTnLst>
                          </p:cTn>
                        </p:par>
                      </p:childTnLst>
                    </p:cTn>
                  </p:par>
                  <p:par>
                    <p:cTn id="56" fill="hold">
                      <p:stCondLst>
                        <p:cond delay="indefinite"/>
                      </p:stCondLst>
                      <p:childTnLst>
                        <p:par>
                          <p:cTn id="57" fill="hold">
                            <p:stCondLst>
                              <p:cond delay="0"/>
                            </p:stCondLst>
                            <p:childTnLst>
                              <p:par>
                                <p:cTn id="58" presetID="1" presetClass="entr" presetSubtype="0" fill="hold" grpId="0" nodeType="clickEffect">
                                  <p:stCondLst>
                                    <p:cond delay="0"/>
                                  </p:stCondLst>
                                  <p:childTnLst>
                                    <p:set>
                                      <p:cBhvr>
                                        <p:cTn id="59" dur="1" fill="hold">
                                          <p:stCondLst>
                                            <p:cond delay="0"/>
                                          </p:stCondLst>
                                        </p:cTn>
                                        <p:tgtEl>
                                          <p:spTgt spid="59"/>
                                        </p:tgtEl>
                                        <p:attrNameLst>
                                          <p:attrName>style.visibility</p:attrName>
                                        </p:attrNameLst>
                                      </p:cBhvr>
                                      <p:to>
                                        <p:strVal val="visible"/>
                                      </p:to>
                                    </p:set>
                                  </p:childTnLst>
                                </p:cTn>
                              </p:par>
                            </p:childTnLst>
                          </p:cTn>
                        </p:par>
                      </p:childTnLst>
                    </p:cTn>
                  </p:par>
                  <p:par>
                    <p:cTn id="60" fill="hold">
                      <p:stCondLst>
                        <p:cond delay="indefinite"/>
                      </p:stCondLst>
                      <p:childTnLst>
                        <p:par>
                          <p:cTn id="61" fill="hold">
                            <p:stCondLst>
                              <p:cond delay="0"/>
                            </p:stCondLst>
                            <p:childTnLst>
                              <p:par>
                                <p:cTn id="62" presetID="10" presetClass="exit" presetSubtype="0" fill="hold" grpId="1" nodeType="clickEffect">
                                  <p:stCondLst>
                                    <p:cond delay="0"/>
                                  </p:stCondLst>
                                  <p:childTnLst>
                                    <p:animEffect transition="out" filter="fade">
                                      <p:cBhvr>
                                        <p:cTn id="63" dur="500"/>
                                        <p:tgtEl>
                                          <p:spTgt spid="23"/>
                                        </p:tgtEl>
                                      </p:cBhvr>
                                    </p:animEffect>
                                    <p:set>
                                      <p:cBhvr>
                                        <p:cTn id="64" dur="1" fill="hold">
                                          <p:stCondLst>
                                            <p:cond delay="499"/>
                                          </p:stCondLst>
                                        </p:cTn>
                                        <p:tgtEl>
                                          <p:spTgt spid="23"/>
                                        </p:tgtEl>
                                        <p:attrNameLst>
                                          <p:attrName>style.visibility</p:attrName>
                                        </p:attrNameLst>
                                      </p:cBhvr>
                                      <p:to>
                                        <p:strVal val="hidden"/>
                                      </p:to>
                                    </p:set>
                                  </p:childTnLst>
                                </p:cTn>
                              </p:par>
                              <p:par>
                                <p:cTn id="65" presetID="10" presetClass="exit" presetSubtype="0" fill="hold" grpId="1" nodeType="withEffect">
                                  <p:stCondLst>
                                    <p:cond delay="0"/>
                                  </p:stCondLst>
                                  <p:childTnLst>
                                    <p:animEffect transition="out" filter="fade">
                                      <p:cBhvr>
                                        <p:cTn id="66" dur="500"/>
                                        <p:tgtEl>
                                          <p:spTgt spid="24"/>
                                        </p:tgtEl>
                                      </p:cBhvr>
                                    </p:animEffect>
                                    <p:set>
                                      <p:cBhvr>
                                        <p:cTn id="67" dur="1" fill="hold">
                                          <p:stCondLst>
                                            <p:cond delay="499"/>
                                          </p:stCondLst>
                                        </p:cTn>
                                        <p:tgtEl>
                                          <p:spTgt spid="24"/>
                                        </p:tgtEl>
                                        <p:attrNameLst>
                                          <p:attrName>style.visibility</p:attrName>
                                        </p:attrNameLst>
                                      </p:cBhvr>
                                      <p:to>
                                        <p:strVal val="hidden"/>
                                      </p:to>
                                    </p:set>
                                  </p:childTnLst>
                                </p:cTn>
                              </p:par>
                            </p:childTnLst>
                          </p:cTn>
                        </p:par>
                        <p:par>
                          <p:cTn id="68" fill="hold">
                            <p:stCondLst>
                              <p:cond delay="500"/>
                            </p:stCondLst>
                            <p:childTnLst>
                              <p:par>
                                <p:cTn id="69" presetID="10" presetClass="entr" presetSubtype="0" fill="hold" grpId="0" nodeType="afterEffect">
                                  <p:stCondLst>
                                    <p:cond delay="0"/>
                                  </p:stCondLst>
                                  <p:childTnLst>
                                    <p:set>
                                      <p:cBhvr>
                                        <p:cTn id="70" dur="1" fill="hold">
                                          <p:stCondLst>
                                            <p:cond delay="0"/>
                                          </p:stCondLst>
                                        </p:cTn>
                                        <p:tgtEl>
                                          <p:spTgt spid="12"/>
                                        </p:tgtEl>
                                        <p:attrNameLst>
                                          <p:attrName>style.visibility</p:attrName>
                                        </p:attrNameLst>
                                      </p:cBhvr>
                                      <p:to>
                                        <p:strVal val="visible"/>
                                      </p:to>
                                    </p:set>
                                    <p:animEffect transition="in" filter="fade">
                                      <p:cBhvr>
                                        <p:cTn id="71" dur="500"/>
                                        <p:tgtEl>
                                          <p:spTgt spid="12"/>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fade">
                                      <p:cBhvr>
                                        <p:cTn id="74" dur="500"/>
                                        <p:tgtEl>
                                          <p:spTgt spid="13"/>
                                        </p:tgtEl>
                                      </p:cBhvr>
                                    </p:animEffect>
                                  </p:childTnLst>
                                </p:cTn>
                              </p:par>
                            </p:childTnLst>
                          </p:cTn>
                        </p:par>
                      </p:childTnLst>
                    </p:cTn>
                  </p:par>
                  <p:par>
                    <p:cTn id="75" fill="hold">
                      <p:stCondLst>
                        <p:cond delay="indefinite"/>
                      </p:stCondLst>
                      <p:childTnLst>
                        <p:par>
                          <p:cTn id="76" fill="hold">
                            <p:stCondLst>
                              <p:cond delay="0"/>
                            </p:stCondLst>
                            <p:childTnLst>
                              <p:par>
                                <p:cTn id="77" presetID="10" presetClass="entr" presetSubtype="0" fill="hold" grpId="0" nodeType="clickEffect">
                                  <p:stCondLst>
                                    <p:cond delay="0"/>
                                  </p:stCondLst>
                                  <p:childTnLst>
                                    <p:set>
                                      <p:cBhvr>
                                        <p:cTn id="78" dur="1" fill="hold">
                                          <p:stCondLst>
                                            <p:cond delay="0"/>
                                          </p:stCondLst>
                                        </p:cTn>
                                        <p:tgtEl>
                                          <p:spTgt spid="47"/>
                                        </p:tgtEl>
                                        <p:attrNameLst>
                                          <p:attrName>style.visibility</p:attrName>
                                        </p:attrNameLst>
                                      </p:cBhvr>
                                      <p:to>
                                        <p:strVal val="visible"/>
                                      </p:to>
                                    </p:set>
                                    <p:animEffect transition="in" filter="fade">
                                      <p:cBhvr>
                                        <p:cTn id="79" dur="500"/>
                                        <p:tgtEl>
                                          <p:spTgt spid="47"/>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52"/>
                                        </p:tgtEl>
                                        <p:attrNameLst>
                                          <p:attrName>style.visibility</p:attrName>
                                        </p:attrNameLst>
                                      </p:cBhvr>
                                      <p:to>
                                        <p:strVal val="visible"/>
                                      </p:to>
                                    </p:set>
                                    <p:animEffect transition="in" filter="fade">
                                      <p:cBhvr>
                                        <p:cTn id="82" dur="500"/>
                                        <p:tgtEl>
                                          <p:spTgt spid="52"/>
                                        </p:tgtEl>
                                      </p:cBhvr>
                                    </p:animEffec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0"/>
                                          </p:stCondLst>
                                        </p:cTn>
                                        <p:tgtEl>
                                          <p:spTgt spid="60"/>
                                        </p:tgtEl>
                                        <p:attrNameLst>
                                          <p:attrName>style.visibility</p:attrName>
                                        </p:attrNameLst>
                                      </p:cBhvr>
                                      <p:to>
                                        <p:strVal val="visible"/>
                                      </p:to>
                                    </p:set>
                                  </p:childTnLst>
                                </p:cTn>
                              </p:par>
                            </p:childTnLst>
                          </p:cTn>
                        </p:par>
                      </p:childTnLst>
                    </p:cTn>
                  </p:par>
                  <p:par>
                    <p:cTn id="87" fill="hold">
                      <p:stCondLst>
                        <p:cond delay="indefinite"/>
                      </p:stCondLst>
                      <p:childTnLst>
                        <p:par>
                          <p:cTn id="88" fill="hold">
                            <p:stCondLst>
                              <p:cond delay="0"/>
                            </p:stCondLst>
                            <p:childTnLst>
                              <p:par>
                                <p:cTn id="89" presetID="1" presetClass="entr" presetSubtype="0" fill="hold" grpId="0" nodeType="clickEffect">
                                  <p:stCondLst>
                                    <p:cond delay="0"/>
                                  </p:stCondLst>
                                  <p:childTnLst>
                                    <p:set>
                                      <p:cBhvr>
                                        <p:cTn id="90" dur="1" fill="hold">
                                          <p:stCondLst>
                                            <p:cond delay="0"/>
                                          </p:stCondLst>
                                        </p:cTn>
                                        <p:tgtEl>
                                          <p:spTgt spid="6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91" fill="hold" display="0">
                  <p:stCondLst>
                    <p:cond delay="indefinite"/>
                  </p:stCondLst>
                  <p:endCondLst>
                    <p:cond evt="onStopAudio" delay="0">
                      <p:tgtEl>
                        <p:sldTgt/>
                      </p:tgtEl>
                    </p:cond>
                  </p:endCondLst>
                </p:cTn>
                <p:tgtEl>
                  <p:spTgt spid="3"/>
                </p:tgtEl>
              </p:cMediaNode>
            </p:audio>
          </p:childTnLst>
        </p:cTn>
      </p:par>
    </p:tnLst>
    <p:bldLst>
      <p:bldP spid="23" grpId="0"/>
      <p:bldP spid="23" grpId="1"/>
      <p:bldP spid="24" grpId="0"/>
      <p:bldP spid="24" grpId="1"/>
      <p:bldP spid="11" grpId="0"/>
      <p:bldP spid="12" grpId="0"/>
      <p:bldP spid="13" grpId="0"/>
      <p:bldP spid="45" grpId="0"/>
      <p:bldP spid="46" grpId="0"/>
      <p:bldP spid="47" grpId="0"/>
      <p:bldP spid="48" grpId="0" animBg="1"/>
      <p:bldP spid="49" grpId="0"/>
      <p:bldP spid="50" grpId="0"/>
      <p:bldP spid="51" grpId="0" animBg="1"/>
      <p:bldP spid="52" grpId="0"/>
      <p:bldP spid="58" grpId="0"/>
      <p:bldP spid="59" grpId="0"/>
      <p:bldP spid="60" grpId="0"/>
      <p:bldP spid="61"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Group 31">
            <a:extLst>
              <a:ext uri="{FF2B5EF4-FFF2-40B4-BE49-F238E27FC236}">
                <a16:creationId xmlns:a16="http://schemas.microsoft.com/office/drawing/2014/main" id="{91E5491C-0862-4440-BC6A-C9A57A826436}"/>
              </a:ext>
            </a:extLst>
          </p:cNvPr>
          <p:cNvGrpSpPr/>
          <p:nvPr/>
        </p:nvGrpSpPr>
        <p:grpSpPr>
          <a:xfrm>
            <a:off x="1905144" y="2273193"/>
            <a:ext cx="4500000" cy="1656000"/>
            <a:chOff x="381144" y="2273193"/>
            <a:chExt cx="4500000" cy="1656000"/>
          </a:xfrm>
        </p:grpSpPr>
        <p:pic>
          <p:nvPicPr>
            <p:cNvPr id="29" name="Picture 28">
              <a:extLst>
                <a:ext uri="{FF2B5EF4-FFF2-40B4-BE49-F238E27FC236}">
                  <a16:creationId xmlns:a16="http://schemas.microsoft.com/office/drawing/2014/main" id="{9516639D-5AED-49C4-95AB-601FE38C40E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79712" y="3209677"/>
              <a:ext cx="905258" cy="612650"/>
            </a:xfrm>
            <a:prstGeom prst="rect">
              <a:avLst/>
            </a:prstGeom>
          </p:spPr>
        </p:pic>
        <p:pic>
          <p:nvPicPr>
            <p:cNvPr id="30" name="Picture 29">
              <a:extLst>
                <a:ext uri="{FF2B5EF4-FFF2-40B4-BE49-F238E27FC236}">
                  <a16:creationId xmlns:a16="http://schemas.microsoft.com/office/drawing/2014/main" id="{30532FEA-96EF-4C0E-B0E2-072FF7941E7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27172" y="3209677"/>
              <a:ext cx="905258" cy="612650"/>
            </a:xfrm>
            <a:prstGeom prst="rect">
              <a:avLst/>
            </a:prstGeom>
          </p:spPr>
        </p:pic>
        <p:sp>
          <p:nvSpPr>
            <p:cNvPr id="12" name="Rectangle 11">
              <a:extLst>
                <a:ext uri="{FF2B5EF4-FFF2-40B4-BE49-F238E27FC236}">
                  <a16:creationId xmlns:a16="http://schemas.microsoft.com/office/drawing/2014/main" id="{BA599D8A-C53E-4533-85D5-F183B6F76232}"/>
                </a:ext>
              </a:extLst>
            </p:cNvPr>
            <p:cNvSpPr/>
            <p:nvPr/>
          </p:nvSpPr>
          <p:spPr bwMode="auto">
            <a:xfrm>
              <a:off x="381144" y="2273193"/>
              <a:ext cx="4500000" cy="1656000"/>
            </a:xfrm>
            <a:prstGeom prst="rect">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cxnSp>
          <p:nvCxnSpPr>
            <p:cNvPr id="13" name="Straight Connector 12">
              <a:extLst>
                <a:ext uri="{FF2B5EF4-FFF2-40B4-BE49-F238E27FC236}">
                  <a16:creationId xmlns:a16="http://schemas.microsoft.com/office/drawing/2014/main" id="{DFCCF7B4-5B07-412A-BA04-B58337C5994D}"/>
                </a:ext>
              </a:extLst>
            </p:cNvPr>
            <p:cNvCxnSpPr/>
            <p:nvPr/>
          </p:nvCxnSpPr>
          <p:spPr bwMode="auto">
            <a:xfrm>
              <a:off x="381144" y="3110718"/>
              <a:ext cx="4500000" cy="0"/>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4" name="Straight Connector 13">
              <a:extLst>
                <a:ext uri="{FF2B5EF4-FFF2-40B4-BE49-F238E27FC236}">
                  <a16:creationId xmlns:a16="http://schemas.microsoft.com/office/drawing/2014/main" id="{109D76FB-0B39-4EE8-98DC-3A7EAD0FBCC3}"/>
                </a:ext>
              </a:extLst>
            </p:cNvPr>
            <p:cNvCxnSpPr/>
            <p:nvPr/>
          </p:nvCxnSpPr>
          <p:spPr bwMode="auto">
            <a:xfrm>
              <a:off x="2631144" y="3100518"/>
              <a:ext cx="0" cy="828675"/>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26" name="Picture 25" descr="A picture containing photo, text&#10;&#10;Description automatically generated">
              <a:extLst>
                <a:ext uri="{FF2B5EF4-FFF2-40B4-BE49-F238E27FC236}">
                  <a16:creationId xmlns:a16="http://schemas.microsoft.com/office/drawing/2014/main" id="{192AFF50-9FB0-4052-AAF8-BD8DAC4F785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25352" y="2353558"/>
              <a:ext cx="1211583" cy="653798"/>
            </a:xfrm>
            <a:prstGeom prst="rect">
              <a:avLst/>
            </a:prstGeom>
          </p:spPr>
        </p:pic>
      </p:grpSp>
      <p:sp>
        <p:nvSpPr>
          <p:cNvPr id="2" name="Text Placeholder 1"/>
          <p:cNvSpPr>
            <a:spLocks noGrp="1"/>
          </p:cNvSpPr>
          <p:nvPr>
            <p:ph type="body" sz="quarter" idx="11"/>
          </p:nvPr>
        </p:nvSpPr>
        <p:spPr/>
        <p:txBody>
          <a:bodyPr/>
          <a:lstStyle/>
          <a:p>
            <a:r>
              <a:rPr lang="en-US" dirty="0"/>
              <a:t>2.5 Commutativity, doubling and halving</a:t>
            </a:r>
            <a:r>
              <a:rPr lang="en-GB" dirty="0"/>
              <a:t>	  </a:t>
            </a:r>
            <a:r>
              <a:rPr lang="en-US" dirty="0">
                <a:solidFill>
                  <a:srgbClr val="00628C"/>
                </a:solidFill>
              </a:rPr>
              <a:t>Step 3:6</a:t>
            </a:r>
          </a:p>
        </p:txBody>
      </p:sp>
      <p:sp>
        <p:nvSpPr>
          <p:cNvPr id="3" name="TextBox 2">
            <a:extLst>
              <a:ext uri="{FF2B5EF4-FFF2-40B4-BE49-F238E27FC236}">
                <a16:creationId xmlns:a16="http://schemas.microsoft.com/office/drawing/2014/main" id="{FDBF497D-8018-40E9-9F58-B295C721939C}"/>
              </a:ext>
            </a:extLst>
          </p:cNvPr>
          <p:cNvSpPr txBox="1"/>
          <p:nvPr/>
        </p:nvSpPr>
        <p:spPr bwMode="auto">
          <a:xfrm>
            <a:off x="7547715" y="3283105"/>
            <a:ext cx="3225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a:t>
            </a:r>
          </a:p>
        </p:txBody>
      </p:sp>
      <p:sp>
        <p:nvSpPr>
          <p:cNvPr id="4" name="TextBox 3">
            <a:extLst>
              <a:ext uri="{FF2B5EF4-FFF2-40B4-BE49-F238E27FC236}">
                <a16:creationId xmlns:a16="http://schemas.microsoft.com/office/drawing/2014/main" id="{102C6696-F08C-4556-947B-F8CB48462D17}"/>
              </a:ext>
            </a:extLst>
          </p:cNvPr>
          <p:cNvSpPr txBox="1"/>
          <p:nvPr/>
        </p:nvSpPr>
        <p:spPr bwMode="auto">
          <a:xfrm>
            <a:off x="9355334" y="3283105"/>
            <a:ext cx="3225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a:t>
            </a:r>
          </a:p>
        </p:txBody>
      </p:sp>
      <p:grpSp>
        <p:nvGrpSpPr>
          <p:cNvPr id="5" name="Group 4">
            <a:extLst>
              <a:ext uri="{FF2B5EF4-FFF2-40B4-BE49-F238E27FC236}">
                <a16:creationId xmlns:a16="http://schemas.microsoft.com/office/drawing/2014/main" id="{82E0D5D2-EB7D-413C-A2B0-545553B05A65}"/>
              </a:ext>
            </a:extLst>
          </p:cNvPr>
          <p:cNvGrpSpPr/>
          <p:nvPr/>
        </p:nvGrpSpPr>
        <p:grpSpPr>
          <a:xfrm>
            <a:off x="6798764" y="2272518"/>
            <a:ext cx="3600000" cy="1656000"/>
            <a:chOff x="4749426" y="2876940"/>
            <a:chExt cx="3600000" cy="1656000"/>
          </a:xfrm>
        </p:grpSpPr>
        <p:sp>
          <p:nvSpPr>
            <p:cNvPr id="6" name="Rectangle 5">
              <a:extLst>
                <a:ext uri="{FF2B5EF4-FFF2-40B4-BE49-F238E27FC236}">
                  <a16:creationId xmlns:a16="http://schemas.microsoft.com/office/drawing/2014/main" id="{4B1C26F2-1DA7-4B62-AFD0-B9BBEB4FB711}"/>
                </a:ext>
              </a:extLst>
            </p:cNvPr>
            <p:cNvSpPr/>
            <p:nvPr/>
          </p:nvSpPr>
          <p:spPr bwMode="auto">
            <a:xfrm>
              <a:off x="4749426" y="2876940"/>
              <a:ext cx="3600000" cy="1656000"/>
            </a:xfrm>
            <a:prstGeom prst="rect">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cxnSp>
          <p:nvCxnSpPr>
            <p:cNvPr id="7" name="Straight Connector 6">
              <a:extLst>
                <a:ext uri="{FF2B5EF4-FFF2-40B4-BE49-F238E27FC236}">
                  <a16:creationId xmlns:a16="http://schemas.microsoft.com/office/drawing/2014/main" id="{1F1385CE-0A12-469C-A1F6-4830F71AAAE9}"/>
                </a:ext>
              </a:extLst>
            </p:cNvPr>
            <p:cNvCxnSpPr/>
            <p:nvPr/>
          </p:nvCxnSpPr>
          <p:spPr bwMode="auto">
            <a:xfrm>
              <a:off x="4749426" y="3714465"/>
              <a:ext cx="3600000" cy="0"/>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8" name="Straight Connector 7">
              <a:extLst>
                <a:ext uri="{FF2B5EF4-FFF2-40B4-BE49-F238E27FC236}">
                  <a16:creationId xmlns:a16="http://schemas.microsoft.com/office/drawing/2014/main" id="{63C9BD4E-A39B-4D88-9984-764BCD68503B}"/>
                </a:ext>
              </a:extLst>
            </p:cNvPr>
            <p:cNvCxnSpPr/>
            <p:nvPr/>
          </p:nvCxnSpPr>
          <p:spPr bwMode="auto">
            <a:xfrm>
              <a:off x="6549426" y="3704265"/>
              <a:ext cx="0" cy="828675"/>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
        <p:nvSpPr>
          <p:cNvPr id="9" name="TextBox 8">
            <a:extLst>
              <a:ext uri="{FF2B5EF4-FFF2-40B4-BE49-F238E27FC236}">
                <a16:creationId xmlns:a16="http://schemas.microsoft.com/office/drawing/2014/main" id="{E44D7C21-E521-4820-B297-3A7E5D4E375D}"/>
              </a:ext>
            </a:extLst>
          </p:cNvPr>
          <p:cNvSpPr txBox="1"/>
          <p:nvPr/>
        </p:nvSpPr>
        <p:spPr bwMode="auto">
          <a:xfrm>
            <a:off x="8339719" y="2463840"/>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20</a:t>
            </a:r>
          </a:p>
        </p:txBody>
      </p:sp>
      <p:sp>
        <p:nvSpPr>
          <p:cNvPr id="10" name="TextBox 9">
            <a:extLst>
              <a:ext uri="{FF2B5EF4-FFF2-40B4-BE49-F238E27FC236}">
                <a16:creationId xmlns:a16="http://schemas.microsoft.com/office/drawing/2014/main" id="{C68B4AF5-D3E1-4959-90E2-3A7E6915988B}"/>
              </a:ext>
            </a:extLst>
          </p:cNvPr>
          <p:cNvSpPr txBox="1"/>
          <p:nvPr/>
        </p:nvSpPr>
        <p:spPr bwMode="auto">
          <a:xfrm>
            <a:off x="7449932" y="3283349"/>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10</a:t>
            </a:r>
          </a:p>
        </p:txBody>
      </p:sp>
      <p:sp>
        <p:nvSpPr>
          <p:cNvPr id="11" name="TextBox 10">
            <a:extLst>
              <a:ext uri="{FF2B5EF4-FFF2-40B4-BE49-F238E27FC236}">
                <a16:creationId xmlns:a16="http://schemas.microsoft.com/office/drawing/2014/main" id="{2BBC1B7A-A73F-4A35-BACA-CC84615432D8}"/>
              </a:ext>
            </a:extLst>
          </p:cNvPr>
          <p:cNvSpPr txBox="1"/>
          <p:nvPr/>
        </p:nvSpPr>
        <p:spPr bwMode="auto">
          <a:xfrm>
            <a:off x="9243123" y="3283105"/>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10</a:t>
            </a:r>
          </a:p>
        </p:txBody>
      </p:sp>
      <p:sp>
        <p:nvSpPr>
          <p:cNvPr id="15" name="TextBox 14">
            <a:extLst>
              <a:ext uri="{FF2B5EF4-FFF2-40B4-BE49-F238E27FC236}">
                <a16:creationId xmlns:a16="http://schemas.microsoft.com/office/drawing/2014/main" id="{7AFC78B4-64C0-449F-BAAA-2F8FF0006BF5}"/>
              </a:ext>
            </a:extLst>
          </p:cNvPr>
          <p:cNvSpPr txBox="1"/>
          <p:nvPr/>
        </p:nvSpPr>
        <p:spPr bwMode="auto">
          <a:xfrm>
            <a:off x="2868881" y="3284024"/>
            <a:ext cx="3225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a:t>
            </a:r>
          </a:p>
        </p:txBody>
      </p:sp>
      <p:sp>
        <p:nvSpPr>
          <p:cNvPr id="16" name="TextBox 15">
            <a:extLst>
              <a:ext uri="{FF2B5EF4-FFF2-40B4-BE49-F238E27FC236}">
                <a16:creationId xmlns:a16="http://schemas.microsoft.com/office/drawing/2014/main" id="{63936435-2768-45B9-9F71-1BBCF3B154F4}"/>
              </a:ext>
            </a:extLst>
          </p:cNvPr>
          <p:cNvSpPr txBox="1"/>
          <p:nvPr/>
        </p:nvSpPr>
        <p:spPr bwMode="auto">
          <a:xfrm>
            <a:off x="5118882" y="3284024"/>
            <a:ext cx="3225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a:t>
            </a:r>
          </a:p>
        </p:txBody>
      </p:sp>
      <p:sp>
        <p:nvSpPr>
          <p:cNvPr id="17" name="TextBox 16">
            <a:extLst>
              <a:ext uri="{FF2B5EF4-FFF2-40B4-BE49-F238E27FC236}">
                <a16:creationId xmlns:a16="http://schemas.microsoft.com/office/drawing/2014/main" id="{8C9FD4B5-DFD7-454B-84B1-D8379DB408F3}"/>
              </a:ext>
            </a:extLst>
          </p:cNvPr>
          <p:cNvSpPr txBox="1"/>
          <p:nvPr/>
        </p:nvSpPr>
        <p:spPr bwMode="auto">
          <a:xfrm>
            <a:off x="5321749" y="5360603"/>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10</a:t>
            </a:r>
          </a:p>
        </p:txBody>
      </p:sp>
      <p:sp>
        <p:nvSpPr>
          <p:cNvPr id="18" name="Rectangle 17">
            <a:extLst>
              <a:ext uri="{FF2B5EF4-FFF2-40B4-BE49-F238E27FC236}">
                <a16:creationId xmlns:a16="http://schemas.microsoft.com/office/drawing/2014/main" id="{9105C88B-EDA8-4364-9F81-9D8B0836A2AC}"/>
              </a:ext>
            </a:extLst>
          </p:cNvPr>
          <p:cNvSpPr/>
          <p:nvPr/>
        </p:nvSpPr>
        <p:spPr bwMode="auto">
          <a:xfrm>
            <a:off x="5349964" y="5360604"/>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19" name="TextBox 18">
            <a:extLst>
              <a:ext uri="{FF2B5EF4-FFF2-40B4-BE49-F238E27FC236}">
                <a16:creationId xmlns:a16="http://schemas.microsoft.com/office/drawing/2014/main" id="{0F41F3E5-2385-4F0A-971C-9AAE6D1971D5}"/>
              </a:ext>
            </a:extLst>
          </p:cNvPr>
          <p:cNvSpPr txBox="1"/>
          <p:nvPr/>
        </p:nvSpPr>
        <p:spPr bwMode="auto">
          <a:xfrm>
            <a:off x="5882738" y="5360604"/>
            <a:ext cx="16145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  2  =  20</a:t>
            </a:r>
            <a:endParaRPr lang="en-GB" sz="2400" dirty="0">
              <a:solidFill>
                <a:srgbClr val="C00000"/>
              </a:solidFill>
              <a:latin typeface="Myriad Pro Semibold" charset="0"/>
              <a:ea typeface="Myriad Pro Semibold" charset="0"/>
              <a:cs typeface="Myriad Pro Semibold" charset="0"/>
            </a:endParaRPr>
          </a:p>
        </p:txBody>
      </p:sp>
      <p:sp>
        <p:nvSpPr>
          <p:cNvPr id="20" name="TextBox 19">
            <a:extLst>
              <a:ext uri="{FF2B5EF4-FFF2-40B4-BE49-F238E27FC236}">
                <a16:creationId xmlns:a16="http://schemas.microsoft.com/office/drawing/2014/main" id="{51DA28D2-0650-4F78-9899-A0D527B20911}"/>
              </a:ext>
            </a:extLst>
          </p:cNvPr>
          <p:cNvSpPr txBox="1"/>
          <p:nvPr/>
        </p:nvSpPr>
        <p:spPr bwMode="auto">
          <a:xfrm>
            <a:off x="5238817" y="4584924"/>
            <a:ext cx="229421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2  ×          =  20</a:t>
            </a:r>
            <a:endParaRPr lang="en-GB" sz="2400" dirty="0">
              <a:solidFill>
                <a:srgbClr val="C00000"/>
              </a:solidFill>
              <a:latin typeface="Myriad Pro Semibold" charset="0"/>
              <a:ea typeface="Myriad Pro Semibold" charset="0"/>
              <a:cs typeface="Myriad Pro Semibold" charset="0"/>
            </a:endParaRPr>
          </a:p>
        </p:txBody>
      </p:sp>
      <p:sp>
        <p:nvSpPr>
          <p:cNvPr id="21" name="Rectangle 20">
            <a:extLst>
              <a:ext uri="{FF2B5EF4-FFF2-40B4-BE49-F238E27FC236}">
                <a16:creationId xmlns:a16="http://schemas.microsoft.com/office/drawing/2014/main" id="{D4D12ED1-7260-407A-BA8E-A89A65FEB809}"/>
              </a:ext>
            </a:extLst>
          </p:cNvPr>
          <p:cNvSpPr/>
          <p:nvPr/>
        </p:nvSpPr>
        <p:spPr bwMode="auto">
          <a:xfrm>
            <a:off x="6059818" y="4584924"/>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sp>
        <p:nvSpPr>
          <p:cNvPr id="22" name="TextBox 21">
            <a:extLst>
              <a:ext uri="{FF2B5EF4-FFF2-40B4-BE49-F238E27FC236}">
                <a16:creationId xmlns:a16="http://schemas.microsoft.com/office/drawing/2014/main" id="{27CAA8BB-6025-4DC3-81A5-550C6E1D9E8B}"/>
              </a:ext>
            </a:extLst>
          </p:cNvPr>
          <p:cNvSpPr txBox="1"/>
          <p:nvPr/>
        </p:nvSpPr>
        <p:spPr bwMode="auto">
          <a:xfrm>
            <a:off x="6031604" y="4584923"/>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10</a:t>
            </a:r>
          </a:p>
        </p:txBody>
      </p:sp>
      <p:sp>
        <p:nvSpPr>
          <p:cNvPr id="24" name="TextBox 23">
            <a:extLst>
              <a:ext uri="{FF2B5EF4-FFF2-40B4-BE49-F238E27FC236}">
                <a16:creationId xmlns:a16="http://schemas.microsoft.com/office/drawing/2014/main" id="{D6C4F739-8E88-4026-AC1A-08158E474EA3}"/>
              </a:ext>
            </a:extLst>
          </p:cNvPr>
          <p:cNvSpPr txBox="1"/>
          <p:nvPr/>
        </p:nvSpPr>
        <p:spPr bwMode="auto">
          <a:xfrm>
            <a:off x="2728436" y="3284024"/>
            <a:ext cx="641521"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200" dirty="0">
                <a:solidFill>
                  <a:srgbClr val="000000"/>
                </a:solidFill>
                <a:latin typeface="Myriad Pro Semibold" charset="0"/>
                <a:ea typeface="Myriad Pro Semibold" charset="0"/>
                <a:cs typeface="Myriad Pro Semibold" charset="0"/>
              </a:rPr>
              <a:t>£10</a:t>
            </a:r>
          </a:p>
        </p:txBody>
      </p:sp>
      <p:sp>
        <p:nvSpPr>
          <p:cNvPr id="25" name="TextBox 24">
            <a:extLst>
              <a:ext uri="{FF2B5EF4-FFF2-40B4-BE49-F238E27FC236}">
                <a16:creationId xmlns:a16="http://schemas.microsoft.com/office/drawing/2014/main" id="{4E88ACA5-D60A-447E-BFED-BE3FC9471E75}"/>
              </a:ext>
            </a:extLst>
          </p:cNvPr>
          <p:cNvSpPr txBox="1"/>
          <p:nvPr/>
        </p:nvSpPr>
        <p:spPr bwMode="auto">
          <a:xfrm>
            <a:off x="4978437" y="3284024"/>
            <a:ext cx="641521"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200" dirty="0">
                <a:solidFill>
                  <a:srgbClr val="000000"/>
                </a:solidFill>
                <a:latin typeface="Myriad Pro Semibold" charset="0"/>
                <a:ea typeface="Myriad Pro Semibold" charset="0"/>
                <a:cs typeface="Myriad Pro Semibold" charset="0"/>
              </a:rPr>
              <a:t>£10</a:t>
            </a:r>
          </a:p>
        </p:txBody>
      </p:sp>
      <p:sp>
        <p:nvSpPr>
          <p:cNvPr id="31" name="TextBox 30">
            <a:extLst>
              <a:ext uri="{FF2B5EF4-FFF2-40B4-BE49-F238E27FC236}">
                <a16:creationId xmlns:a16="http://schemas.microsoft.com/office/drawing/2014/main" id="{F773014A-946F-4797-BFC5-72C683401805}"/>
              </a:ext>
            </a:extLst>
          </p:cNvPr>
          <p:cNvSpPr txBox="1"/>
          <p:nvPr/>
        </p:nvSpPr>
        <p:spPr bwMode="auto">
          <a:xfrm>
            <a:off x="1246413" y="803061"/>
            <a:ext cx="10317462" cy="833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Emily has £20 in total, kept in two money-boxes. Each money-box contains the same amount of money. How much is in each  money-box?</a:t>
            </a:r>
          </a:p>
        </p:txBody>
      </p:sp>
      <p:sp>
        <p:nvSpPr>
          <p:cNvPr id="33" name="TextBox 32">
            <a:extLst>
              <a:ext uri="{FF2B5EF4-FFF2-40B4-BE49-F238E27FC236}">
                <a16:creationId xmlns:a16="http://schemas.microsoft.com/office/drawing/2014/main" id="{878B852A-2B27-45F6-AED0-77BA2D55B139}"/>
              </a:ext>
            </a:extLst>
          </p:cNvPr>
          <p:cNvSpPr txBox="1"/>
          <p:nvPr/>
        </p:nvSpPr>
        <p:spPr>
          <a:xfrm>
            <a:off x="1838974" y="4241750"/>
            <a:ext cx="3032211" cy="1200329"/>
          </a:xfrm>
          <a:prstGeom prst="rect">
            <a:avLst/>
          </a:prstGeom>
          <a:noFill/>
        </p:spPr>
        <p:txBody>
          <a:bodyPr wrap="square" rtlCol="0">
            <a:spAutoFit/>
          </a:bodyPr>
          <a:lstStyle/>
          <a:p>
            <a:r>
              <a:rPr lang="en-GB" dirty="0"/>
              <a:t>One of the parts/ factors is two, so the other part/ factor is half of the total/ product</a:t>
            </a:r>
          </a:p>
        </p:txBody>
      </p:sp>
      <p:sp>
        <p:nvSpPr>
          <p:cNvPr id="34" name="TextBox 33">
            <a:extLst>
              <a:ext uri="{FF2B5EF4-FFF2-40B4-BE49-F238E27FC236}">
                <a16:creationId xmlns:a16="http://schemas.microsoft.com/office/drawing/2014/main" id="{6C67EB04-692B-45CF-BEFA-459984A4F7C9}"/>
              </a:ext>
            </a:extLst>
          </p:cNvPr>
          <p:cNvSpPr txBox="1"/>
          <p:nvPr/>
        </p:nvSpPr>
        <p:spPr>
          <a:xfrm>
            <a:off x="1838974" y="5754636"/>
            <a:ext cx="2848458" cy="646331"/>
          </a:xfrm>
          <a:prstGeom prst="rect">
            <a:avLst/>
          </a:prstGeom>
          <a:noFill/>
        </p:spPr>
        <p:txBody>
          <a:bodyPr wrap="square" rtlCol="0">
            <a:spAutoFit/>
          </a:bodyPr>
          <a:lstStyle/>
          <a:p>
            <a:r>
              <a:rPr lang="en-GB" dirty="0"/>
              <a:t>Half of the money is in each money-box</a:t>
            </a:r>
          </a:p>
        </p:txBody>
      </p:sp>
      <p:sp>
        <p:nvSpPr>
          <p:cNvPr id="35" name="TextBox 34">
            <a:extLst>
              <a:ext uri="{FF2B5EF4-FFF2-40B4-BE49-F238E27FC236}">
                <a16:creationId xmlns:a16="http://schemas.microsoft.com/office/drawing/2014/main" id="{3B9FD64E-2ED7-43C2-9846-45362587E2C6}"/>
              </a:ext>
            </a:extLst>
          </p:cNvPr>
          <p:cNvSpPr txBox="1"/>
          <p:nvPr/>
        </p:nvSpPr>
        <p:spPr>
          <a:xfrm>
            <a:off x="8406774" y="4252512"/>
            <a:ext cx="2848458" cy="646331"/>
          </a:xfrm>
          <a:prstGeom prst="rect">
            <a:avLst/>
          </a:prstGeom>
          <a:noFill/>
        </p:spPr>
        <p:txBody>
          <a:bodyPr wrap="square" rtlCol="0">
            <a:spAutoFit/>
          </a:bodyPr>
          <a:lstStyle/>
          <a:p>
            <a:r>
              <a:rPr lang="en-GB" dirty="0"/>
              <a:t>I know that half of two tens is equal to one ten.</a:t>
            </a:r>
          </a:p>
        </p:txBody>
      </p:sp>
      <p:sp>
        <p:nvSpPr>
          <p:cNvPr id="36" name="TextBox 35">
            <a:extLst>
              <a:ext uri="{FF2B5EF4-FFF2-40B4-BE49-F238E27FC236}">
                <a16:creationId xmlns:a16="http://schemas.microsoft.com/office/drawing/2014/main" id="{041629B3-8FFD-427D-9587-2812DC4E840C}"/>
              </a:ext>
            </a:extLst>
          </p:cNvPr>
          <p:cNvSpPr txBox="1"/>
          <p:nvPr/>
        </p:nvSpPr>
        <p:spPr>
          <a:xfrm>
            <a:off x="8372405" y="5162974"/>
            <a:ext cx="2848458" cy="646331"/>
          </a:xfrm>
          <a:prstGeom prst="rect">
            <a:avLst/>
          </a:prstGeom>
          <a:noFill/>
        </p:spPr>
        <p:txBody>
          <a:bodyPr wrap="square" rtlCol="0">
            <a:spAutoFit/>
          </a:bodyPr>
          <a:lstStyle/>
          <a:p>
            <a:r>
              <a:rPr lang="en-GB" dirty="0"/>
              <a:t>So there is ten pounds in each money-box.</a:t>
            </a:r>
          </a:p>
        </p:txBody>
      </p:sp>
      <p:pic>
        <p:nvPicPr>
          <p:cNvPr id="23" name="Audio 22">
            <a:hlinkClick r:id="" action="ppaction://media"/>
            <a:extLst>
              <a:ext uri="{FF2B5EF4-FFF2-40B4-BE49-F238E27FC236}">
                <a16:creationId xmlns:a16="http://schemas.microsoft.com/office/drawing/2014/main" id="{F0C6B413-A652-40C0-89FA-42206BFA6D30}"/>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929760897"/>
      </p:ext>
    </p:extLst>
  </p:cSld>
  <p:clrMapOvr>
    <a:masterClrMapping/>
  </p:clrMapOvr>
  <mc:AlternateContent xmlns:mc="http://schemas.openxmlformats.org/markup-compatibility/2006" xmlns:p14="http://schemas.microsoft.com/office/powerpoint/2010/main">
    <mc:Choice Requires="p14">
      <p:transition spd="slow" p14:dur="2000" advTm="12628"/>
    </mc:Choice>
    <mc:Fallback xmlns="">
      <p:transition spd="slow" advTm="126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3"/>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fade">
                                      <p:cBhvr>
                                        <p:cTn id="11" dur="500"/>
                                        <p:tgtEl>
                                          <p:spTgt spid="32"/>
                                        </p:tgtEl>
                                      </p:cBhvr>
                                    </p:animEffect>
                                  </p:childTnLst>
                                </p:cTn>
                              </p:par>
                              <p:par>
                                <p:cTn id="12" presetID="10" presetClass="entr" presetSubtype="0" fill="hold" grpId="1"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
                                        <p:tgtEl>
                                          <p:spTgt spid="15"/>
                                        </p:tgtEl>
                                      </p:cBhvr>
                                    </p:animEffect>
                                  </p:childTnLst>
                                </p:cTn>
                              </p:par>
                              <p:par>
                                <p:cTn id="15" presetID="10" presetClass="entr" presetSubtype="0" fill="hold" grpId="1" nodeType="with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500"/>
                                        <p:tgtEl>
                                          <p:spTgt spid="21"/>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grpId="0" nodeType="clickEffect">
                                  <p:stCondLst>
                                    <p:cond delay="0"/>
                                  </p:stCondLst>
                                  <p:childTnLst>
                                    <p:set>
                                      <p:cBhvr>
                                        <p:cTn id="35" dur="1" fill="hold">
                                          <p:stCondLst>
                                            <p:cond delay="0"/>
                                          </p:stCondLst>
                                        </p:cTn>
                                        <p:tgtEl>
                                          <p:spTgt spid="33"/>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fade">
                                      <p:cBhvr>
                                        <p:cTn id="40" dur="500"/>
                                        <p:tgtEl>
                                          <p:spTgt spid="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fade">
                                      <p:cBhvr>
                                        <p:cTn id="43" dur="500"/>
                                        <p:tgtEl>
                                          <p:spTgt spid="9"/>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
                                        </p:tgtEl>
                                        <p:attrNameLst>
                                          <p:attrName>style.visibility</p:attrName>
                                        </p:attrNameLst>
                                      </p:cBhvr>
                                      <p:to>
                                        <p:strVal val="visible"/>
                                      </p:to>
                                    </p:set>
                                    <p:animEffect transition="in" filter="fade">
                                      <p:cBhvr>
                                        <p:cTn id="46" dur="500"/>
                                        <p:tgtEl>
                                          <p:spTgt spid="3"/>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4"/>
                                        </p:tgtEl>
                                        <p:attrNameLst>
                                          <p:attrName>style.visibility</p:attrName>
                                        </p:attrNameLst>
                                      </p:cBhvr>
                                      <p:to>
                                        <p:strVal val="visible"/>
                                      </p:to>
                                    </p:set>
                                    <p:animEffect transition="in" filter="fade">
                                      <p:cBhvr>
                                        <p:cTn id="49" dur="500"/>
                                        <p:tgtEl>
                                          <p:spTgt spid="4"/>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xit" presetSubtype="0" fill="hold" grpId="0" nodeType="clickEffect">
                                  <p:stCondLst>
                                    <p:cond delay="0"/>
                                  </p:stCondLst>
                                  <p:childTnLst>
                                    <p:animEffect transition="out" filter="fade">
                                      <p:cBhvr>
                                        <p:cTn id="53" dur="500"/>
                                        <p:tgtEl>
                                          <p:spTgt spid="15"/>
                                        </p:tgtEl>
                                      </p:cBhvr>
                                    </p:animEffect>
                                    <p:set>
                                      <p:cBhvr>
                                        <p:cTn id="54" dur="1" fill="hold">
                                          <p:stCondLst>
                                            <p:cond delay="499"/>
                                          </p:stCondLst>
                                        </p:cTn>
                                        <p:tgtEl>
                                          <p:spTgt spid="15"/>
                                        </p:tgtEl>
                                        <p:attrNameLst>
                                          <p:attrName>style.visibility</p:attrName>
                                        </p:attrNameLst>
                                      </p:cBhvr>
                                      <p:to>
                                        <p:strVal val="hidden"/>
                                      </p:to>
                                    </p:set>
                                  </p:childTnLst>
                                </p:cTn>
                              </p:par>
                              <p:par>
                                <p:cTn id="55" presetID="10" presetClass="exit" presetSubtype="0" fill="hold" grpId="0" nodeType="withEffect">
                                  <p:stCondLst>
                                    <p:cond delay="0"/>
                                  </p:stCondLst>
                                  <p:childTnLst>
                                    <p:animEffect transition="out" filter="fade">
                                      <p:cBhvr>
                                        <p:cTn id="56" dur="500"/>
                                        <p:tgtEl>
                                          <p:spTgt spid="16"/>
                                        </p:tgtEl>
                                      </p:cBhvr>
                                    </p:animEffect>
                                    <p:set>
                                      <p:cBhvr>
                                        <p:cTn id="57" dur="1" fill="hold">
                                          <p:stCondLst>
                                            <p:cond delay="499"/>
                                          </p:stCondLst>
                                        </p:cTn>
                                        <p:tgtEl>
                                          <p:spTgt spid="16"/>
                                        </p:tgtEl>
                                        <p:attrNameLst>
                                          <p:attrName>style.visibility</p:attrName>
                                        </p:attrNameLst>
                                      </p:cBhvr>
                                      <p:to>
                                        <p:strVal val="hidden"/>
                                      </p:to>
                                    </p:set>
                                  </p:childTnLst>
                                </p:cTn>
                              </p:par>
                              <p:par>
                                <p:cTn id="58" presetID="10" presetClass="exit" presetSubtype="0" fill="hold" grpId="1" nodeType="withEffect">
                                  <p:stCondLst>
                                    <p:cond delay="0"/>
                                  </p:stCondLst>
                                  <p:childTnLst>
                                    <p:animEffect transition="out" filter="fade">
                                      <p:cBhvr>
                                        <p:cTn id="59" dur="500"/>
                                        <p:tgtEl>
                                          <p:spTgt spid="3"/>
                                        </p:tgtEl>
                                      </p:cBhvr>
                                    </p:animEffect>
                                    <p:set>
                                      <p:cBhvr>
                                        <p:cTn id="60" dur="1" fill="hold">
                                          <p:stCondLst>
                                            <p:cond delay="499"/>
                                          </p:stCondLst>
                                        </p:cTn>
                                        <p:tgtEl>
                                          <p:spTgt spid="3"/>
                                        </p:tgtEl>
                                        <p:attrNameLst>
                                          <p:attrName>style.visibility</p:attrName>
                                        </p:attrNameLst>
                                      </p:cBhvr>
                                      <p:to>
                                        <p:strVal val="hidden"/>
                                      </p:to>
                                    </p:set>
                                  </p:childTnLst>
                                </p:cTn>
                              </p:par>
                              <p:par>
                                <p:cTn id="61" presetID="10" presetClass="exit" presetSubtype="0" fill="hold" grpId="1" nodeType="withEffect">
                                  <p:stCondLst>
                                    <p:cond delay="0"/>
                                  </p:stCondLst>
                                  <p:childTnLst>
                                    <p:animEffect transition="out" filter="fade">
                                      <p:cBhvr>
                                        <p:cTn id="62" dur="500"/>
                                        <p:tgtEl>
                                          <p:spTgt spid="4"/>
                                        </p:tgtEl>
                                      </p:cBhvr>
                                    </p:animEffect>
                                    <p:set>
                                      <p:cBhvr>
                                        <p:cTn id="63" dur="1" fill="hold">
                                          <p:stCondLst>
                                            <p:cond delay="499"/>
                                          </p:stCondLst>
                                        </p:cTn>
                                        <p:tgtEl>
                                          <p:spTgt spid="4"/>
                                        </p:tgtEl>
                                        <p:attrNameLst>
                                          <p:attrName>style.visibility</p:attrName>
                                        </p:attrNameLst>
                                      </p:cBhvr>
                                      <p:to>
                                        <p:strVal val="hidden"/>
                                      </p:to>
                                    </p:set>
                                  </p:childTnLst>
                                </p:cTn>
                              </p:par>
                            </p:childTnLst>
                          </p:cTn>
                        </p:par>
                        <p:par>
                          <p:cTn id="64" fill="hold">
                            <p:stCondLst>
                              <p:cond delay="500"/>
                            </p:stCondLst>
                            <p:childTnLst>
                              <p:par>
                                <p:cTn id="65" presetID="10" presetClass="entr" presetSubtype="0" fill="hold" grpId="0" nodeType="after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fade">
                                      <p:cBhvr>
                                        <p:cTn id="67" dur="500"/>
                                        <p:tgtEl>
                                          <p:spTgt spid="10"/>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fade">
                                      <p:cBhvr>
                                        <p:cTn id="70" dur="500"/>
                                        <p:tgtEl>
                                          <p:spTgt spid="11"/>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24"/>
                                        </p:tgtEl>
                                        <p:attrNameLst>
                                          <p:attrName>style.visibility</p:attrName>
                                        </p:attrNameLst>
                                      </p:cBhvr>
                                      <p:to>
                                        <p:strVal val="visible"/>
                                      </p:to>
                                    </p:set>
                                    <p:animEffect transition="in" filter="fade">
                                      <p:cBhvr>
                                        <p:cTn id="73" dur="500"/>
                                        <p:tgtEl>
                                          <p:spTgt spid="24"/>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25"/>
                                        </p:tgtEl>
                                        <p:attrNameLst>
                                          <p:attrName>style.visibility</p:attrName>
                                        </p:attrNameLst>
                                      </p:cBhvr>
                                      <p:to>
                                        <p:strVal val="visible"/>
                                      </p:to>
                                    </p:set>
                                    <p:animEffect transition="in" filter="fade">
                                      <p:cBhvr>
                                        <p:cTn id="76" dur="500"/>
                                        <p:tgtEl>
                                          <p:spTgt spid="25"/>
                                        </p:tgtEl>
                                      </p:cBhvr>
                                    </p:animEffect>
                                  </p:childTnLst>
                                </p:cTn>
                              </p:par>
                            </p:childTnLst>
                          </p:cTn>
                        </p:par>
                      </p:childTnLst>
                    </p:cTn>
                  </p:par>
                  <p:par>
                    <p:cTn id="77" fill="hold">
                      <p:stCondLst>
                        <p:cond delay="indefinite"/>
                      </p:stCondLst>
                      <p:childTnLst>
                        <p:par>
                          <p:cTn id="78" fill="hold">
                            <p:stCondLst>
                              <p:cond delay="0"/>
                            </p:stCondLst>
                            <p:childTnLst>
                              <p:par>
                                <p:cTn id="79" presetID="1" presetClass="entr" presetSubtype="0" fill="hold" grpId="0" nodeType="clickEffect">
                                  <p:stCondLst>
                                    <p:cond delay="0"/>
                                  </p:stCondLst>
                                  <p:childTnLst>
                                    <p:set>
                                      <p:cBhvr>
                                        <p:cTn id="80" dur="1" fill="hold">
                                          <p:stCondLst>
                                            <p:cond delay="0"/>
                                          </p:stCondLst>
                                        </p:cTn>
                                        <p:tgtEl>
                                          <p:spTgt spid="34"/>
                                        </p:tgtEl>
                                        <p:attrNameLst>
                                          <p:attrName>style.visibility</p:attrName>
                                        </p:attrNameLst>
                                      </p:cBhvr>
                                      <p:to>
                                        <p:strVal val="visible"/>
                                      </p:to>
                                    </p:set>
                                  </p:childTnLst>
                                </p:cTn>
                              </p:par>
                            </p:childTnLst>
                          </p:cTn>
                        </p:par>
                      </p:childTnLst>
                    </p:cTn>
                  </p:par>
                  <p:par>
                    <p:cTn id="81" fill="hold">
                      <p:stCondLst>
                        <p:cond delay="indefinite"/>
                      </p:stCondLst>
                      <p:childTnLst>
                        <p:par>
                          <p:cTn id="82" fill="hold">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17"/>
                                        </p:tgtEl>
                                        <p:attrNameLst>
                                          <p:attrName>style.visibility</p:attrName>
                                        </p:attrNameLst>
                                      </p:cBhvr>
                                      <p:to>
                                        <p:strVal val="visible"/>
                                      </p:to>
                                    </p:set>
                                    <p:animEffect transition="in" filter="fade">
                                      <p:cBhvr>
                                        <p:cTn id="85" dur="500"/>
                                        <p:tgtEl>
                                          <p:spTgt spid="17"/>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22"/>
                                        </p:tgtEl>
                                        <p:attrNameLst>
                                          <p:attrName>style.visibility</p:attrName>
                                        </p:attrNameLst>
                                      </p:cBhvr>
                                      <p:to>
                                        <p:strVal val="visible"/>
                                      </p:to>
                                    </p:set>
                                    <p:animEffect transition="in" filter="fade">
                                      <p:cBhvr>
                                        <p:cTn id="88" dur="500"/>
                                        <p:tgtEl>
                                          <p:spTgt spid="22"/>
                                        </p:tgtEl>
                                      </p:cBhvr>
                                    </p:animEffect>
                                  </p:childTnLst>
                                </p:cTn>
                              </p:par>
                            </p:childTnLst>
                          </p:cTn>
                        </p:par>
                      </p:childTnLst>
                    </p:cTn>
                  </p:par>
                  <p:par>
                    <p:cTn id="89" fill="hold">
                      <p:stCondLst>
                        <p:cond delay="indefinite"/>
                      </p:stCondLst>
                      <p:childTnLst>
                        <p:par>
                          <p:cTn id="90" fill="hold">
                            <p:stCondLst>
                              <p:cond delay="0"/>
                            </p:stCondLst>
                            <p:childTnLst>
                              <p:par>
                                <p:cTn id="91" presetID="1" presetClass="entr" presetSubtype="0" fill="hold" grpId="0" nodeType="clickEffect">
                                  <p:stCondLst>
                                    <p:cond delay="0"/>
                                  </p:stCondLst>
                                  <p:childTnLst>
                                    <p:set>
                                      <p:cBhvr>
                                        <p:cTn id="92" dur="1" fill="hold">
                                          <p:stCondLst>
                                            <p:cond delay="0"/>
                                          </p:stCondLst>
                                        </p:cTn>
                                        <p:tgtEl>
                                          <p:spTgt spid="35"/>
                                        </p:tgtEl>
                                        <p:attrNameLst>
                                          <p:attrName>style.visibility</p:attrName>
                                        </p:attrNameLst>
                                      </p:cBhvr>
                                      <p:to>
                                        <p:strVal val="visible"/>
                                      </p:to>
                                    </p:set>
                                  </p:childTnLst>
                                </p:cTn>
                              </p:par>
                            </p:childTnLst>
                          </p:cTn>
                        </p:par>
                      </p:childTnLst>
                    </p:cTn>
                  </p:par>
                  <p:par>
                    <p:cTn id="93" fill="hold">
                      <p:stCondLst>
                        <p:cond delay="indefinite"/>
                      </p:stCondLst>
                      <p:childTnLst>
                        <p:par>
                          <p:cTn id="94" fill="hold">
                            <p:stCondLst>
                              <p:cond delay="0"/>
                            </p:stCondLst>
                            <p:childTnLst>
                              <p:par>
                                <p:cTn id="95" presetID="1" presetClass="entr" presetSubtype="0" fill="hold" grpId="0" nodeType="clickEffect">
                                  <p:stCondLst>
                                    <p:cond delay="0"/>
                                  </p:stCondLst>
                                  <p:childTnLst>
                                    <p:set>
                                      <p:cBhvr>
                                        <p:cTn id="96" dur="1" fill="hold">
                                          <p:stCondLst>
                                            <p:cond delay="0"/>
                                          </p:stCondLst>
                                        </p:cTn>
                                        <p:tgtEl>
                                          <p:spTgt spid="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97" fill="hold" display="0">
                  <p:stCondLst>
                    <p:cond delay="indefinite"/>
                  </p:stCondLst>
                  <p:endCondLst>
                    <p:cond evt="onStopAudio" delay="0">
                      <p:tgtEl>
                        <p:sldTgt/>
                      </p:tgtEl>
                    </p:cond>
                  </p:endCondLst>
                </p:cTn>
                <p:tgtEl>
                  <p:spTgt spid="23"/>
                </p:tgtEl>
              </p:cMediaNode>
            </p:audio>
          </p:childTnLst>
        </p:cTn>
      </p:par>
    </p:tnLst>
    <p:bldLst>
      <p:bldP spid="3" grpId="0"/>
      <p:bldP spid="3" grpId="1"/>
      <p:bldP spid="4" grpId="0"/>
      <p:bldP spid="4" grpId="1"/>
      <p:bldP spid="9" grpId="0"/>
      <p:bldP spid="10" grpId="0"/>
      <p:bldP spid="11" grpId="0"/>
      <p:bldP spid="15" grpId="0"/>
      <p:bldP spid="15" grpId="1"/>
      <p:bldP spid="16" grpId="0"/>
      <p:bldP spid="16" grpId="1"/>
      <p:bldP spid="17" grpId="0"/>
      <p:bldP spid="18" grpId="0" animBg="1"/>
      <p:bldP spid="19" grpId="0"/>
      <p:bldP spid="20" grpId="0"/>
      <p:bldP spid="21" grpId="0" animBg="1"/>
      <p:bldP spid="22" grpId="0"/>
      <p:bldP spid="24" grpId="0"/>
      <p:bldP spid="25" grpId="0"/>
      <p:bldP spid="33" grpId="0"/>
      <p:bldP spid="34" grpId="0"/>
      <p:bldP spid="35" grpId="0"/>
      <p:bldP spid="36"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endParaRPr lang="en-GB"/>
          </a:p>
        </p:txBody>
      </p:sp>
      <p:sp>
        <p:nvSpPr>
          <p:cNvPr id="3" name="TextBox 2"/>
          <p:cNvSpPr txBox="1"/>
          <p:nvPr/>
        </p:nvSpPr>
        <p:spPr>
          <a:xfrm>
            <a:off x="2053538" y="1033541"/>
            <a:ext cx="10606395" cy="461665"/>
          </a:xfrm>
          <a:prstGeom prst="rect">
            <a:avLst/>
          </a:prstGeom>
          <a:noFill/>
        </p:spPr>
        <p:txBody>
          <a:bodyPr wrap="square" rtlCol="0">
            <a:spAutoFit/>
          </a:bodyPr>
          <a:lstStyle/>
          <a:p>
            <a:r>
              <a:rPr lang="en-GB" sz="2400" dirty="0">
                <a:solidFill>
                  <a:srgbClr val="0070C0"/>
                </a:solidFill>
                <a:latin typeface="Comic Sans MS" panose="030F0702030302020204" pitchFamily="66" charset="0"/>
              </a:rPr>
              <a:t>Your turn… </a:t>
            </a:r>
          </a:p>
        </p:txBody>
      </p:sp>
      <p:sp>
        <p:nvSpPr>
          <p:cNvPr id="4" name="TextBox 3"/>
          <p:cNvSpPr txBox="1"/>
          <p:nvPr/>
        </p:nvSpPr>
        <p:spPr>
          <a:xfrm>
            <a:off x="2975020" y="1898747"/>
            <a:ext cx="7643439" cy="461665"/>
          </a:xfrm>
          <a:prstGeom prst="rect">
            <a:avLst/>
          </a:prstGeom>
          <a:noFill/>
        </p:spPr>
        <p:txBody>
          <a:bodyPr wrap="none" rtlCol="0">
            <a:spAutoFit/>
          </a:bodyPr>
          <a:lstStyle/>
          <a:p>
            <a:r>
              <a:rPr lang="en-GB" sz="2400" dirty="0">
                <a:latin typeface="Comic Sans MS" panose="030F0702030302020204" pitchFamily="66" charset="0"/>
              </a:rPr>
              <a:t>There are twenty-six socks. How many pairs is this?</a:t>
            </a:r>
            <a:endParaRPr lang="en-GB" dirty="0"/>
          </a:p>
        </p:txBody>
      </p:sp>
      <p:sp>
        <p:nvSpPr>
          <p:cNvPr id="6" name="TextBox 5"/>
          <p:cNvSpPr txBox="1"/>
          <p:nvPr/>
        </p:nvSpPr>
        <p:spPr>
          <a:xfrm>
            <a:off x="2975020" y="2593200"/>
            <a:ext cx="7759241" cy="1754326"/>
          </a:xfrm>
          <a:prstGeom prst="rect">
            <a:avLst/>
          </a:prstGeom>
          <a:noFill/>
        </p:spPr>
        <p:txBody>
          <a:bodyPr wrap="square" rtlCol="0">
            <a:spAutoFit/>
          </a:bodyPr>
          <a:lstStyle/>
          <a:p>
            <a:r>
              <a:rPr lang="en-GB" sz="2400" dirty="0">
                <a:latin typeface="Comic Sans MS" panose="030F0702030302020204" pitchFamily="66" charset="0"/>
              </a:rPr>
              <a:t>One of the factors/ parts is 2 (as there are 2 socks in a pair), so the other factor/ part is half of the product/ total</a:t>
            </a:r>
          </a:p>
          <a:p>
            <a:endParaRPr lang="en-GB" dirty="0"/>
          </a:p>
          <a:p>
            <a:endParaRPr lang="en-GB" dirty="0"/>
          </a:p>
        </p:txBody>
      </p:sp>
      <p:sp>
        <p:nvSpPr>
          <p:cNvPr id="9" name="TextBox 8"/>
          <p:cNvSpPr txBox="1"/>
          <p:nvPr/>
        </p:nvSpPr>
        <p:spPr>
          <a:xfrm>
            <a:off x="2975019" y="3885861"/>
            <a:ext cx="5780750" cy="461665"/>
          </a:xfrm>
          <a:prstGeom prst="rect">
            <a:avLst/>
          </a:prstGeom>
          <a:noFill/>
        </p:spPr>
        <p:txBody>
          <a:bodyPr wrap="none" rtlCol="0">
            <a:spAutoFit/>
          </a:bodyPr>
          <a:lstStyle/>
          <a:p>
            <a:r>
              <a:rPr lang="en-GB" sz="2400" dirty="0">
                <a:latin typeface="Comic Sans MS" panose="030F0702030302020204" pitchFamily="66" charset="0"/>
              </a:rPr>
              <a:t>2 x __ = 26                       ___ x 2 = 26</a:t>
            </a:r>
            <a:endParaRPr lang="en-GB" dirty="0"/>
          </a:p>
        </p:txBody>
      </p:sp>
      <p:sp>
        <p:nvSpPr>
          <p:cNvPr id="10" name="TextBox 9"/>
          <p:cNvSpPr txBox="1"/>
          <p:nvPr/>
        </p:nvSpPr>
        <p:spPr>
          <a:xfrm>
            <a:off x="2975019" y="4580314"/>
            <a:ext cx="5086649" cy="1200329"/>
          </a:xfrm>
          <a:prstGeom prst="rect">
            <a:avLst/>
          </a:prstGeom>
          <a:noFill/>
        </p:spPr>
        <p:txBody>
          <a:bodyPr wrap="none" rtlCol="0">
            <a:spAutoFit/>
          </a:bodyPr>
          <a:lstStyle/>
          <a:p>
            <a:r>
              <a:rPr lang="en-GB" sz="2400" dirty="0">
                <a:latin typeface="Comic Sans MS" panose="030F0702030302020204" pitchFamily="66" charset="0"/>
              </a:rPr>
              <a:t>Half of 26 = half of 20 + half of 6</a:t>
            </a:r>
          </a:p>
          <a:p>
            <a:r>
              <a:rPr lang="en-GB" sz="2400" dirty="0">
                <a:latin typeface="Comic Sans MS" panose="030F0702030302020204" pitchFamily="66" charset="0"/>
              </a:rPr>
              <a:t>                  = 10 + 3</a:t>
            </a:r>
          </a:p>
          <a:p>
            <a:r>
              <a:rPr lang="en-GB" sz="2400" dirty="0">
                <a:latin typeface="Comic Sans MS" panose="030F0702030302020204" pitchFamily="66" charset="0"/>
              </a:rPr>
              <a:t>                  = 13</a:t>
            </a:r>
            <a:endParaRPr lang="en-GB" dirty="0"/>
          </a:p>
        </p:txBody>
      </p:sp>
      <p:sp>
        <p:nvSpPr>
          <p:cNvPr id="11" name="TextBox 10"/>
          <p:cNvSpPr txBox="1"/>
          <p:nvPr/>
        </p:nvSpPr>
        <p:spPr>
          <a:xfrm>
            <a:off x="2975019" y="5782598"/>
            <a:ext cx="4599336" cy="461665"/>
          </a:xfrm>
          <a:prstGeom prst="rect">
            <a:avLst/>
          </a:prstGeom>
          <a:noFill/>
        </p:spPr>
        <p:txBody>
          <a:bodyPr wrap="none" rtlCol="0">
            <a:spAutoFit/>
          </a:bodyPr>
          <a:lstStyle/>
          <a:p>
            <a:r>
              <a:rPr lang="en-GB" sz="2400" dirty="0">
                <a:latin typeface="Comic Sans MS" panose="030F0702030302020204" pitchFamily="66" charset="0"/>
              </a:rPr>
              <a:t>So there are 13 pairs of socks.</a:t>
            </a:r>
            <a:endParaRPr lang="en-GB" dirty="0"/>
          </a:p>
        </p:txBody>
      </p:sp>
      <p:pic>
        <p:nvPicPr>
          <p:cNvPr id="5" name="Audio 4">
            <a:hlinkClick r:id="" action="ppaction://media"/>
            <a:extLst>
              <a:ext uri="{FF2B5EF4-FFF2-40B4-BE49-F238E27FC236}">
                <a16:creationId xmlns:a16="http://schemas.microsoft.com/office/drawing/2014/main" id="{E651BFCC-1398-4031-A7CF-6A8E9227EAE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331236328"/>
      </p:ext>
    </p:extLst>
  </p:cSld>
  <p:clrMapOvr>
    <a:masterClrMapping/>
  </p:clrMapOvr>
  <mc:AlternateContent xmlns:mc="http://schemas.openxmlformats.org/markup-compatibility/2006" xmlns:p14="http://schemas.microsoft.com/office/powerpoint/2010/main">
    <mc:Choice Requires="p14">
      <p:transition spd="slow" p14:dur="2000" advTm="12041"/>
    </mc:Choice>
    <mc:Fallback xmlns="">
      <p:transition spd="slow" advTm="120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3" fill="hold" display="0">
                  <p:stCondLst>
                    <p:cond delay="indefinite"/>
                  </p:stCondLst>
                  <p:endCondLst>
                    <p:cond evt="onStopAudio" delay="0">
                      <p:tgtEl>
                        <p:sldTgt/>
                      </p:tgtEl>
                    </p:cond>
                  </p:endCondLst>
                </p:cTn>
                <p:tgtEl>
                  <p:spTgt spid="5"/>
                </p:tgtEl>
              </p:cMediaNode>
            </p:audio>
          </p:childTnLst>
        </p:cTn>
      </p:par>
    </p:tnLst>
    <p:bldLst>
      <p:bldP spid="6" grpId="0"/>
      <p:bldP spid="9" grpId="0"/>
      <p:bldP spid="10" grpId="0"/>
      <p:bldP spid="11"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endParaRPr lang="en-GB"/>
          </a:p>
        </p:txBody>
      </p:sp>
      <p:sp>
        <p:nvSpPr>
          <p:cNvPr id="3" name="TextBox 2"/>
          <p:cNvSpPr txBox="1"/>
          <p:nvPr/>
        </p:nvSpPr>
        <p:spPr>
          <a:xfrm>
            <a:off x="2053538" y="1033541"/>
            <a:ext cx="10606395" cy="461665"/>
          </a:xfrm>
          <a:prstGeom prst="rect">
            <a:avLst/>
          </a:prstGeom>
          <a:noFill/>
        </p:spPr>
        <p:txBody>
          <a:bodyPr wrap="square" rtlCol="0">
            <a:spAutoFit/>
          </a:bodyPr>
          <a:lstStyle/>
          <a:p>
            <a:r>
              <a:rPr lang="en-GB" sz="2400" dirty="0">
                <a:solidFill>
                  <a:srgbClr val="0070C0"/>
                </a:solidFill>
                <a:latin typeface="Comic Sans MS" panose="030F0702030302020204" pitchFamily="66" charset="0"/>
              </a:rPr>
              <a:t>Your turn… </a:t>
            </a:r>
          </a:p>
        </p:txBody>
      </p:sp>
      <p:sp>
        <p:nvSpPr>
          <p:cNvPr id="4" name="TextBox 3"/>
          <p:cNvSpPr txBox="1"/>
          <p:nvPr/>
        </p:nvSpPr>
        <p:spPr>
          <a:xfrm>
            <a:off x="2975020" y="1898747"/>
            <a:ext cx="4624984" cy="461665"/>
          </a:xfrm>
          <a:prstGeom prst="rect">
            <a:avLst/>
          </a:prstGeom>
          <a:noFill/>
        </p:spPr>
        <p:txBody>
          <a:bodyPr wrap="none" rtlCol="0">
            <a:spAutoFit/>
          </a:bodyPr>
          <a:lstStyle/>
          <a:p>
            <a:r>
              <a:rPr lang="en-GB" sz="2400" dirty="0">
                <a:latin typeface="Comic Sans MS" panose="030F0702030302020204" pitchFamily="66" charset="0"/>
              </a:rPr>
              <a:t>Work out the missing numbers.</a:t>
            </a:r>
            <a:endParaRPr lang="en-GB" dirty="0"/>
          </a:p>
        </p:txBody>
      </p:sp>
      <p:sp>
        <p:nvSpPr>
          <p:cNvPr id="6" name="TextBox 5"/>
          <p:cNvSpPr txBox="1"/>
          <p:nvPr/>
        </p:nvSpPr>
        <p:spPr>
          <a:xfrm>
            <a:off x="2975020" y="2593200"/>
            <a:ext cx="3783589" cy="1200329"/>
          </a:xfrm>
          <a:prstGeom prst="rect">
            <a:avLst/>
          </a:prstGeom>
          <a:noFill/>
        </p:spPr>
        <p:txBody>
          <a:bodyPr wrap="square" rtlCol="0">
            <a:spAutoFit/>
          </a:bodyPr>
          <a:lstStyle/>
          <a:p>
            <a:r>
              <a:rPr lang="en-GB" sz="2400" dirty="0">
                <a:latin typeface="Comic Sans MS" panose="030F0702030302020204" pitchFamily="66" charset="0"/>
              </a:rPr>
              <a:t>2 x 7 = 14</a:t>
            </a:r>
          </a:p>
          <a:p>
            <a:r>
              <a:rPr lang="en-GB" sz="2400" dirty="0">
                <a:latin typeface="Comic Sans MS" panose="030F0702030302020204" pitchFamily="66" charset="0"/>
              </a:rPr>
              <a:t>Double 7 is equal to ___</a:t>
            </a:r>
          </a:p>
          <a:p>
            <a:r>
              <a:rPr lang="en-GB" sz="2400" dirty="0">
                <a:latin typeface="Comic Sans MS" panose="030F0702030302020204" pitchFamily="66" charset="0"/>
              </a:rPr>
              <a:t>Half of ___ is equal to 7.</a:t>
            </a:r>
            <a:endParaRPr lang="en-GB" dirty="0"/>
          </a:p>
        </p:txBody>
      </p:sp>
      <p:sp>
        <p:nvSpPr>
          <p:cNvPr id="9" name="TextBox 8"/>
          <p:cNvSpPr txBox="1"/>
          <p:nvPr/>
        </p:nvSpPr>
        <p:spPr>
          <a:xfrm>
            <a:off x="2975020" y="4415948"/>
            <a:ext cx="1694695" cy="1477328"/>
          </a:xfrm>
          <a:prstGeom prst="rect">
            <a:avLst/>
          </a:prstGeom>
          <a:noFill/>
        </p:spPr>
        <p:txBody>
          <a:bodyPr wrap="none" rtlCol="0">
            <a:spAutoFit/>
          </a:bodyPr>
          <a:lstStyle/>
          <a:p>
            <a:r>
              <a:rPr lang="en-GB" sz="2400" dirty="0">
                <a:latin typeface="Comic Sans MS" panose="030F0702030302020204" pitchFamily="66" charset="0"/>
              </a:rPr>
              <a:t>2 x 3 = 6</a:t>
            </a:r>
          </a:p>
          <a:p>
            <a:r>
              <a:rPr lang="en-GB" sz="2400" dirty="0">
                <a:latin typeface="Comic Sans MS" panose="030F0702030302020204" pitchFamily="66" charset="0"/>
              </a:rPr>
              <a:t>2 x __= 8</a:t>
            </a:r>
          </a:p>
          <a:p>
            <a:r>
              <a:rPr lang="en-GB" sz="2400" dirty="0">
                <a:latin typeface="Comic Sans MS" panose="030F0702030302020204" pitchFamily="66" charset="0"/>
              </a:rPr>
              <a:t>2 x __= 10</a:t>
            </a:r>
          </a:p>
          <a:p>
            <a:endParaRPr lang="en-GB" dirty="0"/>
          </a:p>
        </p:txBody>
      </p:sp>
      <p:sp>
        <p:nvSpPr>
          <p:cNvPr id="12" name="TextBox 11"/>
          <p:cNvSpPr txBox="1"/>
          <p:nvPr/>
        </p:nvSpPr>
        <p:spPr>
          <a:xfrm>
            <a:off x="7600004" y="2593199"/>
            <a:ext cx="3783589" cy="1200329"/>
          </a:xfrm>
          <a:prstGeom prst="rect">
            <a:avLst/>
          </a:prstGeom>
          <a:noFill/>
        </p:spPr>
        <p:txBody>
          <a:bodyPr wrap="square" rtlCol="0">
            <a:spAutoFit/>
          </a:bodyPr>
          <a:lstStyle/>
          <a:p>
            <a:r>
              <a:rPr lang="en-GB" sz="2400" dirty="0">
                <a:latin typeface="Comic Sans MS" panose="030F0702030302020204" pitchFamily="66" charset="0"/>
              </a:rPr>
              <a:t>6 x 2 = 12</a:t>
            </a:r>
          </a:p>
          <a:p>
            <a:r>
              <a:rPr lang="en-GB" sz="2400" dirty="0">
                <a:latin typeface="Comic Sans MS" panose="030F0702030302020204" pitchFamily="66" charset="0"/>
              </a:rPr>
              <a:t>Double 6 is equal to ___</a:t>
            </a:r>
          </a:p>
          <a:p>
            <a:r>
              <a:rPr lang="en-GB" sz="2400" dirty="0">
                <a:latin typeface="Comic Sans MS" panose="030F0702030302020204" pitchFamily="66" charset="0"/>
              </a:rPr>
              <a:t>Half of ___ is equal to 6.</a:t>
            </a:r>
            <a:endParaRPr lang="en-GB" dirty="0"/>
          </a:p>
        </p:txBody>
      </p:sp>
      <p:sp>
        <p:nvSpPr>
          <p:cNvPr id="5" name="TextBox 4">
            <a:extLst>
              <a:ext uri="{FF2B5EF4-FFF2-40B4-BE49-F238E27FC236}">
                <a16:creationId xmlns:a16="http://schemas.microsoft.com/office/drawing/2014/main" id="{1B3A9845-BE28-4D8A-9602-5AB374B2D34F}"/>
              </a:ext>
            </a:extLst>
          </p:cNvPr>
          <p:cNvSpPr txBox="1"/>
          <p:nvPr/>
        </p:nvSpPr>
        <p:spPr>
          <a:xfrm>
            <a:off x="5747657" y="4415948"/>
            <a:ext cx="2286000" cy="1754326"/>
          </a:xfrm>
          <a:prstGeom prst="rect">
            <a:avLst/>
          </a:prstGeom>
          <a:noFill/>
        </p:spPr>
        <p:txBody>
          <a:bodyPr wrap="square" rtlCol="0">
            <a:spAutoFit/>
          </a:bodyPr>
          <a:lstStyle/>
          <a:p>
            <a:r>
              <a:rPr lang="en-GB" dirty="0"/>
              <a:t>If I cut an 8m piece of ribbon into 2 equal pieces, how long will each piece be?</a:t>
            </a:r>
          </a:p>
        </p:txBody>
      </p:sp>
      <p:sp>
        <p:nvSpPr>
          <p:cNvPr id="7" name="TextBox 6">
            <a:extLst>
              <a:ext uri="{FF2B5EF4-FFF2-40B4-BE49-F238E27FC236}">
                <a16:creationId xmlns:a16="http://schemas.microsoft.com/office/drawing/2014/main" id="{572BFDA9-74B0-4088-BC99-06B94C5390BB}"/>
              </a:ext>
            </a:extLst>
          </p:cNvPr>
          <p:cNvSpPr txBox="1"/>
          <p:nvPr/>
        </p:nvSpPr>
        <p:spPr>
          <a:xfrm>
            <a:off x="8784771" y="4497589"/>
            <a:ext cx="2598822" cy="1477328"/>
          </a:xfrm>
          <a:prstGeom prst="rect">
            <a:avLst/>
          </a:prstGeom>
          <a:noFill/>
        </p:spPr>
        <p:txBody>
          <a:bodyPr wrap="square" rtlCol="0">
            <a:spAutoFit/>
          </a:bodyPr>
          <a:lstStyle/>
          <a:p>
            <a:r>
              <a:rPr lang="en-GB" dirty="0"/>
              <a:t>I gave half my toy cars to my friend; I have 7 toy cars left. Hoe many did I have to start with?</a:t>
            </a:r>
          </a:p>
        </p:txBody>
      </p:sp>
      <p:pic>
        <p:nvPicPr>
          <p:cNvPr id="8" name="Audio 7">
            <a:hlinkClick r:id="" action="ppaction://media"/>
            <a:extLst>
              <a:ext uri="{FF2B5EF4-FFF2-40B4-BE49-F238E27FC236}">
                <a16:creationId xmlns:a16="http://schemas.microsoft.com/office/drawing/2014/main" id="{BCFC605B-2A28-47D5-B8EF-3B16FEBFBE1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234749981"/>
      </p:ext>
    </p:extLst>
  </p:cSld>
  <p:clrMapOvr>
    <a:masterClrMapping/>
  </p:clrMapOvr>
  <mc:AlternateContent xmlns:mc="http://schemas.openxmlformats.org/markup-compatibility/2006" xmlns:p14="http://schemas.microsoft.com/office/powerpoint/2010/main">
    <mc:Choice Requires="p14">
      <p:transition spd="slow" p14:dur="2000" advTm="22955"/>
    </mc:Choice>
    <mc:Fallback xmlns="">
      <p:transition spd="slow" advTm="229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891862"/>
            <a:ext cx="8915399" cy="2262781"/>
          </a:xfrm>
        </p:spPr>
        <p:txBody>
          <a:bodyPr/>
          <a:lstStyle/>
          <a:p>
            <a:r>
              <a:rPr lang="en-GB" dirty="0">
                <a:latin typeface="Comic Sans MS" panose="030F0702030302020204" pitchFamily="66" charset="0"/>
              </a:rPr>
              <a:t>Session 5</a:t>
            </a:r>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291216008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Content Placeholder 12"/>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272588" y="197548"/>
            <a:ext cx="2767502" cy="1974152"/>
          </a:xfrm>
        </p:spPr>
      </p:pic>
      <p:sp>
        <p:nvSpPr>
          <p:cNvPr id="4" name="Title 3">
            <a:extLst>
              <a:ext uri="{FF2B5EF4-FFF2-40B4-BE49-F238E27FC236}">
                <a16:creationId xmlns:a16="http://schemas.microsoft.com/office/drawing/2014/main" id="{77913853-B3A2-41BA-8087-5DF9E84DCA68}"/>
              </a:ext>
            </a:extLst>
          </p:cNvPr>
          <p:cNvSpPr>
            <a:spLocks noGrp="1"/>
          </p:cNvSpPr>
          <p:nvPr>
            <p:ph type="title"/>
          </p:nvPr>
        </p:nvSpPr>
        <p:spPr>
          <a:xfrm>
            <a:off x="3071897" y="2750662"/>
            <a:ext cx="2119082" cy="1280890"/>
          </a:xfrm>
        </p:spPr>
        <p:txBody>
          <a:bodyPr/>
          <a:lstStyle/>
          <a:p>
            <a:r>
              <a:rPr lang="en-GB" dirty="0"/>
              <a:t>16 - 3 =</a:t>
            </a:r>
          </a:p>
        </p:txBody>
      </p:sp>
      <p:sp>
        <p:nvSpPr>
          <p:cNvPr id="7" name="Title 3">
            <a:extLst>
              <a:ext uri="{FF2B5EF4-FFF2-40B4-BE49-F238E27FC236}">
                <a16:creationId xmlns:a16="http://schemas.microsoft.com/office/drawing/2014/main" id="{2CD8A4B1-57A4-4078-8070-690ADAA963C0}"/>
              </a:ext>
            </a:extLst>
          </p:cNvPr>
          <p:cNvSpPr txBox="1">
            <a:spLocks/>
          </p:cNvSpPr>
          <p:nvPr/>
        </p:nvSpPr>
        <p:spPr>
          <a:xfrm>
            <a:off x="3071896" y="799987"/>
            <a:ext cx="6551075" cy="128089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a:t>Subtract these…</a:t>
            </a:r>
          </a:p>
        </p:txBody>
      </p:sp>
      <p:sp>
        <p:nvSpPr>
          <p:cNvPr id="8" name="Title 3">
            <a:extLst>
              <a:ext uri="{FF2B5EF4-FFF2-40B4-BE49-F238E27FC236}">
                <a16:creationId xmlns:a16="http://schemas.microsoft.com/office/drawing/2014/main" id="{D444A6D8-BB3F-4C4B-9C04-22FA4DA631F5}"/>
              </a:ext>
            </a:extLst>
          </p:cNvPr>
          <p:cNvSpPr txBox="1">
            <a:spLocks/>
          </p:cNvSpPr>
          <p:nvPr/>
        </p:nvSpPr>
        <p:spPr>
          <a:xfrm>
            <a:off x="6347433" y="3548592"/>
            <a:ext cx="2301961" cy="128089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a:t>10 - 5 = </a:t>
            </a:r>
          </a:p>
        </p:txBody>
      </p:sp>
      <p:sp>
        <p:nvSpPr>
          <p:cNvPr id="6" name="Title 3">
            <a:extLst>
              <a:ext uri="{FF2B5EF4-FFF2-40B4-BE49-F238E27FC236}">
                <a16:creationId xmlns:a16="http://schemas.microsoft.com/office/drawing/2014/main" id="{A4F786D6-EA56-4C47-A61C-AB22D370BC70}"/>
              </a:ext>
            </a:extLst>
          </p:cNvPr>
          <p:cNvSpPr txBox="1">
            <a:spLocks/>
          </p:cNvSpPr>
          <p:nvPr/>
        </p:nvSpPr>
        <p:spPr>
          <a:xfrm>
            <a:off x="3829207" y="4701337"/>
            <a:ext cx="2119082" cy="128089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a:t>24- 4 =</a:t>
            </a:r>
          </a:p>
        </p:txBody>
      </p:sp>
      <p:sp>
        <p:nvSpPr>
          <p:cNvPr id="9" name="Title 3">
            <a:extLst>
              <a:ext uri="{FF2B5EF4-FFF2-40B4-BE49-F238E27FC236}">
                <a16:creationId xmlns:a16="http://schemas.microsoft.com/office/drawing/2014/main" id="{474945F4-DD12-40C6-9449-AC283D26F2E3}"/>
              </a:ext>
            </a:extLst>
          </p:cNvPr>
          <p:cNvSpPr txBox="1">
            <a:spLocks/>
          </p:cNvSpPr>
          <p:nvPr/>
        </p:nvSpPr>
        <p:spPr>
          <a:xfrm>
            <a:off x="8537257" y="5016307"/>
            <a:ext cx="2119082" cy="128089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a:t>36 - 2 =</a:t>
            </a:r>
          </a:p>
        </p:txBody>
      </p:sp>
      <p:sp>
        <p:nvSpPr>
          <p:cNvPr id="10" name="Title 3">
            <a:extLst>
              <a:ext uri="{FF2B5EF4-FFF2-40B4-BE49-F238E27FC236}">
                <a16:creationId xmlns:a16="http://schemas.microsoft.com/office/drawing/2014/main" id="{B5289B12-5E7C-4CCB-8FCA-B629FCFC2DE8}"/>
              </a:ext>
            </a:extLst>
          </p:cNvPr>
          <p:cNvSpPr txBox="1">
            <a:spLocks/>
          </p:cNvSpPr>
          <p:nvPr/>
        </p:nvSpPr>
        <p:spPr>
          <a:xfrm>
            <a:off x="8746307" y="2683316"/>
            <a:ext cx="2119082" cy="128089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a:t>20 - 8 =</a:t>
            </a:r>
          </a:p>
        </p:txBody>
      </p:sp>
    </p:spTree>
    <p:extLst>
      <p:ext uri="{BB962C8B-B14F-4D97-AF65-F5344CB8AC3E}">
        <p14:creationId xmlns:p14="http://schemas.microsoft.com/office/powerpoint/2010/main" val="1722253949"/>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1000"/>
                                        <p:tgtEl>
                                          <p:spTgt spid="10"/>
                                        </p:tgtEl>
                                      </p:cBhvr>
                                    </p:animEffect>
                                    <p:anim calcmode="lin" valueType="num">
                                      <p:cBhvr>
                                        <p:cTn id="36" dur="1000" fill="hold"/>
                                        <p:tgtEl>
                                          <p:spTgt spid="10"/>
                                        </p:tgtEl>
                                        <p:attrNameLst>
                                          <p:attrName>ppt_x</p:attrName>
                                        </p:attrNameLst>
                                      </p:cBhvr>
                                      <p:tavLst>
                                        <p:tav tm="0">
                                          <p:val>
                                            <p:strVal val="#ppt_x"/>
                                          </p:val>
                                        </p:tav>
                                        <p:tav tm="100000">
                                          <p:val>
                                            <p:strVal val="#ppt_x"/>
                                          </p:val>
                                        </p:tav>
                                      </p:tavLst>
                                    </p:anim>
                                    <p:anim calcmode="lin" valueType="num">
                                      <p:cBhvr>
                                        <p:cTn id="3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6" grpId="0"/>
      <p:bldP spid="9" grpId="0"/>
      <p:bldP spid="10"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Comic Sans MS" panose="030F0702030302020204" pitchFamily="66" charset="0"/>
              </a:rPr>
              <a:t>WALT use doubling and halving to solve 2 times table problems </a:t>
            </a:r>
          </a:p>
        </p:txBody>
      </p:sp>
      <p:sp>
        <p:nvSpPr>
          <p:cNvPr id="4" name="Content Placeholder 3"/>
          <p:cNvSpPr>
            <a:spLocks noGrp="1"/>
          </p:cNvSpPr>
          <p:nvPr>
            <p:ph idx="1"/>
          </p:nvPr>
        </p:nvSpPr>
        <p:spPr/>
        <p:txBody>
          <a:bodyPr/>
          <a:lstStyle/>
          <a:p>
            <a:endParaRPr lang="en-GB" dirty="0"/>
          </a:p>
        </p:txBody>
      </p:sp>
    </p:spTree>
    <p:extLst>
      <p:ext uri="{BB962C8B-B14F-4D97-AF65-F5344CB8AC3E}">
        <p14:creationId xmlns:p14="http://schemas.microsoft.com/office/powerpoint/2010/main" val="237461411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8653B85C-6ABE-4F31-9CF1-D27BD47016F4}"/>
              </a:ext>
            </a:extLst>
          </p:cNvPr>
          <p:cNvGraphicFramePr>
            <a:graphicFrameLocks noGrp="1"/>
          </p:cNvGraphicFramePr>
          <p:nvPr/>
        </p:nvGraphicFramePr>
        <p:xfrm>
          <a:off x="1804987" y="1714500"/>
          <a:ext cx="8582026" cy="4705350"/>
        </p:xfrm>
        <a:graphic>
          <a:graphicData uri="http://schemas.openxmlformats.org/drawingml/2006/table">
            <a:tbl>
              <a:tblPr firstRow="1" bandRow="1">
                <a:tableStyleId>{5C22544A-7EE6-4342-B048-85BDC9FD1C3A}</a:tableStyleId>
              </a:tblPr>
              <a:tblGrid>
                <a:gridCol w="4291013">
                  <a:extLst>
                    <a:ext uri="{9D8B030D-6E8A-4147-A177-3AD203B41FA5}">
                      <a16:colId xmlns:a16="http://schemas.microsoft.com/office/drawing/2014/main" val="3195678660"/>
                    </a:ext>
                  </a:extLst>
                </a:gridCol>
                <a:gridCol w="4291013">
                  <a:extLst>
                    <a:ext uri="{9D8B030D-6E8A-4147-A177-3AD203B41FA5}">
                      <a16:colId xmlns:a16="http://schemas.microsoft.com/office/drawing/2014/main" val="745730372"/>
                    </a:ext>
                  </a:extLst>
                </a:gridCol>
              </a:tblGrid>
              <a:tr h="2352675">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313936878"/>
                  </a:ext>
                </a:extLst>
              </a:tr>
              <a:tr h="2352675">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19268608"/>
                  </a:ext>
                </a:extLst>
              </a:tr>
            </a:tbl>
          </a:graphicData>
        </a:graphic>
      </p:graphicFrame>
      <p:sp>
        <p:nvSpPr>
          <p:cNvPr id="2" name="Text Placeholder 1"/>
          <p:cNvSpPr>
            <a:spLocks noGrp="1"/>
          </p:cNvSpPr>
          <p:nvPr>
            <p:ph type="body" sz="quarter" idx="11"/>
          </p:nvPr>
        </p:nvSpPr>
        <p:spPr/>
        <p:txBody>
          <a:bodyPr/>
          <a:lstStyle/>
          <a:p>
            <a:r>
              <a:rPr lang="en-US" dirty="0"/>
              <a:t>2.5 Commutativity, doubling and halving</a:t>
            </a:r>
            <a:r>
              <a:rPr lang="en-GB" dirty="0"/>
              <a:t>	  </a:t>
            </a:r>
            <a:r>
              <a:rPr lang="en-US" dirty="0">
                <a:solidFill>
                  <a:srgbClr val="00628C"/>
                </a:solidFill>
              </a:rPr>
              <a:t>Step 3:8</a:t>
            </a:r>
          </a:p>
        </p:txBody>
      </p:sp>
      <p:sp>
        <p:nvSpPr>
          <p:cNvPr id="3" name="TextBox 2">
            <a:extLst>
              <a:ext uri="{FF2B5EF4-FFF2-40B4-BE49-F238E27FC236}">
                <a16:creationId xmlns:a16="http://schemas.microsoft.com/office/drawing/2014/main" id="{15EA71EF-4FEA-4C53-9383-C1E4A5B5DE71}"/>
              </a:ext>
            </a:extLst>
          </p:cNvPr>
          <p:cNvSpPr txBox="1"/>
          <p:nvPr/>
        </p:nvSpPr>
        <p:spPr bwMode="auto">
          <a:xfrm>
            <a:off x="4306220" y="1069207"/>
            <a:ext cx="357957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True or false – half of 10?</a:t>
            </a:r>
          </a:p>
        </p:txBody>
      </p:sp>
      <p:pic>
        <p:nvPicPr>
          <p:cNvPr id="5" name="Picture 4" descr="A close up of a logo&#10;&#10;Description automatically generated">
            <a:extLst>
              <a:ext uri="{FF2B5EF4-FFF2-40B4-BE49-F238E27FC236}">
                <a16:creationId xmlns:a16="http://schemas.microsoft.com/office/drawing/2014/main" id="{0E50C369-2F81-4778-A862-1A134F55E4E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92021" y="1804087"/>
            <a:ext cx="2587461" cy="2325597"/>
          </a:xfrm>
          <a:prstGeom prst="rect">
            <a:avLst/>
          </a:prstGeom>
        </p:spPr>
      </p:pic>
      <p:pic>
        <p:nvPicPr>
          <p:cNvPr id="7" name="Picture 6">
            <a:extLst>
              <a:ext uri="{FF2B5EF4-FFF2-40B4-BE49-F238E27FC236}">
                <a16:creationId xmlns:a16="http://schemas.microsoft.com/office/drawing/2014/main" id="{A15D9D7F-BF51-4B05-884F-52F205AA312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651403" y="4345748"/>
            <a:ext cx="2587461" cy="1851750"/>
          </a:xfrm>
          <a:prstGeom prst="rect">
            <a:avLst/>
          </a:prstGeom>
        </p:spPr>
      </p:pic>
      <p:grpSp>
        <p:nvGrpSpPr>
          <p:cNvPr id="12" name="Group 11">
            <a:extLst>
              <a:ext uri="{FF2B5EF4-FFF2-40B4-BE49-F238E27FC236}">
                <a16:creationId xmlns:a16="http://schemas.microsoft.com/office/drawing/2014/main" id="{78BBEFEF-3CDE-492B-B225-647D77689AD9}"/>
              </a:ext>
            </a:extLst>
          </p:cNvPr>
          <p:cNvGrpSpPr/>
          <p:nvPr/>
        </p:nvGrpSpPr>
        <p:grpSpPr>
          <a:xfrm>
            <a:off x="3622004" y="5040792"/>
            <a:ext cx="518092" cy="461665"/>
            <a:chOff x="1825308" y="5283853"/>
            <a:chExt cx="518092" cy="461665"/>
          </a:xfrm>
        </p:grpSpPr>
        <p:sp>
          <p:nvSpPr>
            <p:cNvPr id="9" name="TextBox 8">
              <a:extLst>
                <a:ext uri="{FF2B5EF4-FFF2-40B4-BE49-F238E27FC236}">
                  <a16:creationId xmlns:a16="http://schemas.microsoft.com/office/drawing/2014/main" id="{FCF4962F-D67F-4E10-8558-03767D37405C}"/>
                </a:ext>
              </a:extLst>
            </p:cNvPr>
            <p:cNvSpPr txBox="1"/>
            <p:nvPr/>
          </p:nvSpPr>
          <p:spPr bwMode="auto">
            <a:xfrm>
              <a:off x="1825308" y="5283853"/>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20</a:t>
              </a:r>
            </a:p>
          </p:txBody>
        </p:sp>
        <p:sp>
          <p:nvSpPr>
            <p:cNvPr id="11" name="Rectangle 10">
              <a:extLst>
                <a:ext uri="{FF2B5EF4-FFF2-40B4-BE49-F238E27FC236}">
                  <a16:creationId xmlns:a16="http://schemas.microsoft.com/office/drawing/2014/main" id="{86497CF6-C094-4A76-87AF-8E8403814DCB}"/>
                </a:ext>
              </a:extLst>
            </p:cNvPr>
            <p:cNvSpPr/>
            <p:nvPr/>
          </p:nvSpPr>
          <p:spPr bwMode="auto">
            <a:xfrm>
              <a:off x="1853522" y="5283853"/>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13" name="Group 12">
            <a:extLst>
              <a:ext uri="{FF2B5EF4-FFF2-40B4-BE49-F238E27FC236}">
                <a16:creationId xmlns:a16="http://schemas.microsoft.com/office/drawing/2014/main" id="{8F5D7C1D-7FD1-455F-87F2-C2845729C67B}"/>
              </a:ext>
            </a:extLst>
          </p:cNvPr>
          <p:cNvGrpSpPr/>
          <p:nvPr/>
        </p:nvGrpSpPr>
        <p:grpSpPr>
          <a:xfrm>
            <a:off x="7714301" y="2736053"/>
            <a:ext cx="461665" cy="461665"/>
            <a:chOff x="1853522" y="5283853"/>
            <a:chExt cx="461665" cy="461665"/>
          </a:xfrm>
        </p:grpSpPr>
        <p:sp>
          <p:nvSpPr>
            <p:cNvPr id="14" name="TextBox 13">
              <a:extLst>
                <a:ext uri="{FF2B5EF4-FFF2-40B4-BE49-F238E27FC236}">
                  <a16:creationId xmlns:a16="http://schemas.microsoft.com/office/drawing/2014/main" id="{E3A81A1E-39B5-40EB-8DDB-FEAA1811DE74}"/>
                </a:ext>
              </a:extLst>
            </p:cNvPr>
            <p:cNvSpPr txBox="1"/>
            <p:nvPr/>
          </p:nvSpPr>
          <p:spPr bwMode="auto">
            <a:xfrm>
              <a:off x="1908665" y="5283853"/>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5</a:t>
              </a:r>
            </a:p>
          </p:txBody>
        </p:sp>
        <p:sp>
          <p:nvSpPr>
            <p:cNvPr id="15" name="Rectangle 14">
              <a:extLst>
                <a:ext uri="{FF2B5EF4-FFF2-40B4-BE49-F238E27FC236}">
                  <a16:creationId xmlns:a16="http://schemas.microsoft.com/office/drawing/2014/main" id="{877E6919-FCDA-4E5B-88CB-ADDE693D9542}"/>
                </a:ext>
              </a:extLst>
            </p:cNvPr>
            <p:cNvSpPr/>
            <p:nvPr/>
          </p:nvSpPr>
          <p:spPr bwMode="auto">
            <a:xfrm>
              <a:off x="1853522" y="5283853"/>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srgbClr val="000000"/>
                </a:solidFill>
                <a:latin typeface="Arial" charset="0"/>
              </a:endParaRPr>
            </a:p>
          </p:txBody>
        </p:sp>
      </p:grpSp>
      <p:grpSp>
        <p:nvGrpSpPr>
          <p:cNvPr id="21" name="Group 20">
            <a:extLst>
              <a:ext uri="{FF2B5EF4-FFF2-40B4-BE49-F238E27FC236}">
                <a16:creationId xmlns:a16="http://schemas.microsoft.com/office/drawing/2014/main" id="{D381A8B5-FE3C-4FFE-903D-D9EB641292A5}"/>
              </a:ext>
            </a:extLst>
          </p:cNvPr>
          <p:cNvGrpSpPr/>
          <p:nvPr/>
        </p:nvGrpSpPr>
        <p:grpSpPr>
          <a:xfrm>
            <a:off x="4765206" y="2612941"/>
            <a:ext cx="1236450" cy="707886"/>
            <a:chOff x="6327449" y="3497398"/>
            <a:chExt cx="1236450" cy="707886"/>
          </a:xfrm>
        </p:grpSpPr>
        <p:sp>
          <p:nvSpPr>
            <p:cNvPr id="22" name="TextBox 21">
              <a:extLst>
                <a:ext uri="{FF2B5EF4-FFF2-40B4-BE49-F238E27FC236}">
                  <a16:creationId xmlns:a16="http://schemas.microsoft.com/office/drawing/2014/main" id="{7283FC16-12A3-45BA-8DD9-E646DB42DCBC}"/>
                </a:ext>
              </a:extLst>
            </p:cNvPr>
            <p:cNvSpPr txBox="1"/>
            <p:nvPr/>
          </p:nvSpPr>
          <p:spPr bwMode="auto">
            <a:xfrm>
              <a:off x="6327449" y="3497398"/>
              <a:ext cx="510076" cy="707886"/>
            </a:xfrm>
            <a:prstGeom prst="rect">
              <a:avLst/>
            </a:prstGeom>
            <a:noFill/>
            <a:ln>
              <a:noFill/>
            </a:ln>
            <a:extLs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4000" dirty="0">
                  <a:solidFill>
                    <a:srgbClr val="FF0000"/>
                  </a:solidFill>
                  <a:latin typeface="Comic Sans MS" panose="030F0702030302020204" pitchFamily="66" charset="0"/>
                  <a:ea typeface="Myriad Pro Semibold" charset="0"/>
                  <a:cs typeface="Myriad Pro Semibold" charset="0"/>
                  <a:sym typeface="Wingdings" panose="05000000000000000000" pitchFamily="2" charset="2"/>
                </a:rPr>
                <a:t></a:t>
              </a:r>
              <a:endParaRPr lang="en-GB" sz="4000" dirty="0">
                <a:solidFill>
                  <a:srgbClr val="FF0000"/>
                </a:solidFill>
                <a:latin typeface="Comic Sans MS" panose="030F0702030302020204" pitchFamily="66" charset="0"/>
                <a:ea typeface="Myriad Pro Semibold" charset="0"/>
                <a:cs typeface="Myriad Pro Semibold" charset="0"/>
              </a:endParaRPr>
            </a:p>
          </p:txBody>
        </p:sp>
        <p:sp>
          <p:nvSpPr>
            <p:cNvPr id="23" name="TextBox 22">
              <a:extLst>
                <a:ext uri="{FF2B5EF4-FFF2-40B4-BE49-F238E27FC236}">
                  <a16:creationId xmlns:a16="http://schemas.microsoft.com/office/drawing/2014/main" id="{8C67E665-1BA8-40F9-9B14-669A49853221}"/>
                </a:ext>
              </a:extLst>
            </p:cNvPr>
            <p:cNvSpPr txBox="1"/>
            <p:nvPr/>
          </p:nvSpPr>
          <p:spPr bwMode="auto">
            <a:xfrm>
              <a:off x="6760474" y="3607809"/>
              <a:ext cx="803425" cy="461665"/>
            </a:xfrm>
            <a:prstGeom prst="rect">
              <a:avLst/>
            </a:prstGeom>
            <a:noFill/>
            <a:ln>
              <a:noFill/>
            </a:ln>
            <a:extLs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FF0000"/>
                  </a:solidFill>
                  <a:latin typeface="Myriad Pro Semibold"/>
                  <a:ea typeface="Myriad Pro Semibold" charset="0"/>
                  <a:cs typeface="Myriad Pro Semibold" charset="0"/>
                  <a:sym typeface="Wingdings" panose="05000000000000000000" pitchFamily="2" charset="2"/>
                </a:rPr>
                <a:t>false</a:t>
              </a:r>
              <a:endParaRPr lang="en-GB" sz="2400" dirty="0">
                <a:solidFill>
                  <a:srgbClr val="FF0000"/>
                </a:solidFill>
                <a:latin typeface="Myriad Pro Semibold"/>
                <a:ea typeface="Myriad Pro Semibold" charset="0"/>
                <a:cs typeface="Myriad Pro Semibold" charset="0"/>
              </a:endParaRPr>
            </a:p>
          </p:txBody>
        </p:sp>
      </p:grpSp>
      <p:grpSp>
        <p:nvGrpSpPr>
          <p:cNvPr id="24" name="Group 23">
            <a:extLst>
              <a:ext uri="{FF2B5EF4-FFF2-40B4-BE49-F238E27FC236}">
                <a16:creationId xmlns:a16="http://schemas.microsoft.com/office/drawing/2014/main" id="{F8F41695-8C69-4E36-B4ED-3F0B05DCBD07}"/>
              </a:ext>
            </a:extLst>
          </p:cNvPr>
          <p:cNvGrpSpPr/>
          <p:nvPr/>
        </p:nvGrpSpPr>
        <p:grpSpPr>
          <a:xfrm>
            <a:off x="4765206" y="4917680"/>
            <a:ext cx="1236450" cy="707886"/>
            <a:chOff x="6327449" y="3497398"/>
            <a:chExt cx="1236450" cy="707886"/>
          </a:xfrm>
        </p:grpSpPr>
        <p:sp>
          <p:nvSpPr>
            <p:cNvPr id="25" name="TextBox 24">
              <a:extLst>
                <a:ext uri="{FF2B5EF4-FFF2-40B4-BE49-F238E27FC236}">
                  <a16:creationId xmlns:a16="http://schemas.microsoft.com/office/drawing/2014/main" id="{4883337F-D5F4-4C37-B395-80885C04953B}"/>
                </a:ext>
              </a:extLst>
            </p:cNvPr>
            <p:cNvSpPr txBox="1"/>
            <p:nvPr/>
          </p:nvSpPr>
          <p:spPr bwMode="auto">
            <a:xfrm>
              <a:off x="6327449" y="3497398"/>
              <a:ext cx="510076" cy="707886"/>
            </a:xfrm>
            <a:prstGeom prst="rect">
              <a:avLst/>
            </a:prstGeom>
            <a:noFill/>
            <a:ln>
              <a:noFill/>
            </a:ln>
            <a:extLs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4000" dirty="0">
                  <a:solidFill>
                    <a:srgbClr val="FF0000"/>
                  </a:solidFill>
                  <a:latin typeface="Comic Sans MS" panose="030F0702030302020204" pitchFamily="66" charset="0"/>
                  <a:ea typeface="Myriad Pro Semibold" charset="0"/>
                  <a:cs typeface="Myriad Pro Semibold" charset="0"/>
                  <a:sym typeface="Wingdings" panose="05000000000000000000" pitchFamily="2" charset="2"/>
                </a:rPr>
                <a:t></a:t>
              </a:r>
              <a:endParaRPr lang="en-GB" sz="4000" dirty="0">
                <a:solidFill>
                  <a:srgbClr val="FF0000"/>
                </a:solidFill>
                <a:latin typeface="Comic Sans MS" panose="030F0702030302020204" pitchFamily="66" charset="0"/>
                <a:ea typeface="Myriad Pro Semibold" charset="0"/>
                <a:cs typeface="Myriad Pro Semibold" charset="0"/>
              </a:endParaRPr>
            </a:p>
          </p:txBody>
        </p:sp>
        <p:sp>
          <p:nvSpPr>
            <p:cNvPr id="26" name="TextBox 25">
              <a:extLst>
                <a:ext uri="{FF2B5EF4-FFF2-40B4-BE49-F238E27FC236}">
                  <a16:creationId xmlns:a16="http://schemas.microsoft.com/office/drawing/2014/main" id="{7D122510-5E14-403D-BE7E-A2876F8F4F0A}"/>
                </a:ext>
              </a:extLst>
            </p:cNvPr>
            <p:cNvSpPr txBox="1"/>
            <p:nvPr/>
          </p:nvSpPr>
          <p:spPr bwMode="auto">
            <a:xfrm>
              <a:off x="6760474" y="3607809"/>
              <a:ext cx="803425" cy="461665"/>
            </a:xfrm>
            <a:prstGeom prst="rect">
              <a:avLst/>
            </a:prstGeom>
            <a:noFill/>
            <a:ln>
              <a:noFill/>
            </a:ln>
            <a:extLs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FF0000"/>
                  </a:solidFill>
                  <a:latin typeface="Myriad Pro Semibold"/>
                  <a:ea typeface="Myriad Pro Semibold" charset="0"/>
                  <a:cs typeface="Myriad Pro Semibold" charset="0"/>
                  <a:sym typeface="Wingdings" panose="05000000000000000000" pitchFamily="2" charset="2"/>
                </a:rPr>
                <a:t>false</a:t>
              </a:r>
              <a:endParaRPr lang="en-GB" sz="2400" dirty="0">
                <a:solidFill>
                  <a:srgbClr val="FF0000"/>
                </a:solidFill>
                <a:latin typeface="Myriad Pro Semibold"/>
                <a:ea typeface="Myriad Pro Semibold" charset="0"/>
                <a:cs typeface="Myriad Pro Semibold" charset="0"/>
              </a:endParaRPr>
            </a:p>
          </p:txBody>
        </p:sp>
      </p:grpSp>
      <p:grpSp>
        <p:nvGrpSpPr>
          <p:cNvPr id="27" name="Group 26">
            <a:extLst>
              <a:ext uri="{FF2B5EF4-FFF2-40B4-BE49-F238E27FC236}">
                <a16:creationId xmlns:a16="http://schemas.microsoft.com/office/drawing/2014/main" id="{CF522587-DC97-4938-8C11-E7C2082097C7}"/>
              </a:ext>
            </a:extLst>
          </p:cNvPr>
          <p:cNvGrpSpPr/>
          <p:nvPr/>
        </p:nvGrpSpPr>
        <p:grpSpPr>
          <a:xfrm>
            <a:off x="8994449" y="2612941"/>
            <a:ext cx="1293600" cy="707886"/>
            <a:chOff x="6327449" y="2947985"/>
            <a:chExt cx="1293600" cy="707886"/>
          </a:xfrm>
        </p:grpSpPr>
        <p:sp>
          <p:nvSpPr>
            <p:cNvPr id="28" name="TextBox 27">
              <a:extLst>
                <a:ext uri="{FF2B5EF4-FFF2-40B4-BE49-F238E27FC236}">
                  <a16:creationId xmlns:a16="http://schemas.microsoft.com/office/drawing/2014/main" id="{DC7F09A1-2CCD-4850-9AE9-69BDC770690C}"/>
                </a:ext>
              </a:extLst>
            </p:cNvPr>
            <p:cNvSpPr txBox="1"/>
            <p:nvPr/>
          </p:nvSpPr>
          <p:spPr bwMode="auto">
            <a:xfrm>
              <a:off x="6327449" y="2947985"/>
              <a:ext cx="587020" cy="707886"/>
            </a:xfrm>
            <a:prstGeom prst="rect">
              <a:avLst/>
            </a:prstGeom>
            <a:noFill/>
            <a:ln>
              <a:noFill/>
            </a:ln>
            <a:extLs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4000" dirty="0">
                  <a:solidFill>
                    <a:srgbClr val="00B050"/>
                  </a:solidFill>
                  <a:latin typeface="Comic Sans MS" panose="030F0702030302020204" pitchFamily="66" charset="0"/>
                  <a:ea typeface="Myriad Pro Semibold" charset="0"/>
                  <a:cs typeface="Myriad Pro Semibold" charset="0"/>
                  <a:sym typeface="Wingdings" panose="05000000000000000000" pitchFamily="2" charset="2"/>
                </a:rPr>
                <a:t></a:t>
              </a:r>
              <a:endParaRPr lang="en-GB" sz="4000" dirty="0">
                <a:solidFill>
                  <a:srgbClr val="00B050"/>
                </a:solidFill>
                <a:latin typeface="Comic Sans MS" panose="030F0702030302020204" pitchFamily="66" charset="0"/>
                <a:ea typeface="Myriad Pro Semibold" charset="0"/>
                <a:cs typeface="Myriad Pro Semibold" charset="0"/>
              </a:endParaRPr>
            </a:p>
          </p:txBody>
        </p:sp>
        <p:sp>
          <p:nvSpPr>
            <p:cNvPr id="29" name="TextBox 28">
              <a:extLst>
                <a:ext uri="{FF2B5EF4-FFF2-40B4-BE49-F238E27FC236}">
                  <a16:creationId xmlns:a16="http://schemas.microsoft.com/office/drawing/2014/main" id="{094EFEAE-77B9-4BE1-A489-DAF35344BC56}"/>
                </a:ext>
              </a:extLst>
            </p:cNvPr>
            <p:cNvSpPr txBox="1"/>
            <p:nvPr/>
          </p:nvSpPr>
          <p:spPr bwMode="auto">
            <a:xfrm>
              <a:off x="6817624" y="3029148"/>
              <a:ext cx="803425" cy="461665"/>
            </a:xfrm>
            <a:prstGeom prst="rect">
              <a:avLst/>
            </a:prstGeom>
            <a:noFill/>
            <a:ln>
              <a:noFill/>
            </a:ln>
            <a:extLs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B050"/>
                  </a:solidFill>
                  <a:latin typeface="Myriad Pro Semibold"/>
                  <a:ea typeface="Myriad Pro Semibold" charset="0"/>
                  <a:cs typeface="Myriad Pro Semibold" charset="0"/>
                  <a:sym typeface="Wingdings" panose="05000000000000000000" pitchFamily="2" charset="2"/>
                </a:rPr>
                <a:t>true</a:t>
              </a:r>
              <a:endParaRPr lang="en-GB" sz="2400" dirty="0">
                <a:solidFill>
                  <a:srgbClr val="00B050"/>
                </a:solidFill>
                <a:latin typeface="Myriad Pro Semibold"/>
                <a:ea typeface="Myriad Pro Semibold" charset="0"/>
                <a:cs typeface="Myriad Pro Semibold" charset="0"/>
              </a:endParaRPr>
            </a:p>
          </p:txBody>
        </p:sp>
      </p:grpSp>
      <p:grpSp>
        <p:nvGrpSpPr>
          <p:cNvPr id="30" name="Group 29">
            <a:extLst>
              <a:ext uri="{FF2B5EF4-FFF2-40B4-BE49-F238E27FC236}">
                <a16:creationId xmlns:a16="http://schemas.microsoft.com/office/drawing/2014/main" id="{6987AE36-2021-4E18-8D13-22279F51042A}"/>
              </a:ext>
            </a:extLst>
          </p:cNvPr>
          <p:cNvGrpSpPr/>
          <p:nvPr/>
        </p:nvGrpSpPr>
        <p:grpSpPr>
          <a:xfrm>
            <a:off x="8994449" y="4917680"/>
            <a:ext cx="1293600" cy="707886"/>
            <a:chOff x="6327449" y="2947985"/>
            <a:chExt cx="1293600" cy="707886"/>
          </a:xfrm>
        </p:grpSpPr>
        <p:sp>
          <p:nvSpPr>
            <p:cNvPr id="31" name="TextBox 30">
              <a:extLst>
                <a:ext uri="{FF2B5EF4-FFF2-40B4-BE49-F238E27FC236}">
                  <a16:creationId xmlns:a16="http://schemas.microsoft.com/office/drawing/2014/main" id="{E3691B07-E177-4D0B-AD84-1A7903BFFA90}"/>
                </a:ext>
              </a:extLst>
            </p:cNvPr>
            <p:cNvSpPr txBox="1"/>
            <p:nvPr/>
          </p:nvSpPr>
          <p:spPr bwMode="auto">
            <a:xfrm>
              <a:off x="6327449" y="2947985"/>
              <a:ext cx="587020" cy="707886"/>
            </a:xfrm>
            <a:prstGeom prst="rect">
              <a:avLst/>
            </a:prstGeom>
            <a:noFill/>
            <a:ln>
              <a:noFill/>
            </a:ln>
            <a:extLs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4000" dirty="0">
                  <a:solidFill>
                    <a:srgbClr val="00B050"/>
                  </a:solidFill>
                  <a:latin typeface="Comic Sans MS" panose="030F0702030302020204" pitchFamily="66" charset="0"/>
                  <a:ea typeface="Myriad Pro Semibold" charset="0"/>
                  <a:cs typeface="Myriad Pro Semibold" charset="0"/>
                  <a:sym typeface="Wingdings" panose="05000000000000000000" pitchFamily="2" charset="2"/>
                </a:rPr>
                <a:t></a:t>
              </a:r>
              <a:endParaRPr lang="en-GB" sz="4000" dirty="0">
                <a:solidFill>
                  <a:srgbClr val="00B050"/>
                </a:solidFill>
                <a:latin typeface="Comic Sans MS" panose="030F0702030302020204" pitchFamily="66" charset="0"/>
                <a:ea typeface="Myriad Pro Semibold" charset="0"/>
                <a:cs typeface="Myriad Pro Semibold" charset="0"/>
              </a:endParaRPr>
            </a:p>
          </p:txBody>
        </p:sp>
        <p:sp>
          <p:nvSpPr>
            <p:cNvPr id="32" name="TextBox 31">
              <a:extLst>
                <a:ext uri="{FF2B5EF4-FFF2-40B4-BE49-F238E27FC236}">
                  <a16:creationId xmlns:a16="http://schemas.microsoft.com/office/drawing/2014/main" id="{671A261F-BA10-4275-9BC5-CCF5CA96A4FD}"/>
                </a:ext>
              </a:extLst>
            </p:cNvPr>
            <p:cNvSpPr txBox="1"/>
            <p:nvPr/>
          </p:nvSpPr>
          <p:spPr bwMode="auto">
            <a:xfrm>
              <a:off x="6817624" y="3029148"/>
              <a:ext cx="803425" cy="461665"/>
            </a:xfrm>
            <a:prstGeom prst="rect">
              <a:avLst/>
            </a:prstGeom>
            <a:noFill/>
            <a:ln>
              <a:noFill/>
            </a:ln>
            <a:extLs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B050"/>
                  </a:solidFill>
                  <a:latin typeface="Myriad Pro Semibold"/>
                  <a:ea typeface="Myriad Pro Semibold" charset="0"/>
                  <a:cs typeface="Myriad Pro Semibold" charset="0"/>
                  <a:sym typeface="Wingdings" panose="05000000000000000000" pitchFamily="2" charset="2"/>
                </a:rPr>
                <a:t>true</a:t>
              </a:r>
              <a:endParaRPr lang="en-GB" sz="2400" dirty="0">
                <a:solidFill>
                  <a:srgbClr val="00B050"/>
                </a:solidFill>
                <a:latin typeface="Myriad Pro Semibold"/>
                <a:ea typeface="Myriad Pro Semibold" charset="0"/>
                <a:cs typeface="Myriad Pro Semibold" charset="0"/>
              </a:endParaRPr>
            </a:p>
          </p:txBody>
        </p:sp>
      </p:grpSp>
      <p:pic>
        <p:nvPicPr>
          <p:cNvPr id="6" name="Audio 5">
            <a:hlinkClick r:id="" action="ppaction://media"/>
            <a:extLst>
              <a:ext uri="{FF2B5EF4-FFF2-40B4-BE49-F238E27FC236}">
                <a16:creationId xmlns:a16="http://schemas.microsoft.com/office/drawing/2014/main" id="{37D67F46-E87B-4962-947C-2469A15BF841}"/>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752204587"/>
      </p:ext>
    </p:extLst>
  </p:cSld>
  <p:clrMapOvr>
    <a:masterClrMapping/>
  </p:clrMapOvr>
  <mc:AlternateContent xmlns:mc="http://schemas.openxmlformats.org/markup-compatibility/2006" xmlns:p14="http://schemas.microsoft.com/office/powerpoint/2010/main">
    <mc:Choice Requires="p14">
      <p:transition spd="slow" p14:dur="2000" advTm="4973"/>
    </mc:Choice>
    <mc:Fallback xmlns="">
      <p:transition spd="slow" advTm="49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fade">
                                      <p:cBhvr>
                                        <p:cTn id="16" dur="500"/>
                                        <p:tgtEl>
                                          <p:spTgt spid="27"/>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fade">
                                      <p:cBhvr>
                                        <p:cTn id="21" dur="500"/>
                                        <p:tgtEl>
                                          <p:spTgt spid="24"/>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30"/>
                                        </p:tgtEl>
                                        <p:attrNameLst>
                                          <p:attrName>style.visibility</p:attrName>
                                        </p:attrNameLst>
                                      </p:cBhvr>
                                      <p:to>
                                        <p:strVal val="visible"/>
                                      </p:to>
                                    </p:set>
                                    <p:animEffect transition="in" filter="fade">
                                      <p:cBhvr>
                                        <p:cTn id="26"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7" fill="hold" display="0">
                  <p:stCondLst>
                    <p:cond delay="indefinite"/>
                  </p:stCondLst>
                  <p:endCondLst>
                    <p:cond evt="onStopAudio" delay="0">
                      <p:tgtEl>
                        <p:sldTgt/>
                      </p:tgtEl>
                    </p:cond>
                  </p:endCondLst>
                </p:cTn>
                <p:tgtEl>
                  <p:spTgt spid="6"/>
                </p:tgtEl>
              </p:cMediaNode>
            </p:audio>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2.5 Commutativity, doubling and halving</a:t>
            </a:r>
            <a:r>
              <a:rPr lang="en-GB" dirty="0"/>
              <a:t>	  </a:t>
            </a:r>
            <a:r>
              <a:rPr lang="en-US" dirty="0">
                <a:solidFill>
                  <a:srgbClr val="00628C"/>
                </a:solidFill>
              </a:rPr>
              <a:t>Step 3:8</a:t>
            </a:r>
          </a:p>
        </p:txBody>
      </p:sp>
      <p:sp>
        <p:nvSpPr>
          <p:cNvPr id="3" name="TextBox 2">
            <a:extLst>
              <a:ext uri="{FF2B5EF4-FFF2-40B4-BE49-F238E27FC236}">
                <a16:creationId xmlns:a16="http://schemas.microsoft.com/office/drawing/2014/main" id="{E9125C75-769E-43F4-9AC8-0D12763E2617}"/>
              </a:ext>
            </a:extLst>
          </p:cNvPr>
          <p:cNvSpPr txBox="1"/>
          <p:nvPr/>
        </p:nvSpPr>
        <p:spPr bwMode="auto">
          <a:xfrm>
            <a:off x="4045610" y="1069207"/>
            <a:ext cx="4100803" cy="904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Half of these ducks are mine.</a:t>
            </a:r>
          </a:p>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How many ducks do I have?</a:t>
            </a:r>
          </a:p>
        </p:txBody>
      </p:sp>
      <p:pic>
        <p:nvPicPr>
          <p:cNvPr id="7" name="Picture 6" descr="A picture containing clipart&#10;&#10;Description automatically generated">
            <a:extLst>
              <a:ext uri="{FF2B5EF4-FFF2-40B4-BE49-F238E27FC236}">
                <a16:creationId xmlns:a16="http://schemas.microsoft.com/office/drawing/2014/main" id="{B409DA33-1579-4413-BA21-9EBABD240C4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08194" y="2959797"/>
            <a:ext cx="3690983" cy="727499"/>
          </a:xfrm>
          <a:prstGeom prst="rect">
            <a:avLst/>
          </a:prstGeom>
        </p:spPr>
      </p:pic>
      <p:pic>
        <p:nvPicPr>
          <p:cNvPr id="8" name="Picture 7" descr="A picture containing clipart&#10;&#10;Description automatically generated">
            <a:extLst>
              <a:ext uri="{FF2B5EF4-FFF2-40B4-BE49-F238E27FC236}">
                <a16:creationId xmlns:a16="http://schemas.microsoft.com/office/drawing/2014/main" id="{E231EE74-0C76-4E56-A3AE-9A432351237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92825" y="2959797"/>
            <a:ext cx="3690983" cy="727499"/>
          </a:xfrm>
          <a:prstGeom prst="rect">
            <a:avLst/>
          </a:prstGeom>
        </p:spPr>
      </p:pic>
      <p:sp>
        <p:nvSpPr>
          <p:cNvPr id="9" name="TextBox 8">
            <a:extLst>
              <a:ext uri="{FF2B5EF4-FFF2-40B4-BE49-F238E27FC236}">
                <a16:creationId xmlns:a16="http://schemas.microsoft.com/office/drawing/2014/main" id="{72E16590-5D27-4D6D-A0B5-13DCA2B8E2EB}"/>
              </a:ext>
            </a:extLst>
          </p:cNvPr>
          <p:cNvSpPr txBox="1"/>
          <p:nvPr/>
        </p:nvSpPr>
        <p:spPr bwMode="auto">
          <a:xfrm>
            <a:off x="8062626" y="5210239"/>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fontAlgn="base">
              <a:spcBef>
                <a:spcPct val="20000"/>
              </a:spcBef>
              <a:spcAft>
                <a:spcPct val="0"/>
              </a:spcAft>
              <a:buClr>
                <a:srgbClr val="82CBDD"/>
              </a:buClr>
            </a:pPr>
            <a:r>
              <a:rPr lang="en-GB" sz="2400" dirty="0">
                <a:solidFill>
                  <a:srgbClr val="000000"/>
                </a:solidFill>
                <a:latin typeface="Myriad Pro Semibold" charset="0"/>
                <a:ea typeface="Myriad Pro Semibold" charset="0"/>
                <a:cs typeface="Myriad Pro Semibold" charset="0"/>
              </a:rPr>
              <a:t>3</a:t>
            </a:r>
          </a:p>
        </p:txBody>
      </p:sp>
      <p:pic>
        <p:nvPicPr>
          <p:cNvPr id="4" name="Audio 3">
            <a:hlinkClick r:id="" action="ppaction://media"/>
            <a:extLst>
              <a:ext uri="{FF2B5EF4-FFF2-40B4-BE49-F238E27FC236}">
                <a16:creationId xmlns:a16="http://schemas.microsoft.com/office/drawing/2014/main" id="{0CDFEC85-B2CB-425F-8D18-518D45E1D35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211212548"/>
      </p:ext>
    </p:extLst>
  </p:cSld>
  <p:clrMapOvr>
    <a:masterClrMapping/>
  </p:clrMapOvr>
  <mc:AlternateContent xmlns:mc="http://schemas.openxmlformats.org/markup-compatibility/2006" xmlns:p14="http://schemas.microsoft.com/office/powerpoint/2010/main">
    <mc:Choice Requires="p14">
      <p:transition spd="slow" p14:dur="2000" advTm="4461"/>
    </mc:Choice>
    <mc:Fallback xmlns="">
      <p:transition spd="slow" advTm="44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42" presetClass="path" presetSubtype="0" accel="50000" fill="hold" nodeType="clickEffect">
                                  <p:stCondLst>
                                    <p:cond delay="0"/>
                                  </p:stCondLst>
                                  <p:childTnLst>
                                    <p:animMotion origin="layout" path="M -1.38889E-6 -7.40741E-7 L -1.38889E-6 0.17755 " pathEditMode="relative" rAng="0" ptsTypes="AA">
                                      <p:cBhvr>
                                        <p:cTn id="10" dur="1000" fill="hold"/>
                                        <p:tgtEl>
                                          <p:spTgt spid="8"/>
                                        </p:tgtEl>
                                        <p:attrNameLst>
                                          <p:attrName>ppt_x</p:attrName>
                                          <p:attrName>ppt_y</p:attrName>
                                        </p:attrNameLst>
                                      </p:cBhvr>
                                      <p:rCtr x="0" y="8866"/>
                                    </p:animMotion>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5" fill="hold" display="0">
                  <p:stCondLst>
                    <p:cond delay="indefinite"/>
                  </p:stCondLst>
                  <p:endCondLst>
                    <p:cond evt="onStopAudio" delay="0">
                      <p:tgtEl>
                        <p:sldTgt/>
                      </p:tgtEl>
                    </p:cond>
                  </p:endCondLst>
                </p:cTn>
                <p:tgtEl>
                  <p:spTgt spid="4"/>
                </p:tgtEl>
              </p:cMediaNode>
            </p:audio>
          </p:childTnLst>
        </p:cTn>
      </p:par>
    </p:tnLst>
    <p:bldLst>
      <p:bldP spid="9"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F2B22D8-DC0A-45A6-9DA6-E771BDB6A751}"/>
              </a:ext>
            </a:extLst>
          </p:cNvPr>
          <p:cNvSpPr>
            <a:spLocks noGrp="1"/>
          </p:cNvSpPr>
          <p:nvPr>
            <p:ph type="body" sz="quarter" idx="11"/>
          </p:nvPr>
        </p:nvSpPr>
        <p:spPr/>
        <p:txBody>
          <a:bodyPr/>
          <a:lstStyle/>
          <a:p>
            <a:endParaRPr lang="en-GB"/>
          </a:p>
        </p:txBody>
      </p:sp>
      <p:sp>
        <p:nvSpPr>
          <p:cNvPr id="3" name="TextBox 2">
            <a:extLst>
              <a:ext uri="{FF2B5EF4-FFF2-40B4-BE49-F238E27FC236}">
                <a16:creationId xmlns:a16="http://schemas.microsoft.com/office/drawing/2014/main" id="{3B9A78E4-9D94-4E7E-B143-657E4944FD00}"/>
              </a:ext>
            </a:extLst>
          </p:cNvPr>
          <p:cNvSpPr txBox="1"/>
          <p:nvPr/>
        </p:nvSpPr>
        <p:spPr>
          <a:xfrm>
            <a:off x="3320143" y="3105834"/>
            <a:ext cx="7315200" cy="954107"/>
          </a:xfrm>
          <a:prstGeom prst="rect">
            <a:avLst/>
          </a:prstGeom>
          <a:noFill/>
        </p:spPr>
        <p:txBody>
          <a:bodyPr wrap="square" rtlCol="0">
            <a:spAutoFit/>
          </a:bodyPr>
          <a:lstStyle/>
          <a:p>
            <a:r>
              <a:rPr lang="en-GB" sz="2800" dirty="0"/>
              <a:t>I have 10 pencils, which is half as many as Harry. How many does Harry have?</a:t>
            </a:r>
          </a:p>
        </p:txBody>
      </p:sp>
      <p:sp>
        <p:nvSpPr>
          <p:cNvPr id="4" name="Speech Bubble: Oval 3">
            <a:extLst>
              <a:ext uri="{FF2B5EF4-FFF2-40B4-BE49-F238E27FC236}">
                <a16:creationId xmlns:a16="http://schemas.microsoft.com/office/drawing/2014/main" id="{2A93D0C1-5D28-4D45-9AF4-D9837AFDEA7C}"/>
              </a:ext>
            </a:extLst>
          </p:cNvPr>
          <p:cNvSpPr/>
          <p:nvPr/>
        </p:nvSpPr>
        <p:spPr>
          <a:xfrm>
            <a:off x="3643532" y="844062"/>
            <a:ext cx="5134708" cy="1533378"/>
          </a:xfrm>
          <a:prstGeom prst="wedgeEllipseCallou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EFD4030E-1080-4E4A-8F28-24994264AE33}"/>
              </a:ext>
            </a:extLst>
          </p:cNvPr>
          <p:cNvSpPr txBox="1"/>
          <p:nvPr/>
        </p:nvSpPr>
        <p:spPr>
          <a:xfrm>
            <a:off x="4417255" y="1167618"/>
            <a:ext cx="3530991" cy="923330"/>
          </a:xfrm>
          <a:prstGeom prst="rect">
            <a:avLst/>
          </a:prstGeom>
          <a:noFill/>
        </p:spPr>
        <p:txBody>
          <a:bodyPr wrap="square" rtlCol="0">
            <a:spAutoFit/>
          </a:bodyPr>
          <a:lstStyle/>
          <a:p>
            <a:r>
              <a:rPr lang="en-GB" dirty="0"/>
              <a:t>Talk time…</a:t>
            </a:r>
          </a:p>
          <a:p>
            <a:r>
              <a:rPr lang="en-GB" dirty="0"/>
              <a:t>How do we work this out?</a:t>
            </a:r>
          </a:p>
          <a:p>
            <a:r>
              <a:rPr lang="en-GB" dirty="0"/>
              <a:t>What could I use to help me?</a:t>
            </a:r>
          </a:p>
        </p:txBody>
      </p:sp>
      <p:pic>
        <p:nvPicPr>
          <p:cNvPr id="1026" name="Picture 2" descr="Image result for 10 pencils">
            <a:extLst>
              <a:ext uri="{FF2B5EF4-FFF2-40B4-BE49-F238E27FC236}">
                <a16:creationId xmlns:a16="http://schemas.microsoft.com/office/drawing/2014/main" id="{0B9908AA-BAA3-426A-8481-F7EDA7B2D6B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59880" y="4258775"/>
            <a:ext cx="1857375" cy="1857375"/>
          </a:xfrm>
          <a:prstGeom prst="rect">
            <a:avLst/>
          </a:prstGeom>
          <a:noFill/>
          <a:extLst>
            <a:ext uri="{909E8E84-426E-40DD-AFC4-6F175D3DCCD1}">
              <a14:hiddenFill xmlns:a14="http://schemas.microsoft.com/office/drawing/2010/main">
                <a:solidFill>
                  <a:srgbClr val="FFFFFF"/>
                </a:solidFill>
              </a14:hiddenFill>
            </a:ext>
          </a:extLst>
        </p:spPr>
      </p:pic>
      <p:pic>
        <p:nvPicPr>
          <p:cNvPr id="6" name="Audio 5">
            <a:hlinkClick r:id="" action="ppaction://media"/>
            <a:extLst>
              <a:ext uri="{FF2B5EF4-FFF2-40B4-BE49-F238E27FC236}">
                <a16:creationId xmlns:a16="http://schemas.microsoft.com/office/drawing/2014/main" id="{94086B16-197F-4B5E-BE69-6BA11304543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237858347"/>
      </p:ext>
    </p:extLst>
  </p:cSld>
  <p:clrMapOvr>
    <a:masterClrMapping/>
  </p:clrMapOvr>
  <mc:AlternateContent xmlns:mc="http://schemas.openxmlformats.org/markup-compatibility/2006" xmlns:p14="http://schemas.microsoft.com/office/powerpoint/2010/main">
    <mc:Choice Requires="p14">
      <p:transition spd="slow" p14:dur="2000" advTm="12685"/>
    </mc:Choice>
    <mc:Fallback xmlns="">
      <p:transition spd="slow" advTm="1268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 name="Picture 39">
            <a:extLst>
              <a:ext uri="{FF2B5EF4-FFF2-40B4-BE49-F238E27FC236}">
                <a16:creationId xmlns:a16="http://schemas.microsoft.com/office/drawing/2014/main" id="{6B29E57C-E80C-4968-BC2F-AF62FC4858C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44860" y="3394743"/>
            <a:ext cx="1999661" cy="2938527"/>
          </a:xfrm>
          <a:prstGeom prst="rect">
            <a:avLst/>
          </a:prstGeom>
        </p:spPr>
      </p:pic>
      <p:pic>
        <p:nvPicPr>
          <p:cNvPr id="39" name="Picture 38" descr="A close up of a logo&#10;&#10;Description automatically generated">
            <a:extLst>
              <a:ext uri="{FF2B5EF4-FFF2-40B4-BE49-F238E27FC236}">
                <a16:creationId xmlns:a16="http://schemas.microsoft.com/office/drawing/2014/main" id="{908F4B9A-04D0-4AB5-AAE7-5CDDB69245B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85141" y="3397917"/>
            <a:ext cx="5681964" cy="3042168"/>
          </a:xfrm>
          <a:prstGeom prst="rect">
            <a:avLst/>
          </a:prstGeom>
        </p:spPr>
      </p:pic>
      <p:pic>
        <p:nvPicPr>
          <p:cNvPr id="7" name="Picture 6" descr="A close up of a logo&#10;&#10;Description automatically generated">
            <a:extLst>
              <a:ext uri="{FF2B5EF4-FFF2-40B4-BE49-F238E27FC236}">
                <a16:creationId xmlns:a16="http://schemas.microsoft.com/office/drawing/2014/main" id="{DDC656DF-9408-407A-A056-04D3FD2163D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754225" y="5895186"/>
            <a:ext cx="451143" cy="536494"/>
          </a:xfrm>
          <a:prstGeom prst="rect">
            <a:avLst/>
          </a:prstGeom>
        </p:spPr>
      </p:pic>
      <p:pic>
        <p:nvPicPr>
          <p:cNvPr id="10" name="Picture 9" descr="A close up of a logo&#10;&#10;Description automatically generated">
            <a:extLst>
              <a:ext uri="{FF2B5EF4-FFF2-40B4-BE49-F238E27FC236}">
                <a16:creationId xmlns:a16="http://schemas.microsoft.com/office/drawing/2014/main" id="{ADACCB1E-444D-4C5A-AA52-8D57F494976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751796" y="4456887"/>
            <a:ext cx="451143" cy="536494"/>
          </a:xfrm>
          <a:prstGeom prst="rect">
            <a:avLst/>
          </a:prstGeom>
        </p:spPr>
      </p:pic>
      <p:pic>
        <p:nvPicPr>
          <p:cNvPr id="13" name="Picture 12" descr="A close up of a logo&#10;&#10;Description automatically generated">
            <a:extLst>
              <a:ext uri="{FF2B5EF4-FFF2-40B4-BE49-F238E27FC236}">
                <a16:creationId xmlns:a16="http://schemas.microsoft.com/office/drawing/2014/main" id="{9C37802E-6042-495C-8B9C-94DB6D94193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735983" y="5177244"/>
            <a:ext cx="451143" cy="542591"/>
          </a:xfrm>
          <a:prstGeom prst="rect">
            <a:avLst/>
          </a:prstGeom>
        </p:spPr>
      </p:pic>
      <p:pic>
        <p:nvPicPr>
          <p:cNvPr id="20" name="Picture 19" descr="A close up of a logo&#10;&#10;Description automatically generated">
            <a:extLst>
              <a:ext uri="{FF2B5EF4-FFF2-40B4-BE49-F238E27FC236}">
                <a16:creationId xmlns:a16="http://schemas.microsoft.com/office/drawing/2014/main" id="{72C044E0-C9D2-44B9-94C0-87CA2F84E7BD}"/>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667726" y="4099216"/>
            <a:ext cx="585267" cy="536494"/>
          </a:xfrm>
          <a:prstGeom prst="rect">
            <a:avLst/>
          </a:prstGeom>
        </p:spPr>
      </p:pic>
      <p:pic>
        <p:nvPicPr>
          <p:cNvPr id="30" name="Picture 29" descr="A close up of a logo&#10;&#10;Description automatically generated">
            <a:extLst>
              <a:ext uri="{FF2B5EF4-FFF2-40B4-BE49-F238E27FC236}">
                <a16:creationId xmlns:a16="http://schemas.microsoft.com/office/drawing/2014/main" id="{4A93EA20-93E0-4B9A-8AED-E955F216E9F2}"/>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630431" y="5533286"/>
            <a:ext cx="585267" cy="542591"/>
          </a:xfrm>
          <a:prstGeom prst="rect">
            <a:avLst/>
          </a:prstGeom>
        </p:spPr>
      </p:pic>
      <p:pic>
        <p:nvPicPr>
          <p:cNvPr id="44" name="Picture 43" descr="A close up of a logo&#10;&#10;Description automatically generated">
            <a:extLst>
              <a:ext uri="{FF2B5EF4-FFF2-40B4-BE49-F238E27FC236}">
                <a16:creationId xmlns:a16="http://schemas.microsoft.com/office/drawing/2014/main" id="{6F0080C3-1C5E-4928-AD09-F43D234E6B4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751796" y="4817867"/>
            <a:ext cx="451143" cy="542591"/>
          </a:xfrm>
          <a:prstGeom prst="rect">
            <a:avLst/>
          </a:prstGeom>
        </p:spPr>
      </p:pic>
      <p:pic>
        <p:nvPicPr>
          <p:cNvPr id="22" name="Picture 21" descr="A close up of a logo&#10;&#10;Description automatically generated">
            <a:extLst>
              <a:ext uri="{FF2B5EF4-FFF2-40B4-BE49-F238E27FC236}">
                <a16:creationId xmlns:a16="http://schemas.microsoft.com/office/drawing/2014/main" id="{3EDE3289-7136-443E-946C-A2F9660DB33D}"/>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8680771" y="4455081"/>
            <a:ext cx="585267" cy="542591"/>
          </a:xfrm>
          <a:prstGeom prst="rect">
            <a:avLst/>
          </a:prstGeom>
        </p:spPr>
      </p:pic>
      <p:pic>
        <p:nvPicPr>
          <p:cNvPr id="32" name="Picture 31" descr="A close up of a logo&#10;&#10;Description automatically generated">
            <a:extLst>
              <a:ext uri="{FF2B5EF4-FFF2-40B4-BE49-F238E27FC236}">
                <a16:creationId xmlns:a16="http://schemas.microsoft.com/office/drawing/2014/main" id="{56106A15-B4CC-4CA4-93EF-5BAC9328020E}"/>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8680628" y="4816554"/>
            <a:ext cx="585267" cy="536494"/>
          </a:xfrm>
          <a:prstGeom prst="rect">
            <a:avLst/>
          </a:prstGeom>
        </p:spPr>
      </p:pic>
      <p:pic>
        <p:nvPicPr>
          <p:cNvPr id="34" name="Picture 33" descr="A close up of a logo&#10;&#10;Description automatically generated">
            <a:extLst>
              <a:ext uri="{FF2B5EF4-FFF2-40B4-BE49-F238E27FC236}">
                <a16:creationId xmlns:a16="http://schemas.microsoft.com/office/drawing/2014/main" id="{8A0A0E70-7662-40C1-BFC9-54FE6BB4A82D}"/>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8680627" y="5536170"/>
            <a:ext cx="585267" cy="542591"/>
          </a:xfrm>
          <a:prstGeom prst="rect">
            <a:avLst/>
          </a:prstGeom>
        </p:spPr>
      </p:pic>
      <p:pic>
        <p:nvPicPr>
          <p:cNvPr id="41" name="Picture 40" descr="A close up of a logo&#10;&#10;Description automatically generated">
            <a:extLst>
              <a:ext uri="{FF2B5EF4-FFF2-40B4-BE49-F238E27FC236}">
                <a16:creationId xmlns:a16="http://schemas.microsoft.com/office/drawing/2014/main" id="{7588EDB0-7FE3-43DF-9316-C58FEEAD7E0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745453" y="5895190"/>
            <a:ext cx="451143" cy="536494"/>
          </a:xfrm>
          <a:prstGeom prst="rect">
            <a:avLst/>
          </a:prstGeom>
        </p:spPr>
      </p:pic>
      <p:pic>
        <p:nvPicPr>
          <p:cNvPr id="42" name="Picture 41" descr="A close up of a logo&#10;&#10;Description automatically generated">
            <a:extLst>
              <a:ext uri="{FF2B5EF4-FFF2-40B4-BE49-F238E27FC236}">
                <a16:creationId xmlns:a16="http://schemas.microsoft.com/office/drawing/2014/main" id="{14ECAA4C-B091-4084-A3FD-572F34543021}"/>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681760" y="5175291"/>
            <a:ext cx="585267" cy="536494"/>
          </a:xfrm>
          <a:prstGeom prst="rect">
            <a:avLst/>
          </a:prstGeom>
        </p:spPr>
      </p:pic>
      <p:pic>
        <p:nvPicPr>
          <p:cNvPr id="43" name="Picture 42" descr="A close up of a logo&#10;&#10;Description automatically generated">
            <a:extLst>
              <a:ext uri="{FF2B5EF4-FFF2-40B4-BE49-F238E27FC236}">
                <a16:creationId xmlns:a16="http://schemas.microsoft.com/office/drawing/2014/main" id="{6A04AF90-6C89-49B8-8D62-9683A3E5C986}"/>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8679777" y="4097593"/>
            <a:ext cx="585267" cy="536494"/>
          </a:xfrm>
          <a:prstGeom prst="rect">
            <a:avLst/>
          </a:prstGeom>
        </p:spPr>
      </p:pic>
      <p:sp>
        <p:nvSpPr>
          <p:cNvPr id="2" name="Text Placeholder 1"/>
          <p:cNvSpPr>
            <a:spLocks noGrp="1"/>
          </p:cNvSpPr>
          <p:nvPr>
            <p:ph type="body" sz="quarter" idx="11"/>
          </p:nvPr>
        </p:nvSpPr>
        <p:spPr/>
        <p:txBody>
          <a:bodyPr/>
          <a:lstStyle/>
          <a:p>
            <a:r>
              <a:rPr lang="en-US" dirty="0"/>
              <a:t>2.5 Commutativity, doubling and halving</a:t>
            </a:r>
            <a:r>
              <a:rPr lang="en-GB" dirty="0"/>
              <a:t>	  </a:t>
            </a:r>
            <a:r>
              <a:rPr lang="en-US" dirty="0">
                <a:solidFill>
                  <a:srgbClr val="00628C"/>
                </a:solidFill>
              </a:rPr>
              <a:t>Step 3:9</a:t>
            </a:r>
          </a:p>
        </p:txBody>
      </p:sp>
      <p:pic>
        <p:nvPicPr>
          <p:cNvPr id="4" name="Picture 3" descr="A close up of a building&#10;&#10;Description automatically generated">
            <a:extLst>
              <a:ext uri="{FF2B5EF4-FFF2-40B4-BE49-F238E27FC236}">
                <a16:creationId xmlns:a16="http://schemas.microsoft.com/office/drawing/2014/main" id="{120E1716-BF3A-4EA2-A832-FF06C19D56DA}"/>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5379028" y="2215908"/>
            <a:ext cx="1873965" cy="1083243"/>
          </a:xfrm>
          <a:prstGeom prst="rect">
            <a:avLst/>
          </a:prstGeom>
        </p:spPr>
      </p:pic>
      <p:sp>
        <p:nvSpPr>
          <p:cNvPr id="19" name="TextBox 18">
            <a:extLst>
              <a:ext uri="{FF2B5EF4-FFF2-40B4-BE49-F238E27FC236}">
                <a16:creationId xmlns:a16="http://schemas.microsoft.com/office/drawing/2014/main" id="{A7DAE1D2-A635-45CF-9E18-A4E3AA5B6192}"/>
              </a:ext>
            </a:extLst>
          </p:cNvPr>
          <p:cNvSpPr txBox="1"/>
          <p:nvPr/>
        </p:nvSpPr>
        <p:spPr bwMode="auto">
          <a:xfrm>
            <a:off x="2643672" y="1289319"/>
            <a:ext cx="711669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A shop sells hampers for people to take on picnics.</a:t>
            </a:r>
          </a:p>
          <a:p>
            <a:pPr algn="ctr">
              <a:buClr>
                <a:srgbClr val="82CBDD"/>
              </a:buClr>
              <a:buNone/>
            </a:pPr>
            <a:r>
              <a:rPr lang="en-GB" sz="2400" dirty="0">
                <a:latin typeface="Myriad Pro Semibold" charset="0"/>
                <a:ea typeface="Myriad Pro Semibold" charset="0"/>
                <a:cs typeface="Myriad Pro Semibold" charset="0"/>
              </a:rPr>
              <a:t>Fill in the gaps in the table.</a:t>
            </a:r>
          </a:p>
        </p:txBody>
      </p:sp>
      <p:sp>
        <p:nvSpPr>
          <p:cNvPr id="21" name="TextBox 20">
            <a:extLst>
              <a:ext uri="{FF2B5EF4-FFF2-40B4-BE49-F238E27FC236}">
                <a16:creationId xmlns:a16="http://schemas.microsoft.com/office/drawing/2014/main" id="{A3F9469F-9FB3-4AAE-877B-FBF3ACD0C327}"/>
              </a:ext>
            </a:extLst>
          </p:cNvPr>
          <p:cNvSpPr txBox="1"/>
          <p:nvPr/>
        </p:nvSpPr>
        <p:spPr>
          <a:xfrm>
            <a:off x="1912500" y="882206"/>
            <a:ext cx="10606395" cy="461665"/>
          </a:xfrm>
          <a:prstGeom prst="rect">
            <a:avLst/>
          </a:prstGeom>
          <a:noFill/>
        </p:spPr>
        <p:txBody>
          <a:bodyPr wrap="square" rtlCol="0">
            <a:spAutoFit/>
          </a:bodyPr>
          <a:lstStyle/>
          <a:p>
            <a:r>
              <a:rPr lang="en-GB" sz="2400" dirty="0">
                <a:solidFill>
                  <a:srgbClr val="0070C0"/>
                </a:solidFill>
                <a:latin typeface="Comic Sans MS" panose="030F0702030302020204" pitchFamily="66" charset="0"/>
              </a:rPr>
              <a:t>Your turn in your yellow books… </a:t>
            </a:r>
          </a:p>
        </p:txBody>
      </p:sp>
      <p:pic>
        <p:nvPicPr>
          <p:cNvPr id="3" name="Audio 2">
            <a:hlinkClick r:id="" action="ppaction://media"/>
            <a:extLst>
              <a:ext uri="{FF2B5EF4-FFF2-40B4-BE49-F238E27FC236}">
                <a16:creationId xmlns:a16="http://schemas.microsoft.com/office/drawing/2014/main" id="{3F77AEBA-C5B3-4027-9BA3-761D0BAE35D3}"/>
              </a:ext>
            </a:extLst>
          </p:cNvPr>
          <p:cNvPicPr>
            <a:picLocks noChangeAspect="1"/>
          </p:cNvPicPr>
          <p:nvPr>
            <a:audioFile r:link="rId3"/>
            <p:extLst>
              <p:ext uri="{DAA4B4D4-6D71-4841-9C94-3DE7FCFB9230}">
                <p14:media xmlns:p14="http://schemas.microsoft.com/office/powerpoint/2010/main" r:embed="rId2"/>
              </p:ext>
            </p:extLst>
          </p:nvPr>
        </p:nvPicPr>
        <p:blipFill>
          <a:blip r:embed="rId16"/>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3826608025"/>
      </p:ext>
    </p:extLst>
  </p:cSld>
  <p:clrMapOvr>
    <a:masterClrMapping/>
  </p:clrMapOvr>
  <mc:AlternateContent xmlns:mc="http://schemas.openxmlformats.org/markup-compatibility/2006" xmlns:p14="http://schemas.microsoft.com/office/powerpoint/2010/main">
    <mc:Choice Requires="p14">
      <p:transition spd="slow" p14:dur="2000" advTm="47457"/>
    </mc:Choice>
    <mc:Fallback xmlns="">
      <p:transition spd="slow" advTm="474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40"/>
                                        </p:tgtEl>
                                        <p:attrNameLst>
                                          <p:attrName>style.visibility</p:attrName>
                                        </p:attrNameLst>
                                      </p:cBhvr>
                                      <p:to>
                                        <p:strVal val="visible"/>
                                      </p:to>
                                    </p:set>
                                    <p:animEffect transition="in" filter="fade">
                                      <p:cBhvr>
                                        <p:cTn id="11" dur="500"/>
                                        <p:tgtEl>
                                          <p:spTgt spid="40"/>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500"/>
                                        <p:tgtEl>
                                          <p:spTgt spid="20"/>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44"/>
                                        </p:tgtEl>
                                        <p:attrNameLst>
                                          <p:attrName>style.visibility</p:attrName>
                                        </p:attrNameLst>
                                      </p:cBhvr>
                                      <p:to>
                                        <p:strVal val="visible"/>
                                      </p:to>
                                    </p:set>
                                    <p:animEffect transition="in" filter="fade">
                                      <p:cBhvr>
                                        <p:cTn id="26" dur="500"/>
                                        <p:tgtEl>
                                          <p:spTgt spid="44"/>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fade">
                                      <p:cBhvr>
                                        <p:cTn id="36" dur="500"/>
                                        <p:tgtEl>
                                          <p:spTgt spid="30"/>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fade">
                                      <p:cBhvr>
                                        <p:cTn id="41" dur="500"/>
                                        <p:tgtEl>
                                          <p:spTgt spid="7"/>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43"/>
                                        </p:tgtEl>
                                        <p:attrNameLst>
                                          <p:attrName>style.visibility</p:attrName>
                                        </p:attrNameLst>
                                      </p:cBhvr>
                                      <p:to>
                                        <p:strVal val="visible"/>
                                      </p:to>
                                    </p:set>
                                    <p:animEffect transition="in" filter="fade">
                                      <p:cBhvr>
                                        <p:cTn id="46" dur="500"/>
                                        <p:tgtEl>
                                          <p:spTgt spid="43"/>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nodeType="click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fade">
                                      <p:cBhvr>
                                        <p:cTn id="51" dur="500"/>
                                        <p:tgtEl>
                                          <p:spTgt spid="22"/>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nodeType="clickEffect">
                                  <p:stCondLst>
                                    <p:cond delay="0"/>
                                  </p:stCondLst>
                                  <p:childTnLst>
                                    <p:set>
                                      <p:cBhvr>
                                        <p:cTn id="55" dur="1" fill="hold">
                                          <p:stCondLst>
                                            <p:cond delay="0"/>
                                          </p:stCondLst>
                                        </p:cTn>
                                        <p:tgtEl>
                                          <p:spTgt spid="32"/>
                                        </p:tgtEl>
                                        <p:attrNameLst>
                                          <p:attrName>style.visibility</p:attrName>
                                        </p:attrNameLst>
                                      </p:cBhvr>
                                      <p:to>
                                        <p:strVal val="visible"/>
                                      </p:to>
                                    </p:set>
                                    <p:animEffect transition="in" filter="fade">
                                      <p:cBhvr>
                                        <p:cTn id="56" dur="500"/>
                                        <p:tgtEl>
                                          <p:spTgt spid="32"/>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nodeType="clickEffect">
                                  <p:stCondLst>
                                    <p:cond delay="0"/>
                                  </p:stCondLst>
                                  <p:childTnLst>
                                    <p:set>
                                      <p:cBhvr>
                                        <p:cTn id="60" dur="1" fill="hold">
                                          <p:stCondLst>
                                            <p:cond delay="0"/>
                                          </p:stCondLst>
                                        </p:cTn>
                                        <p:tgtEl>
                                          <p:spTgt spid="42"/>
                                        </p:tgtEl>
                                        <p:attrNameLst>
                                          <p:attrName>style.visibility</p:attrName>
                                        </p:attrNameLst>
                                      </p:cBhvr>
                                      <p:to>
                                        <p:strVal val="visible"/>
                                      </p:to>
                                    </p:set>
                                    <p:animEffect transition="in" filter="fade">
                                      <p:cBhvr>
                                        <p:cTn id="61" dur="500"/>
                                        <p:tgtEl>
                                          <p:spTgt spid="42"/>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nodeType="clickEffect">
                                  <p:stCondLst>
                                    <p:cond delay="0"/>
                                  </p:stCondLst>
                                  <p:childTnLst>
                                    <p:set>
                                      <p:cBhvr>
                                        <p:cTn id="65" dur="1" fill="hold">
                                          <p:stCondLst>
                                            <p:cond delay="0"/>
                                          </p:stCondLst>
                                        </p:cTn>
                                        <p:tgtEl>
                                          <p:spTgt spid="34"/>
                                        </p:tgtEl>
                                        <p:attrNameLst>
                                          <p:attrName>style.visibility</p:attrName>
                                        </p:attrNameLst>
                                      </p:cBhvr>
                                      <p:to>
                                        <p:strVal val="visible"/>
                                      </p:to>
                                    </p:set>
                                    <p:animEffect transition="in" filter="fade">
                                      <p:cBhvr>
                                        <p:cTn id="66" dur="500"/>
                                        <p:tgtEl>
                                          <p:spTgt spid="34"/>
                                        </p:tgtEl>
                                      </p:cBhvr>
                                    </p:animEffect>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nodeType="clickEffect">
                                  <p:stCondLst>
                                    <p:cond delay="0"/>
                                  </p:stCondLst>
                                  <p:childTnLst>
                                    <p:set>
                                      <p:cBhvr>
                                        <p:cTn id="70" dur="1" fill="hold">
                                          <p:stCondLst>
                                            <p:cond delay="0"/>
                                          </p:stCondLst>
                                        </p:cTn>
                                        <p:tgtEl>
                                          <p:spTgt spid="41"/>
                                        </p:tgtEl>
                                        <p:attrNameLst>
                                          <p:attrName>style.visibility</p:attrName>
                                        </p:attrNameLst>
                                      </p:cBhvr>
                                      <p:to>
                                        <p:strVal val="visible"/>
                                      </p:to>
                                    </p:set>
                                    <p:animEffect transition="in" filter="fade">
                                      <p:cBhvr>
                                        <p:cTn id="71"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2" fill="hold" display="0">
                  <p:stCondLst>
                    <p:cond delay="indefinite"/>
                  </p:stCondLst>
                  <p:endCondLst>
                    <p:cond evt="onStopAudio" delay="0">
                      <p:tgtEl>
                        <p:sldTgt/>
                      </p:tgtEl>
                    </p:cond>
                  </p:endCondLst>
                </p:cTn>
                <p:tgtEl>
                  <p:spTgt spid="3"/>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4.3"/>
</p:tagLst>
</file>

<file path=ppt/tags/tag2.xml><?xml version="1.0" encoding="utf-8"?>
<p:tagLst xmlns:a="http://schemas.openxmlformats.org/drawingml/2006/main" xmlns:r="http://schemas.openxmlformats.org/officeDocument/2006/relationships" xmlns:p="http://schemas.openxmlformats.org/presentationml/2006/main">
  <p:tag name="TIMING" val="|29.1"/>
</p:tagLst>
</file>

<file path=ppt/tags/tag3.xml><?xml version="1.0" encoding="utf-8"?>
<p:tagLst xmlns:a="http://schemas.openxmlformats.org/drawingml/2006/main" xmlns:r="http://schemas.openxmlformats.org/officeDocument/2006/relationships" xmlns:p="http://schemas.openxmlformats.org/presentationml/2006/main">
  <p:tag name="TIMING" val="|9.5|7.1|16.1"/>
</p:tagLst>
</file>

<file path=ppt/tags/tag4.xml><?xml version="1.0" encoding="utf-8"?>
<p:tagLst xmlns:a="http://schemas.openxmlformats.org/drawingml/2006/main" xmlns:r="http://schemas.openxmlformats.org/officeDocument/2006/relationships" xmlns:p="http://schemas.openxmlformats.org/presentationml/2006/main">
  <p:tag name="TIMING" val="|5.1"/>
</p:tagLst>
</file>

<file path=ppt/tags/tag5.xml><?xml version="1.0" encoding="utf-8"?>
<p:tagLst xmlns:a="http://schemas.openxmlformats.org/drawingml/2006/main" xmlns:r="http://schemas.openxmlformats.org/officeDocument/2006/relationships" xmlns:p="http://schemas.openxmlformats.org/presentationml/2006/main">
  <p:tag name="TIMING" val="|4.7"/>
</p:tagLst>
</file>

<file path=ppt/tags/tag6.xml><?xml version="1.0" encoding="utf-8"?>
<p:tagLst xmlns:a="http://schemas.openxmlformats.org/drawingml/2006/main" xmlns:r="http://schemas.openxmlformats.org/officeDocument/2006/relationships" xmlns:p="http://schemas.openxmlformats.org/presentationml/2006/main">
  <p:tag name="TIMING" val="|4.9"/>
</p:tagLst>
</file>

<file path=ppt/tags/tag7.xml><?xml version="1.0" encoding="utf-8"?>
<p:tagLst xmlns:a="http://schemas.openxmlformats.org/drawingml/2006/main" xmlns:r="http://schemas.openxmlformats.org/officeDocument/2006/relationships" xmlns:p="http://schemas.openxmlformats.org/presentationml/2006/main">
  <p:tag name="TIMING" val="|4.1"/>
</p:tagLst>
</file>

<file path=ppt/tags/tag8.xml><?xml version="1.0" encoding="utf-8"?>
<p:tagLst xmlns:a="http://schemas.openxmlformats.org/drawingml/2006/main" xmlns:r="http://schemas.openxmlformats.org/officeDocument/2006/relationships" xmlns:p="http://schemas.openxmlformats.org/presentationml/2006/main">
  <p:tag name="TIMING" val="|3.4"/>
</p:tagLst>
</file>

<file path=ppt/tags/tag9.xml><?xml version="1.0" encoding="utf-8"?>
<p:tagLst xmlns:a="http://schemas.openxmlformats.org/drawingml/2006/main" xmlns:r="http://schemas.openxmlformats.org/officeDocument/2006/relationships" xmlns:p="http://schemas.openxmlformats.org/presentationml/2006/main">
  <p:tag name="TIMING" val="|3.9"/>
</p:tagLst>
</file>

<file path=ppt/tags/tag10.xml><?xml version="1.0" encoding="utf-8"?>
<p:tagLst xmlns:a="http://schemas.openxmlformats.org/drawingml/2006/main" xmlns:r="http://schemas.openxmlformats.org/officeDocument/2006/relationships" xmlns:p="http://schemas.openxmlformats.org/presentationml/2006/main">
  <p:tag name="TIMING" val="|5.5|0.5|0.1|0.1|0.1|0.3"/>
</p:tagLst>
</file>

<file path=ppt/tags/tag11.xml><?xml version="1.0" encoding="utf-8"?>
<p:tagLst xmlns:a="http://schemas.openxmlformats.org/drawingml/2006/main" xmlns:r="http://schemas.openxmlformats.org/officeDocument/2006/relationships" xmlns:p="http://schemas.openxmlformats.org/presentationml/2006/main">
  <p:tag name="TIMING" val="|4.7|4.9"/>
</p:tagLst>
</file>

<file path=ppt/tags/tag12.xml><?xml version="1.0" encoding="utf-8"?>
<p:tagLst xmlns:a="http://schemas.openxmlformats.org/drawingml/2006/main" xmlns:r="http://schemas.openxmlformats.org/officeDocument/2006/relationships" xmlns:p="http://schemas.openxmlformats.org/presentationml/2006/main">
  <p:tag name="TIMING" val="|10.9|2.9|2.8|0.7|1|1.8|0.7|0.4"/>
</p:tagLst>
</file>

<file path=ppt/tags/tag13.xml><?xml version="1.0" encoding="utf-8"?>
<p:tagLst xmlns:a="http://schemas.openxmlformats.org/drawingml/2006/main" xmlns:r="http://schemas.openxmlformats.org/officeDocument/2006/relationships" xmlns:p="http://schemas.openxmlformats.org/presentationml/2006/main">
  <p:tag name="TIMING" val="|0.9|0.9"/>
</p:tagLst>
</file>

<file path=ppt/tags/tag14.xml><?xml version="1.0" encoding="utf-8"?>
<p:tagLst xmlns:a="http://schemas.openxmlformats.org/drawingml/2006/main" xmlns:r="http://schemas.openxmlformats.org/officeDocument/2006/relationships" xmlns:p="http://schemas.openxmlformats.org/presentationml/2006/main">
  <p:tag name="TIMING" val="|3.5|1.6|1"/>
</p:tagLst>
</file>

<file path=ppt/tags/tag15.xml><?xml version="1.0" encoding="utf-8"?>
<p:tagLst xmlns:a="http://schemas.openxmlformats.org/drawingml/2006/main" xmlns:r="http://schemas.openxmlformats.org/officeDocument/2006/relationships" xmlns:p="http://schemas.openxmlformats.org/presentationml/2006/main">
  <p:tag name="TIMING" val="|2.6|1.3|1.6"/>
</p:tagLst>
</file>

<file path=ppt/tags/tag16.xml><?xml version="1.0" encoding="utf-8"?>
<p:tagLst xmlns:a="http://schemas.openxmlformats.org/drawingml/2006/main" xmlns:r="http://schemas.openxmlformats.org/officeDocument/2006/relationships" xmlns:p="http://schemas.openxmlformats.org/presentationml/2006/main">
  <p:tag name="TIMING" val="|0.9|1|2.6"/>
</p:tagLst>
</file>

<file path=ppt/tags/tag17.xml><?xml version="1.0" encoding="utf-8"?>
<p:tagLst xmlns:a="http://schemas.openxmlformats.org/drawingml/2006/main" xmlns:r="http://schemas.openxmlformats.org/officeDocument/2006/relationships" xmlns:p="http://schemas.openxmlformats.org/presentationml/2006/main">
  <p:tag name="TIMING" val="|7.7|0.3|0.7"/>
</p:tagLst>
</file>

<file path=ppt/tags/tag18.xml><?xml version="1.0" encoding="utf-8"?>
<p:tagLst xmlns:a="http://schemas.openxmlformats.org/drawingml/2006/main" xmlns:r="http://schemas.openxmlformats.org/officeDocument/2006/relationships" xmlns:p="http://schemas.openxmlformats.org/presentationml/2006/main">
  <p:tag name="TIMING" val="|7.6|7.1|5.1"/>
</p:tagLst>
</file>

<file path=ppt/tags/tag19.xml><?xml version="1.0" encoding="utf-8"?>
<p:tagLst xmlns:a="http://schemas.openxmlformats.org/drawingml/2006/main" xmlns:r="http://schemas.openxmlformats.org/officeDocument/2006/relationships" xmlns:p="http://schemas.openxmlformats.org/presentationml/2006/main">
  <p:tag name="TIMING" val="|2.1|4.9|0.6"/>
</p:tagLst>
</file>

<file path=ppt/tags/tag20.xml><?xml version="1.0" encoding="utf-8"?>
<p:tagLst xmlns:a="http://schemas.openxmlformats.org/drawingml/2006/main" xmlns:r="http://schemas.openxmlformats.org/officeDocument/2006/relationships" xmlns:p="http://schemas.openxmlformats.org/presentationml/2006/main">
  <p:tag name="TIMING" val="|5|5.5|1.7|0.5"/>
</p:tagLst>
</file>

<file path=ppt/tags/tag21.xml><?xml version="1.0" encoding="utf-8"?>
<p:tagLst xmlns:a="http://schemas.openxmlformats.org/drawingml/2006/main" xmlns:r="http://schemas.openxmlformats.org/officeDocument/2006/relationships" xmlns:p="http://schemas.openxmlformats.org/presentationml/2006/main">
  <p:tag name="TIMING" val="|13.7|1.7|1.2|0.4|2.6"/>
</p:tagLst>
</file>

<file path=ppt/tags/tag22.xml><?xml version="1.0" encoding="utf-8"?>
<p:tagLst xmlns:a="http://schemas.openxmlformats.org/drawingml/2006/main" xmlns:r="http://schemas.openxmlformats.org/officeDocument/2006/relationships" xmlns:p="http://schemas.openxmlformats.org/presentationml/2006/main">
  <p:tag name="TIMING" val="|2.6|7.6|11.6"/>
</p:tagLst>
</file>

<file path=ppt/tags/tag23.xml><?xml version="1.0" encoding="utf-8"?>
<p:tagLst xmlns:a="http://schemas.openxmlformats.org/drawingml/2006/main" xmlns:r="http://schemas.openxmlformats.org/officeDocument/2006/relationships" xmlns:p="http://schemas.openxmlformats.org/presentationml/2006/main">
  <p:tag name="TIMING" val="|2.6|8.6|7.7"/>
</p:tagLst>
</file>

<file path=ppt/tags/tag24.xml><?xml version="1.0" encoding="utf-8"?>
<p:tagLst xmlns:a="http://schemas.openxmlformats.org/drawingml/2006/main" xmlns:r="http://schemas.openxmlformats.org/officeDocument/2006/relationships" xmlns:p="http://schemas.openxmlformats.org/presentationml/2006/main">
  <p:tag name="TIMING" val="|43.5"/>
</p:tagLst>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667f8702-622b-448a-9457-326658c8ae98"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77A48DE69522E40BD793EED2C9ED6AB" ma:contentTypeVersion="14" ma:contentTypeDescription="Create a new document." ma:contentTypeScope="" ma:versionID="5e7fb6745b878c4acebe88711a3335a0">
  <xsd:schema xmlns:xsd="http://www.w3.org/2001/XMLSchema" xmlns:xs="http://www.w3.org/2001/XMLSchema" xmlns:p="http://schemas.microsoft.com/office/2006/metadata/properties" xmlns:ns3="d7b49180-77c2-4c8f-8d92-4fc75581db22" xmlns:ns4="667f8702-622b-448a-9457-326658c8ae98" targetNamespace="http://schemas.microsoft.com/office/2006/metadata/properties" ma:root="true" ma:fieldsID="f35df365bb42284cd35d6ed83810100c" ns3:_="" ns4:_="">
    <xsd:import namespace="d7b49180-77c2-4c8f-8d92-4fc75581db22"/>
    <xsd:import namespace="667f8702-622b-448a-9457-326658c8ae98"/>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KeyPoints" minOccurs="0"/>
                <xsd:element ref="ns4:MediaServiceKeyPoints" minOccurs="0"/>
                <xsd:element ref="ns4:MediaLengthInSeconds" minOccurs="0"/>
                <xsd:element ref="ns4:MediaServiceAutoTags" minOccurs="0"/>
                <xsd:element ref="ns4:MediaServiceOCR" minOccurs="0"/>
                <xsd:element ref="ns4:MediaServiceGenerationTime" minOccurs="0"/>
                <xsd:element ref="ns4:MediaServiceEventHashCode" minOccurs="0"/>
                <xsd:element ref="ns4: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7b49180-77c2-4c8f-8d92-4fc75581db22"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67f8702-622b-448a-9457-326658c8ae98"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LengthInSeconds" ma:index="16" nillable="true" ma:displayName="Length (seconds)" ma:internalName="MediaLengthInSeconds" ma:readOnly="true">
      <xsd:simpleType>
        <xsd:restriction base="dms:Unknown"/>
      </xsd:simpleType>
    </xsd:element>
    <xsd:element name="MediaServiceAutoTags" ma:index="17" nillable="true" ma:displayName="Tags" ma:internalName="MediaServiceAutoTags"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_activity" ma:index="21"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9D50648-9976-43EF-99F1-EBE8C7AE24EF}">
  <ds:schemaRefs>
    <ds:schemaRef ds:uri="http://schemas.microsoft.com/sharepoint/v3/contenttype/forms"/>
  </ds:schemaRefs>
</ds:datastoreItem>
</file>

<file path=customXml/itemProps2.xml><?xml version="1.0" encoding="utf-8"?>
<ds:datastoreItem xmlns:ds="http://schemas.openxmlformats.org/officeDocument/2006/customXml" ds:itemID="{974A6113-A90E-4C19-8935-50BB5F0345B2}">
  <ds:schemaRefs>
    <ds:schemaRef ds:uri="http://purl.org/dc/elements/1.1/"/>
    <ds:schemaRef ds:uri="http://schemas.microsoft.com/office/2006/metadata/properties"/>
    <ds:schemaRef ds:uri="d7b49180-77c2-4c8f-8d92-4fc75581db22"/>
    <ds:schemaRef ds:uri="667f8702-622b-448a-9457-326658c8ae98"/>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www.w3.org/XML/1998/namespace"/>
    <ds:schemaRef ds:uri="http://purl.org/dc/dcmitype/"/>
  </ds:schemaRefs>
</ds:datastoreItem>
</file>

<file path=customXml/itemProps3.xml><?xml version="1.0" encoding="utf-8"?>
<ds:datastoreItem xmlns:ds="http://schemas.openxmlformats.org/officeDocument/2006/customXml" ds:itemID="{8376154E-B15A-4AFA-9089-89FAE7552A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7b49180-77c2-4c8f-8d92-4fc75581db22"/>
    <ds:schemaRef ds:uri="667f8702-622b-448a-9457-326658c8ae9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Wisp</Template>
  <TotalTime>133274</TotalTime>
  <Words>2504</Words>
  <Application>Microsoft Office PowerPoint</Application>
  <PresentationFormat>Widescreen</PresentationFormat>
  <Paragraphs>472</Paragraphs>
  <Slides>61</Slides>
  <Notes>20</Notes>
  <HiddenSlides>0</HiddenSlides>
  <MMClips>35</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61</vt:i4>
      </vt:variant>
    </vt:vector>
  </HeadingPairs>
  <TitlesOfParts>
    <vt:vector size="73" baseType="lpstr">
      <vt:lpstr>Arial</vt:lpstr>
      <vt:lpstr>Bradley Hand ITC</vt:lpstr>
      <vt:lpstr>Calibri</vt:lpstr>
      <vt:lpstr>Century Gothic</vt:lpstr>
      <vt:lpstr>Comic Sans MS</vt:lpstr>
      <vt:lpstr>Kristen ITC</vt:lpstr>
      <vt:lpstr>Myriad Pro</vt:lpstr>
      <vt:lpstr>Myriad Pro Semibold</vt:lpstr>
      <vt:lpstr>Times New Roman</vt:lpstr>
      <vt:lpstr>Wingdings</vt:lpstr>
      <vt:lpstr>Wingdings 3</vt:lpstr>
      <vt:lpstr>Wisp</vt:lpstr>
      <vt:lpstr>Year 2 Maths</vt:lpstr>
      <vt:lpstr>Session 1</vt:lpstr>
      <vt:lpstr>How many ways can you think of to make this number in 1 minute? It could be + - x or ÷</vt:lpstr>
      <vt:lpstr>WALT efficiently multiply by 2</vt:lpstr>
      <vt:lpstr>What’s the same and what’s different?</vt:lpstr>
      <vt:lpstr>Quick recap of last week…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Session 2</vt:lpstr>
      <vt:lpstr>Multiply these…</vt:lpstr>
      <vt:lpstr>WALT relate doubling and halving</vt:lpstr>
      <vt:lpstr>PowerPoint Presentation</vt:lpstr>
      <vt:lpstr>PowerPoint Presentation</vt:lpstr>
      <vt:lpstr>PowerPoint Presentation</vt:lpstr>
      <vt:lpstr>PowerPoint Presentation</vt:lpstr>
      <vt:lpstr>PowerPoint Presentation</vt:lpstr>
      <vt:lpstr>PowerPoint Presentation</vt:lpstr>
      <vt:lpstr>Session 3</vt:lpstr>
      <vt:lpstr>Write the fact family for a number bond to 10 and the linked bond to 20.</vt:lpstr>
      <vt:lpstr>WALT double and halve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Session 4</vt:lpstr>
      <vt:lpstr>6</vt:lpstr>
      <vt:lpstr>WALT halve 2 digit numbers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Session 5</vt:lpstr>
      <vt:lpstr>16 - 3 =</vt:lpstr>
      <vt:lpstr>WALT use doubling and halving to solve 2 times table problems </vt:lpstr>
      <vt:lpstr>PowerPoint Presentation</vt:lpstr>
      <vt:lpstr>PowerPoint Presentation</vt:lpstr>
      <vt:lpstr>PowerPoint Presentation</vt:lpstr>
      <vt:lpstr>PowerPoint Presentation</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Autumn 1 Week 1</dc:title>
  <dc:creator>A Phillippe</dc:creator>
  <cp:lastModifiedBy>Karen Hilton</cp:lastModifiedBy>
  <cp:revision>214</cp:revision>
  <cp:lastPrinted>2022-01-12T08:28:37Z</cp:lastPrinted>
  <dcterms:created xsi:type="dcterms:W3CDTF">2020-04-29T15:20:24Z</dcterms:created>
  <dcterms:modified xsi:type="dcterms:W3CDTF">2023-04-26T12:27:04Z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0x010100077A48DE69522E40BD793EED2C9ED6AB</vt:lpwstr>
  </property>
</Properties>
</file>