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ags/tag1.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65" r:id="rId5"/>
    <p:sldId id="267" r:id="rId6"/>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81178"/>
    <a:srgbClr val="443730"/>
    <a:srgbClr val="CE368B"/>
    <a:srgbClr val="7F4393"/>
    <a:srgbClr val="AE1022"/>
    <a:srgbClr val="4B55A1"/>
    <a:srgbClr val="2E2A2D"/>
    <a:srgbClr val="231733"/>
    <a:srgbClr val="3B2B19"/>
    <a:srgbClr val="CE333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BEFD36-7ED9-43DE-BB0A-4AAD24148F45}" v="89" dt="2022-01-30T18:38:09.7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129"/>
    <p:restoredTop sz="94674"/>
  </p:normalViewPr>
  <p:slideViewPr>
    <p:cSldViewPr snapToGrid="0" snapToObjects="1">
      <p:cViewPr varScale="1">
        <p:scale>
          <a:sx n="59" d="100"/>
          <a:sy n="59" d="100"/>
        </p:scale>
        <p:origin x="120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a Phillippe" userId="b9517d8b-9ae5-4040-a954-d1b61b748fe8" providerId="ADAL" clId="{B8BEFD36-7ED9-43DE-BB0A-4AAD24148F45}"/>
    <pc:docChg chg="modSld">
      <pc:chgData name="Andrea Phillippe" userId="b9517d8b-9ae5-4040-a954-d1b61b748fe8" providerId="ADAL" clId="{B8BEFD36-7ED9-43DE-BB0A-4AAD24148F45}" dt="2022-01-30T18:38:09.756" v="88"/>
      <pc:docMkLst>
        <pc:docMk/>
      </pc:docMkLst>
      <pc:sldChg chg="addSp delSp modSp modTransition modAnim">
        <pc:chgData name="Andrea Phillippe" userId="b9517d8b-9ae5-4040-a954-d1b61b748fe8" providerId="ADAL" clId="{B8BEFD36-7ED9-43DE-BB0A-4AAD24148F45}" dt="2022-01-30T18:38:09.756" v="88"/>
        <pc:sldMkLst>
          <pc:docMk/>
          <pc:sldMk cId="3731034573" sldId="265"/>
        </pc:sldMkLst>
        <pc:picChg chg="add del mod">
          <ac:chgData name="Andrea Phillippe" userId="b9517d8b-9ae5-4040-a954-d1b61b748fe8" providerId="ADAL" clId="{B8BEFD36-7ED9-43DE-BB0A-4AAD24148F45}" dt="2022-01-30T18:36:21.210" v="87"/>
          <ac:picMkLst>
            <pc:docMk/>
            <pc:sldMk cId="3731034573" sldId="265"/>
            <ac:picMk id="2" creationId="{965DB4A5-A998-456F-B58C-80512750A14A}"/>
          </ac:picMkLst>
        </pc:picChg>
        <pc:picChg chg="add mod">
          <ac:chgData name="Andrea Phillippe" userId="b9517d8b-9ae5-4040-a954-d1b61b748fe8" providerId="ADAL" clId="{B8BEFD36-7ED9-43DE-BB0A-4AAD24148F45}" dt="2022-01-30T18:38:09.756" v="88"/>
          <ac:picMkLst>
            <pc:docMk/>
            <pc:sldMk cId="3731034573" sldId="265"/>
            <ac:picMk id="8" creationId="{C425F6AD-AFBC-41C5-9F67-6596049FE40A}"/>
          </ac:picMkLst>
        </pc:picChg>
      </pc:sldChg>
      <pc:sldChg chg="addSp modSp">
        <pc:chgData name="Andrea Phillippe" userId="b9517d8b-9ae5-4040-a954-d1b61b748fe8" providerId="ADAL" clId="{B8BEFD36-7ED9-43DE-BB0A-4AAD24148F45}" dt="2022-01-30T18:38:09.756" v="88"/>
        <pc:sldMkLst>
          <pc:docMk/>
          <pc:sldMk cId="2958400139" sldId="267"/>
        </pc:sldMkLst>
        <pc:spChg chg="mod">
          <ac:chgData name="Andrea Phillippe" userId="b9517d8b-9ae5-4040-a954-d1b61b748fe8" providerId="ADAL" clId="{B8BEFD36-7ED9-43DE-BB0A-4AAD24148F45}" dt="2022-01-30T18:35:41.900" v="85" actId="20577"/>
          <ac:spMkLst>
            <pc:docMk/>
            <pc:sldMk cId="2958400139" sldId="267"/>
            <ac:spMk id="2" creationId="{99C6692B-D731-42F1-9C07-573C1FF86E7A}"/>
          </ac:spMkLst>
        </pc:spChg>
        <pc:picChg chg="add mod">
          <ac:chgData name="Andrea Phillippe" userId="b9517d8b-9ae5-4040-a954-d1b61b748fe8" providerId="ADAL" clId="{B8BEFD36-7ED9-43DE-BB0A-4AAD24148F45}" dt="2022-01-30T18:38:09.756" v="88"/>
          <ac:picMkLst>
            <pc:docMk/>
            <pc:sldMk cId="2958400139" sldId="267"/>
            <ac:picMk id="3" creationId="{962341FA-EFCD-4B78-832D-10F9C9B068D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804689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 templat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5634CD6-65CC-9E48-91F1-B32255CDAE4F}"/>
              </a:ext>
            </a:extLst>
          </p:cNvPr>
          <p:cNvPicPr>
            <a:picLocks noChangeAspect="1"/>
          </p:cNvPicPr>
          <p:nvPr userDrawn="1"/>
        </p:nvPicPr>
        <p:blipFill>
          <a:blip r:embed="rId2"/>
          <a:stretch>
            <a:fillRect/>
          </a:stretch>
        </p:blipFill>
        <p:spPr>
          <a:xfrm>
            <a:off x="0" y="3175"/>
            <a:ext cx="10680700" cy="7556500"/>
          </a:xfrm>
          <a:prstGeom prst="rect">
            <a:avLst/>
          </a:prstGeom>
        </p:spPr>
      </p:pic>
    </p:spTree>
    <p:extLst>
      <p:ext uri="{BB962C8B-B14F-4D97-AF65-F5344CB8AC3E}">
        <p14:creationId xmlns:p14="http://schemas.microsoft.com/office/powerpoint/2010/main" val="1091942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cards (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AD10E93-1192-E746-A3F5-778097416986}"/>
              </a:ext>
            </a:extLst>
          </p:cNvPr>
          <p:cNvPicPr>
            <a:picLocks noChangeAspect="1"/>
          </p:cNvPicPr>
          <p:nvPr userDrawn="1"/>
        </p:nvPicPr>
        <p:blipFill>
          <a:blip r:embed="rId2"/>
          <a:stretch>
            <a:fillRect/>
          </a:stretch>
        </p:blipFill>
        <p:spPr>
          <a:xfrm>
            <a:off x="5556" y="1587"/>
            <a:ext cx="10680700" cy="7556500"/>
          </a:xfrm>
          <a:prstGeom prst="rect">
            <a:avLst/>
          </a:prstGeom>
        </p:spPr>
      </p:pic>
    </p:spTree>
    <p:extLst>
      <p:ext uri="{BB962C8B-B14F-4D97-AF65-F5344CB8AC3E}">
        <p14:creationId xmlns:p14="http://schemas.microsoft.com/office/powerpoint/2010/main" val="1930384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icture cards (4)">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94E4E79-8955-E84E-ABFE-451B6FA6E1C4}"/>
              </a:ext>
            </a:extLst>
          </p:cNvPr>
          <p:cNvPicPr>
            <a:picLocks noChangeAspect="1"/>
          </p:cNvPicPr>
          <p:nvPr userDrawn="1"/>
        </p:nvPicPr>
        <p:blipFill>
          <a:blip r:embed="rId2"/>
          <a:stretch>
            <a:fillRect/>
          </a:stretch>
        </p:blipFill>
        <p:spPr>
          <a:xfrm>
            <a:off x="5556" y="1587"/>
            <a:ext cx="10680700" cy="7556500"/>
          </a:xfrm>
          <a:prstGeom prst="rect">
            <a:avLst/>
          </a:prstGeom>
        </p:spPr>
      </p:pic>
    </p:spTree>
    <p:extLst>
      <p:ext uri="{BB962C8B-B14F-4D97-AF65-F5344CB8AC3E}">
        <p14:creationId xmlns:p14="http://schemas.microsoft.com/office/powerpoint/2010/main" val="3454040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ecip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601E6A4-04DA-D24A-8D6F-0823DE2EB29D}"/>
              </a:ext>
            </a:extLst>
          </p:cNvPr>
          <p:cNvPicPr>
            <a:picLocks noChangeAspect="1"/>
          </p:cNvPicPr>
          <p:nvPr userDrawn="1"/>
        </p:nvPicPr>
        <p:blipFill>
          <a:blip r:embed="rId2"/>
          <a:stretch>
            <a:fillRect/>
          </a:stretch>
        </p:blipFill>
        <p:spPr>
          <a:xfrm>
            <a:off x="5556" y="1587"/>
            <a:ext cx="10680700" cy="7556500"/>
          </a:xfrm>
          <a:prstGeom prst="rect">
            <a:avLst/>
          </a:prstGeom>
        </p:spPr>
      </p:pic>
    </p:spTree>
    <p:extLst>
      <p:ext uri="{BB962C8B-B14F-4D97-AF65-F5344CB8AC3E}">
        <p14:creationId xmlns:p14="http://schemas.microsoft.com/office/powerpoint/2010/main" val="5489901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4770957"/>
      </p:ext>
    </p:extLst>
  </p:cSld>
  <p:clrMap bg1="lt1" tx1="dk1" bg2="lt2" tx2="dk2" accent1="accent1" accent2="accent2" accent3="accent3" accent4="accent4" accent5="accent5" accent6="accent6" hlink="hlink" folHlink="folHlink"/>
  <p:sldLayoutIdLst>
    <p:sldLayoutId id="2147483665" r:id="rId1"/>
    <p:sldLayoutId id="2147483661" r:id="rId2"/>
    <p:sldLayoutId id="2147483662" r:id="rId3"/>
    <p:sldLayoutId id="2147483663" r:id="rId4"/>
    <p:sldLayoutId id="2147483664" r:id="rId5"/>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png"/><Relationship Id="rId5" Type="http://schemas.openxmlformats.org/officeDocument/2006/relationships/hyperlink" Target="https://explorify.uk/en/activities/whats-going-on/hungry-hedgehogs" TargetMode="Externa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6.png"/><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7.png"/><Relationship Id="rId5" Type="http://schemas.openxmlformats.org/officeDocument/2006/relationships/hyperlink" Target="https://www.bbc.co.uk/programmes/p01h9pfm" TargetMode="External"/><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348AC39-D1D7-4A9D-95DA-DC30B3A9EA89}"/>
              </a:ext>
            </a:extLst>
          </p:cNvPr>
          <p:cNvSpPr/>
          <p:nvPr/>
        </p:nvSpPr>
        <p:spPr>
          <a:xfrm>
            <a:off x="2674143" y="1260773"/>
            <a:ext cx="5343525" cy="1200329"/>
          </a:xfrm>
          <a:prstGeom prst="rect">
            <a:avLst/>
          </a:prstGeom>
        </p:spPr>
        <p:txBody>
          <a:bodyPr>
            <a:spAutoFit/>
          </a:bodyPr>
          <a:lstStyle/>
          <a:p>
            <a:pPr algn="ctr"/>
            <a:r>
              <a:rPr lang="en-GB" sz="2400" b="1" dirty="0">
                <a:solidFill>
                  <a:srgbClr val="B81178"/>
                </a:solidFill>
                <a:latin typeface="Century Gothic" panose="020B0502020202020204" pitchFamily="34" charset="0"/>
              </a:rPr>
              <a:t>Science		-	Week 4 </a:t>
            </a:r>
          </a:p>
          <a:p>
            <a:pPr algn="ctr"/>
            <a:endParaRPr lang="en-GB" sz="2400" b="1" dirty="0">
              <a:solidFill>
                <a:srgbClr val="B81178"/>
              </a:solidFill>
              <a:latin typeface="Century Gothic" panose="020B0502020202020204" pitchFamily="34" charset="0"/>
            </a:endParaRPr>
          </a:p>
          <a:p>
            <a:pPr algn="ctr"/>
            <a:r>
              <a:rPr lang="en-GB" sz="2400" b="1" dirty="0">
                <a:solidFill>
                  <a:srgbClr val="B81178"/>
                </a:solidFill>
                <a:latin typeface="Century Gothic" panose="020B0502020202020204" pitchFamily="34" charset="0"/>
              </a:rPr>
              <a:t>Burrowing Animals</a:t>
            </a:r>
          </a:p>
        </p:txBody>
      </p:sp>
      <p:sp>
        <p:nvSpPr>
          <p:cNvPr id="4" name="Rectangle 3">
            <a:extLst>
              <a:ext uri="{FF2B5EF4-FFF2-40B4-BE49-F238E27FC236}">
                <a16:creationId xmlns:a16="http://schemas.microsoft.com/office/drawing/2014/main" id="{F9130D2F-1AF5-4BA7-B5B5-C31F2B278610}"/>
              </a:ext>
            </a:extLst>
          </p:cNvPr>
          <p:cNvSpPr/>
          <p:nvPr/>
        </p:nvSpPr>
        <p:spPr>
          <a:xfrm>
            <a:off x="1111827" y="2625676"/>
            <a:ext cx="8406245" cy="1200329"/>
          </a:xfrm>
          <a:prstGeom prst="rect">
            <a:avLst/>
          </a:prstGeom>
        </p:spPr>
        <p:txBody>
          <a:bodyPr wrap="square">
            <a:spAutoFit/>
          </a:bodyPr>
          <a:lstStyle/>
          <a:p>
            <a:r>
              <a:rPr lang="en-GB" b="1" dirty="0">
                <a:solidFill>
                  <a:srgbClr val="303030"/>
                </a:solidFill>
                <a:latin typeface="Century Gothic" panose="020B0502020202020204" pitchFamily="34" charset="0"/>
              </a:rPr>
              <a:t>WALT: </a:t>
            </a:r>
            <a:r>
              <a:rPr lang="en-GB" dirty="0">
                <a:solidFill>
                  <a:srgbClr val="303030"/>
                </a:solidFill>
                <a:latin typeface="Lato"/>
              </a:rPr>
              <a:t>identify and name a variety of animals in their habitats, including microhabitats.</a:t>
            </a:r>
          </a:p>
          <a:p>
            <a:endParaRPr lang="en-GB" dirty="0">
              <a:solidFill>
                <a:srgbClr val="303030"/>
              </a:solidFill>
              <a:latin typeface="Lato"/>
            </a:endParaRPr>
          </a:p>
          <a:p>
            <a:r>
              <a:rPr lang="en-GB" b="1" dirty="0">
                <a:solidFill>
                  <a:srgbClr val="303030"/>
                </a:solidFill>
                <a:latin typeface="Lato"/>
              </a:rPr>
              <a:t>WILF: </a:t>
            </a:r>
            <a:r>
              <a:rPr lang="en-GB" dirty="0">
                <a:solidFill>
                  <a:srgbClr val="303030"/>
                </a:solidFill>
                <a:latin typeface="Lato"/>
              </a:rPr>
              <a:t>I can identify and name animals in their habitats.</a:t>
            </a:r>
            <a:endParaRPr lang="en-GB" b="1" dirty="0">
              <a:solidFill>
                <a:srgbClr val="303030"/>
              </a:solidFill>
              <a:latin typeface="Lato"/>
            </a:endParaRPr>
          </a:p>
        </p:txBody>
      </p:sp>
      <p:sp>
        <p:nvSpPr>
          <p:cNvPr id="5" name="Rectangle 4">
            <a:extLst>
              <a:ext uri="{FF2B5EF4-FFF2-40B4-BE49-F238E27FC236}">
                <a16:creationId xmlns:a16="http://schemas.microsoft.com/office/drawing/2014/main" id="{4DBEEC60-8DA2-497A-AC68-A99F326987B9}"/>
              </a:ext>
            </a:extLst>
          </p:cNvPr>
          <p:cNvSpPr/>
          <p:nvPr/>
        </p:nvSpPr>
        <p:spPr>
          <a:xfrm>
            <a:off x="979054" y="4206550"/>
            <a:ext cx="8539018" cy="369332"/>
          </a:xfrm>
          <a:prstGeom prst="rect">
            <a:avLst/>
          </a:prstGeom>
        </p:spPr>
        <p:txBody>
          <a:bodyPr wrap="square">
            <a:spAutoFit/>
          </a:bodyPr>
          <a:lstStyle/>
          <a:p>
            <a:r>
              <a:rPr lang="en-GB" dirty="0">
                <a:solidFill>
                  <a:srgbClr val="303030"/>
                </a:solidFill>
                <a:latin typeface="Lato"/>
              </a:rPr>
              <a:t>A habitat is a place where a living thing lives. A microhabitat is a very small habitat.</a:t>
            </a:r>
            <a:endParaRPr lang="en-GB" dirty="0"/>
          </a:p>
        </p:txBody>
      </p:sp>
      <p:pic>
        <p:nvPicPr>
          <p:cNvPr id="6" name="Picture 5">
            <a:extLst>
              <a:ext uri="{FF2B5EF4-FFF2-40B4-BE49-F238E27FC236}">
                <a16:creationId xmlns:a16="http://schemas.microsoft.com/office/drawing/2014/main" id="{5B29EBA5-32A9-4DF7-AA68-946DCF1FA1DA}"/>
              </a:ext>
            </a:extLst>
          </p:cNvPr>
          <p:cNvPicPr>
            <a:picLocks noChangeAspect="1"/>
          </p:cNvPicPr>
          <p:nvPr/>
        </p:nvPicPr>
        <p:blipFill>
          <a:blip r:embed="rId4"/>
          <a:stretch>
            <a:fillRect/>
          </a:stretch>
        </p:blipFill>
        <p:spPr>
          <a:xfrm>
            <a:off x="1356846" y="4620263"/>
            <a:ext cx="1989026" cy="2036763"/>
          </a:xfrm>
          <a:prstGeom prst="rect">
            <a:avLst/>
          </a:prstGeom>
        </p:spPr>
      </p:pic>
      <p:sp>
        <p:nvSpPr>
          <p:cNvPr id="7" name="Rectangle 6">
            <a:extLst>
              <a:ext uri="{FF2B5EF4-FFF2-40B4-BE49-F238E27FC236}">
                <a16:creationId xmlns:a16="http://schemas.microsoft.com/office/drawing/2014/main" id="{83C44239-C52C-42F2-A6D0-7F54C515A68D}"/>
              </a:ext>
            </a:extLst>
          </p:cNvPr>
          <p:cNvSpPr/>
          <p:nvPr/>
        </p:nvSpPr>
        <p:spPr>
          <a:xfrm>
            <a:off x="4240091" y="4771761"/>
            <a:ext cx="4374596" cy="1754326"/>
          </a:xfrm>
          <a:prstGeom prst="rect">
            <a:avLst/>
          </a:prstGeom>
        </p:spPr>
        <p:txBody>
          <a:bodyPr wrap="none">
            <a:spAutoFit/>
          </a:bodyPr>
          <a:lstStyle/>
          <a:p>
            <a:r>
              <a:rPr lang="en-GB" dirty="0">
                <a:hlinkClick r:id="rId5"/>
              </a:rPr>
              <a:t>Hungry hedgehogs – </a:t>
            </a:r>
            <a:r>
              <a:rPr lang="en-GB" dirty="0" err="1">
                <a:hlinkClick r:id="rId5"/>
              </a:rPr>
              <a:t>Explorify</a:t>
            </a:r>
            <a:endParaRPr lang="en-GB" dirty="0"/>
          </a:p>
          <a:p>
            <a:endParaRPr lang="en-GB" dirty="0"/>
          </a:p>
          <a:p>
            <a:r>
              <a:rPr lang="en-GB" dirty="0"/>
              <a:t>Click the link to watch this What’s Going On?</a:t>
            </a:r>
          </a:p>
          <a:p>
            <a:r>
              <a:rPr lang="en-GB" dirty="0"/>
              <a:t>Science Starter</a:t>
            </a:r>
          </a:p>
          <a:p>
            <a:endParaRPr lang="en-GB" dirty="0"/>
          </a:p>
          <a:p>
            <a:endParaRPr lang="en-GB" dirty="0"/>
          </a:p>
        </p:txBody>
      </p:sp>
      <p:pic>
        <p:nvPicPr>
          <p:cNvPr id="8" name="Audio 7">
            <a:hlinkClick r:id="" action="ppaction://media"/>
            <a:extLst>
              <a:ext uri="{FF2B5EF4-FFF2-40B4-BE49-F238E27FC236}">
                <a16:creationId xmlns:a16="http://schemas.microsoft.com/office/drawing/2014/main" id="{C425F6AD-AFBC-41C5-9F67-6596049FE40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866313" y="6734175"/>
            <a:ext cx="609600" cy="609600"/>
          </a:xfrm>
          <a:prstGeom prst="rect">
            <a:avLst/>
          </a:prstGeom>
        </p:spPr>
      </p:pic>
    </p:spTree>
    <p:extLst>
      <p:ext uri="{BB962C8B-B14F-4D97-AF65-F5344CB8AC3E}">
        <p14:creationId xmlns:p14="http://schemas.microsoft.com/office/powerpoint/2010/main" val="3731034573"/>
      </p:ext>
    </p:extLst>
  </p:cSld>
  <p:clrMapOvr>
    <a:masterClrMapping/>
  </p:clrMapOvr>
  <mc:AlternateContent xmlns:mc="http://schemas.openxmlformats.org/markup-compatibility/2006">
    <mc:Choice xmlns:p14="http://schemas.microsoft.com/office/powerpoint/2010/main" Requires="p14">
      <p:transition spd="slow" p14:dur="2000" advTm="37841"/>
    </mc:Choice>
    <mc:Fallback>
      <p:transition spd="slow" advTm="378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C6692B-D731-42F1-9C07-573C1FF86E7A}"/>
              </a:ext>
            </a:extLst>
          </p:cNvPr>
          <p:cNvSpPr/>
          <p:nvPr/>
        </p:nvSpPr>
        <p:spPr>
          <a:xfrm>
            <a:off x="1205345" y="1597666"/>
            <a:ext cx="8499763" cy="1477328"/>
          </a:xfrm>
          <a:prstGeom prst="rect">
            <a:avLst/>
          </a:prstGeom>
        </p:spPr>
        <p:txBody>
          <a:bodyPr wrap="square">
            <a:spAutoFit/>
          </a:bodyPr>
          <a:lstStyle/>
          <a:p>
            <a:r>
              <a:rPr lang="en-GB" dirty="0">
                <a:solidFill>
                  <a:srgbClr val="303030"/>
                </a:solidFill>
                <a:latin typeface="Lato"/>
              </a:rPr>
              <a:t>Over the next few weeks we are going to learn about tunnelling animals such as moles, rabbits and ants. This week we are focussing on rabbits - discovering key facts about their life cycles and how tunnelling helps them. Find out whether these animals spend all, or just part, of their time in their tunnels and which physical features help them to dig.</a:t>
            </a:r>
          </a:p>
        </p:txBody>
      </p:sp>
      <p:sp>
        <p:nvSpPr>
          <p:cNvPr id="4" name="Rectangle 3">
            <a:extLst>
              <a:ext uri="{FF2B5EF4-FFF2-40B4-BE49-F238E27FC236}">
                <a16:creationId xmlns:a16="http://schemas.microsoft.com/office/drawing/2014/main" id="{5D30475C-19E1-4905-A381-B6CF0240AF4E}"/>
              </a:ext>
            </a:extLst>
          </p:cNvPr>
          <p:cNvSpPr/>
          <p:nvPr/>
        </p:nvSpPr>
        <p:spPr>
          <a:xfrm>
            <a:off x="3932238" y="5353742"/>
            <a:ext cx="5343525" cy="646331"/>
          </a:xfrm>
          <a:prstGeom prst="rect">
            <a:avLst/>
          </a:prstGeom>
        </p:spPr>
        <p:txBody>
          <a:bodyPr>
            <a:spAutoFit/>
          </a:bodyPr>
          <a:lstStyle/>
          <a:p>
            <a:r>
              <a:rPr lang="en-GB" dirty="0">
                <a:hlinkClick r:id="rId5"/>
              </a:rPr>
              <a:t>BBC Two - The Burrowers - Learning Zone, How do rabbit babies live underground?</a:t>
            </a:r>
            <a:endParaRPr lang="en-GB" dirty="0"/>
          </a:p>
        </p:txBody>
      </p:sp>
      <p:pic>
        <p:nvPicPr>
          <p:cNvPr id="6" name="Picture 5">
            <a:extLst>
              <a:ext uri="{FF2B5EF4-FFF2-40B4-BE49-F238E27FC236}">
                <a16:creationId xmlns:a16="http://schemas.microsoft.com/office/drawing/2014/main" id="{6EC30A31-27CA-4BB4-BA2D-75D431285944}"/>
              </a:ext>
            </a:extLst>
          </p:cNvPr>
          <p:cNvPicPr>
            <a:picLocks noChangeAspect="1"/>
          </p:cNvPicPr>
          <p:nvPr/>
        </p:nvPicPr>
        <p:blipFill>
          <a:blip r:embed="rId6"/>
          <a:stretch>
            <a:fillRect/>
          </a:stretch>
        </p:blipFill>
        <p:spPr>
          <a:xfrm>
            <a:off x="1416050" y="3554951"/>
            <a:ext cx="1965619" cy="2833324"/>
          </a:xfrm>
          <a:prstGeom prst="rect">
            <a:avLst/>
          </a:prstGeom>
        </p:spPr>
      </p:pic>
      <p:sp>
        <p:nvSpPr>
          <p:cNvPr id="7" name="TextBox 6">
            <a:extLst>
              <a:ext uri="{FF2B5EF4-FFF2-40B4-BE49-F238E27FC236}">
                <a16:creationId xmlns:a16="http://schemas.microsoft.com/office/drawing/2014/main" id="{C050D5BB-D7AE-4E11-AA8C-7A4A40B4939D}"/>
              </a:ext>
            </a:extLst>
          </p:cNvPr>
          <p:cNvSpPr txBox="1"/>
          <p:nvPr/>
        </p:nvSpPr>
        <p:spPr>
          <a:xfrm>
            <a:off x="3860006" y="3058083"/>
            <a:ext cx="3512710" cy="369332"/>
          </a:xfrm>
          <a:prstGeom prst="rect">
            <a:avLst/>
          </a:prstGeom>
          <a:noFill/>
        </p:spPr>
        <p:txBody>
          <a:bodyPr wrap="square" rtlCol="0">
            <a:spAutoFit/>
          </a:bodyPr>
          <a:lstStyle/>
          <a:p>
            <a:r>
              <a:rPr lang="en-GB" dirty="0"/>
              <a:t>What do you know about rabbits?</a:t>
            </a:r>
          </a:p>
        </p:txBody>
      </p:sp>
      <p:sp>
        <p:nvSpPr>
          <p:cNvPr id="8" name="TextBox 7">
            <a:extLst>
              <a:ext uri="{FF2B5EF4-FFF2-40B4-BE49-F238E27FC236}">
                <a16:creationId xmlns:a16="http://schemas.microsoft.com/office/drawing/2014/main" id="{B5EB3742-6992-40B1-89E8-9E2A8DF757D8}"/>
              </a:ext>
            </a:extLst>
          </p:cNvPr>
          <p:cNvSpPr txBox="1"/>
          <p:nvPr/>
        </p:nvSpPr>
        <p:spPr>
          <a:xfrm>
            <a:off x="5028845" y="4761680"/>
            <a:ext cx="4328534" cy="369332"/>
          </a:xfrm>
          <a:prstGeom prst="rect">
            <a:avLst/>
          </a:prstGeom>
          <a:noFill/>
        </p:spPr>
        <p:txBody>
          <a:bodyPr wrap="square" rtlCol="0">
            <a:spAutoFit/>
          </a:bodyPr>
          <a:lstStyle/>
          <a:p>
            <a:r>
              <a:rPr lang="en-GB" dirty="0"/>
              <a:t>Watch the video and add to your notes.</a:t>
            </a:r>
          </a:p>
        </p:txBody>
      </p:sp>
      <p:sp>
        <p:nvSpPr>
          <p:cNvPr id="9" name="TextBox 8">
            <a:extLst>
              <a:ext uri="{FF2B5EF4-FFF2-40B4-BE49-F238E27FC236}">
                <a16:creationId xmlns:a16="http://schemas.microsoft.com/office/drawing/2014/main" id="{D73C4EAA-F3D9-4326-930B-044976A7C744}"/>
              </a:ext>
            </a:extLst>
          </p:cNvPr>
          <p:cNvSpPr txBox="1"/>
          <p:nvPr/>
        </p:nvSpPr>
        <p:spPr>
          <a:xfrm>
            <a:off x="4551367" y="3784351"/>
            <a:ext cx="4806012" cy="646331"/>
          </a:xfrm>
          <a:prstGeom prst="rect">
            <a:avLst/>
          </a:prstGeom>
          <a:noFill/>
        </p:spPr>
        <p:txBody>
          <a:bodyPr wrap="square" rtlCol="0">
            <a:spAutoFit/>
          </a:bodyPr>
          <a:lstStyle/>
          <a:p>
            <a:r>
              <a:rPr lang="en-GB" dirty="0"/>
              <a:t>Look at the information fact file.  Choose three facts to record in your books.</a:t>
            </a:r>
          </a:p>
        </p:txBody>
      </p:sp>
      <p:pic>
        <p:nvPicPr>
          <p:cNvPr id="3" name="Audio 2">
            <a:hlinkClick r:id="" action="ppaction://media"/>
            <a:extLst>
              <a:ext uri="{FF2B5EF4-FFF2-40B4-BE49-F238E27FC236}">
                <a16:creationId xmlns:a16="http://schemas.microsoft.com/office/drawing/2014/main" id="{962341FA-EFCD-4B78-832D-10F9C9B068DD}"/>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866313" y="6734175"/>
            <a:ext cx="609600" cy="609600"/>
          </a:xfrm>
          <a:prstGeom prst="rect">
            <a:avLst/>
          </a:prstGeom>
        </p:spPr>
      </p:pic>
    </p:spTree>
    <p:custDataLst>
      <p:tags r:id="rId1"/>
    </p:custDataLst>
    <p:extLst>
      <p:ext uri="{BB962C8B-B14F-4D97-AF65-F5344CB8AC3E}">
        <p14:creationId xmlns:p14="http://schemas.microsoft.com/office/powerpoint/2010/main" val="2958400139"/>
      </p:ext>
    </p:extLst>
  </p:cSld>
  <p:clrMapOvr>
    <a:masterClrMapping/>
  </p:clrMapOvr>
  <mc:AlternateContent xmlns:mc="http://schemas.openxmlformats.org/markup-compatibility/2006">
    <mc:Choice xmlns:p14="http://schemas.microsoft.com/office/powerpoint/2010/main" Requires="p14">
      <p:transition spd="slow" p14:dur="2000" advTm="64403"/>
    </mc:Choice>
    <mc:Fallback>
      <p:transition spd="slow" advTm="644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fltVal val="0"/>
                                          </p:val>
                                        </p:tav>
                                        <p:tav tm="100000">
                                          <p:val>
                                            <p:strVal val="#ppt_w"/>
                                          </p:val>
                                        </p:tav>
                                      </p:tavLst>
                                    </p:anim>
                                    <p:anim calcmode="lin" valueType="num">
                                      <p:cBhvr>
                                        <p:cTn id="12" dur="1000" fill="hold"/>
                                        <p:tgtEl>
                                          <p:spTgt spid="7"/>
                                        </p:tgtEl>
                                        <p:attrNameLst>
                                          <p:attrName>ppt_h</p:attrName>
                                        </p:attrNameLst>
                                      </p:cBhvr>
                                      <p:tavLst>
                                        <p:tav tm="0">
                                          <p:val>
                                            <p:fltVal val="0"/>
                                          </p:val>
                                        </p:tav>
                                        <p:tav tm="100000">
                                          <p:val>
                                            <p:strVal val="#ppt_h"/>
                                          </p:val>
                                        </p:tav>
                                      </p:tavLst>
                                    </p:anim>
                                    <p:anim calcmode="lin" valueType="num">
                                      <p:cBhvr>
                                        <p:cTn id="13" dur="1000" fill="hold"/>
                                        <p:tgtEl>
                                          <p:spTgt spid="7"/>
                                        </p:tgtEl>
                                        <p:attrNameLst>
                                          <p:attrName>style.rotation</p:attrName>
                                        </p:attrNameLst>
                                      </p:cBhvr>
                                      <p:tavLst>
                                        <p:tav tm="0">
                                          <p:val>
                                            <p:fltVal val="90"/>
                                          </p:val>
                                        </p:tav>
                                        <p:tav tm="100000">
                                          <p:val>
                                            <p:fltVal val="0"/>
                                          </p:val>
                                        </p:tav>
                                      </p:tavLst>
                                    </p:anim>
                                    <p:animEffect transition="in" filter="fade">
                                      <p:cBhvr>
                                        <p:cTn id="14" dur="10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fltVal val="0"/>
                                          </p:val>
                                        </p:tav>
                                        <p:tav tm="100000">
                                          <p:val>
                                            <p:strVal val="#ppt_w"/>
                                          </p:val>
                                        </p:tav>
                                      </p:tavLst>
                                    </p:anim>
                                    <p:anim calcmode="lin" valueType="num">
                                      <p:cBhvr>
                                        <p:cTn id="20" dur="1000" fill="hold"/>
                                        <p:tgtEl>
                                          <p:spTgt spid="9"/>
                                        </p:tgtEl>
                                        <p:attrNameLst>
                                          <p:attrName>ppt_h</p:attrName>
                                        </p:attrNameLst>
                                      </p:cBhvr>
                                      <p:tavLst>
                                        <p:tav tm="0">
                                          <p:val>
                                            <p:fltVal val="0"/>
                                          </p:val>
                                        </p:tav>
                                        <p:tav tm="100000">
                                          <p:val>
                                            <p:strVal val="#ppt_h"/>
                                          </p:val>
                                        </p:tav>
                                      </p:tavLst>
                                    </p:anim>
                                    <p:anim calcmode="lin" valueType="num">
                                      <p:cBhvr>
                                        <p:cTn id="21" dur="1000" fill="hold"/>
                                        <p:tgtEl>
                                          <p:spTgt spid="9"/>
                                        </p:tgtEl>
                                        <p:attrNameLst>
                                          <p:attrName>style.rotation</p:attrName>
                                        </p:attrNameLst>
                                      </p:cBhvr>
                                      <p:tavLst>
                                        <p:tav tm="0">
                                          <p:val>
                                            <p:fltVal val="90"/>
                                          </p:val>
                                        </p:tav>
                                        <p:tav tm="100000">
                                          <p:val>
                                            <p:fltVal val="0"/>
                                          </p:val>
                                        </p:tav>
                                      </p:tavLst>
                                    </p:anim>
                                    <p:animEffect transition="in" filter="fade">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fltVal val="0"/>
                                          </p:val>
                                        </p:tav>
                                        <p:tav tm="100000">
                                          <p:val>
                                            <p:strVal val="#ppt_w"/>
                                          </p:val>
                                        </p:tav>
                                      </p:tavLst>
                                    </p:anim>
                                    <p:anim calcmode="lin" valueType="num">
                                      <p:cBhvr>
                                        <p:cTn id="28" dur="1000" fill="hold"/>
                                        <p:tgtEl>
                                          <p:spTgt spid="8"/>
                                        </p:tgtEl>
                                        <p:attrNameLst>
                                          <p:attrName>ppt_h</p:attrName>
                                        </p:attrNameLst>
                                      </p:cBhvr>
                                      <p:tavLst>
                                        <p:tav tm="0">
                                          <p:val>
                                            <p:fltVal val="0"/>
                                          </p:val>
                                        </p:tav>
                                        <p:tav tm="100000">
                                          <p:val>
                                            <p:strVal val="#ppt_h"/>
                                          </p:val>
                                        </p:tav>
                                      </p:tavLst>
                                    </p:anim>
                                    <p:anim calcmode="lin" valueType="num">
                                      <p:cBhvr>
                                        <p:cTn id="29" dur="1000" fill="hold"/>
                                        <p:tgtEl>
                                          <p:spTgt spid="8"/>
                                        </p:tgtEl>
                                        <p:attrNameLst>
                                          <p:attrName>style.rotation</p:attrName>
                                        </p:attrNameLst>
                                      </p:cBhvr>
                                      <p:tavLst>
                                        <p:tav tm="0">
                                          <p:val>
                                            <p:fltVal val="90"/>
                                          </p:val>
                                        </p:tav>
                                        <p:tav tm="100000">
                                          <p:val>
                                            <p:fltVal val="0"/>
                                          </p:val>
                                        </p:tav>
                                      </p:tavLst>
                                    </p:anim>
                                    <p:animEffect transition="in" filter="fade">
                                      <p:cBhvr>
                                        <p:cTn id="30" dur="10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0" fill="hold"/>
                                        <p:tgtEl>
                                          <p:spTgt spid="4"/>
                                        </p:tgtEl>
                                        <p:attrNameLst>
                                          <p:attrName>ppt_w</p:attrName>
                                        </p:attrNameLst>
                                      </p:cBhvr>
                                      <p:tavLst>
                                        <p:tav tm="0">
                                          <p:val>
                                            <p:fltVal val="0"/>
                                          </p:val>
                                        </p:tav>
                                        <p:tav tm="100000">
                                          <p:val>
                                            <p:strVal val="#ppt_w"/>
                                          </p:val>
                                        </p:tav>
                                      </p:tavLst>
                                    </p:anim>
                                    <p:anim calcmode="lin" valueType="num">
                                      <p:cBhvr>
                                        <p:cTn id="36" dur="1000" fill="hold"/>
                                        <p:tgtEl>
                                          <p:spTgt spid="4"/>
                                        </p:tgtEl>
                                        <p:attrNameLst>
                                          <p:attrName>ppt_h</p:attrName>
                                        </p:attrNameLst>
                                      </p:cBhvr>
                                      <p:tavLst>
                                        <p:tav tm="0">
                                          <p:val>
                                            <p:fltVal val="0"/>
                                          </p:val>
                                        </p:tav>
                                        <p:tav tm="100000">
                                          <p:val>
                                            <p:strVal val="#ppt_h"/>
                                          </p:val>
                                        </p:tav>
                                      </p:tavLst>
                                    </p:anim>
                                    <p:anim calcmode="lin" valueType="num">
                                      <p:cBhvr>
                                        <p:cTn id="37" dur="1000" fill="hold"/>
                                        <p:tgtEl>
                                          <p:spTgt spid="4"/>
                                        </p:tgtEl>
                                        <p:attrNameLst>
                                          <p:attrName>style.rotation</p:attrName>
                                        </p:attrNameLst>
                                      </p:cBhvr>
                                      <p:tavLst>
                                        <p:tav tm="0">
                                          <p:val>
                                            <p:fltVal val="90"/>
                                          </p:val>
                                        </p:tav>
                                        <p:tav tm="100000">
                                          <p:val>
                                            <p:fltVal val="0"/>
                                          </p:val>
                                        </p:tav>
                                      </p:tavLst>
                                    </p:anim>
                                    <p:animEffect transition="in" filter="fade">
                                      <p:cBhvr>
                                        <p:cTn id="3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9" fill="hold" display="0">
                  <p:stCondLst>
                    <p:cond delay="indefinite"/>
                  </p:stCondLst>
                  <p:endCondLst>
                    <p:cond evt="onStopAudio" delay="0">
                      <p:tgtEl>
                        <p:sldTgt/>
                      </p:tgtEl>
                    </p:cond>
                  </p:endCondLst>
                </p:cTn>
                <p:tgtEl>
                  <p:spTgt spid="3"/>
                </p:tgtEl>
              </p:cMediaNode>
            </p:audio>
          </p:childTnLst>
        </p:cTn>
      </p:par>
    </p:tnLst>
    <p:bldLst>
      <p:bldP spid="4" grpId="0"/>
      <p:bldP spid="7" grpId="0"/>
      <p:bldP spid="8"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21.9|2|22.6|0.9"/>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7329D44F97BA64B94C4902B6835F527" ma:contentTypeVersion="11" ma:contentTypeDescription="Create a new document." ma:contentTypeScope="" ma:versionID="51d3381a770773143d2f0129da701e6f">
  <xsd:schema xmlns:xsd="http://www.w3.org/2001/XMLSchema" xmlns:xs="http://www.w3.org/2001/XMLSchema" xmlns:p="http://schemas.microsoft.com/office/2006/metadata/properties" xmlns:ns3="6b13909f-7149-4351-b462-b23c949fd394" targetNamespace="http://schemas.microsoft.com/office/2006/metadata/properties" ma:root="true" ma:fieldsID="8f509bd5b7e9eb9c750d60c9cf3b66c5" ns3:_="">
    <xsd:import namespace="6b13909f-7149-4351-b462-b23c949fd39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Location" minOccurs="0"/>
                <xsd:element ref="ns3:MediaServiceOCR"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b13909f-7149-4351-b462-b23c949fd394"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FCC45CC-B191-4EF2-8964-A7BB361AFE03}">
  <ds:schemaRefs>
    <ds:schemaRef ds:uri="http://purl.org/dc/terms/"/>
    <ds:schemaRef ds:uri="http://schemas.openxmlformats.org/package/2006/metadata/core-properties"/>
    <ds:schemaRef ds:uri="http://schemas.microsoft.com/office/2006/documentManagement/types"/>
    <ds:schemaRef ds:uri="6b13909f-7149-4351-b462-b23c949fd394"/>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48BCB2BB-29B3-4123-A0DD-DF820FEB709D}">
  <ds:schemaRefs>
    <ds:schemaRef ds:uri="http://schemas.microsoft.com/sharepoint/v3/contenttype/forms"/>
  </ds:schemaRefs>
</ds:datastoreItem>
</file>

<file path=customXml/itemProps3.xml><?xml version="1.0" encoding="utf-8"?>
<ds:datastoreItem xmlns:ds="http://schemas.openxmlformats.org/officeDocument/2006/customXml" ds:itemID="{0661CF27-A306-4B7D-AD9F-AEBF6AE8E5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b13909f-7149-4351-b462-b23c949fd3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4680</TotalTime>
  <Words>189</Words>
  <Application>Microsoft Office PowerPoint</Application>
  <PresentationFormat>Custom</PresentationFormat>
  <Paragraphs>16</Paragraphs>
  <Slides>2</Slides>
  <Notes>0</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Century Gothic</vt:lpstr>
      <vt:lpstr>Lato</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Wright</dc:creator>
  <cp:lastModifiedBy>Andrea Phillippe</cp:lastModifiedBy>
  <cp:revision>41</cp:revision>
  <dcterms:created xsi:type="dcterms:W3CDTF">2018-08-02T12:30:09Z</dcterms:created>
  <dcterms:modified xsi:type="dcterms:W3CDTF">2022-01-30T18:38:12Z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0x010100E7329D44F97BA64B94C4902B6835F527</vt:lpwstr>
  </property>
</Properties>
</file>