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59"/>
  </p:notesMasterIdLst>
  <p:sldIdLst>
    <p:sldId id="256" r:id="rId5"/>
    <p:sldId id="294" r:id="rId6"/>
    <p:sldId id="293" r:id="rId7"/>
    <p:sldId id="776" r:id="rId8"/>
    <p:sldId id="797" r:id="rId9"/>
    <p:sldId id="656" r:id="rId10"/>
    <p:sldId id="657" r:id="rId11"/>
    <p:sldId id="658" r:id="rId12"/>
    <p:sldId id="358" r:id="rId13"/>
    <p:sldId id="769" r:id="rId14"/>
    <p:sldId id="793" r:id="rId15"/>
    <p:sldId id="786" r:id="rId16"/>
    <p:sldId id="385" r:id="rId17"/>
    <p:sldId id="387" r:id="rId18"/>
    <p:sldId id="388" r:id="rId19"/>
    <p:sldId id="389" r:id="rId20"/>
    <p:sldId id="396" r:id="rId21"/>
    <p:sldId id="390" r:id="rId22"/>
    <p:sldId id="391" r:id="rId23"/>
    <p:sldId id="798" r:id="rId24"/>
    <p:sldId id="757" r:id="rId25"/>
    <p:sldId id="787" r:id="rId26"/>
    <p:sldId id="788" r:id="rId27"/>
    <p:sldId id="392" r:id="rId28"/>
    <p:sldId id="393" r:id="rId29"/>
    <p:sldId id="394" r:id="rId30"/>
    <p:sldId id="395" r:id="rId31"/>
    <p:sldId id="469" r:id="rId32"/>
    <p:sldId id="299" r:id="rId33"/>
    <p:sldId id="789" r:id="rId34"/>
    <p:sldId id="790" r:id="rId35"/>
    <p:sldId id="671" r:id="rId36"/>
    <p:sldId id="672" r:id="rId37"/>
    <p:sldId id="673" r:id="rId38"/>
    <p:sldId id="674" r:id="rId39"/>
    <p:sldId id="799" r:id="rId40"/>
    <p:sldId id="675" r:id="rId41"/>
    <p:sldId id="794" r:id="rId42"/>
    <p:sldId id="795" r:id="rId43"/>
    <p:sldId id="796" r:id="rId44"/>
    <p:sldId id="676" r:id="rId45"/>
    <p:sldId id="677" r:id="rId46"/>
    <p:sldId id="678" r:id="rId47"/>
    <p:sldId id="679" r:id="rId48"/>
    <p:sldId id="680" r:id="rId49"/>
    <p:sldId id="681" r:id="rId50"/>
    <p:sldId id="682" r:id="rId51"/>
    <p:sldId id="683" r:id="rId52"/>
    <p:sldId id="684" r:id="rId53"/>
    <p:sldId id="685" r:id="rId54"/>
    <p:sldId id="686" r:id="rId55"/>
    <p:sldId id="687" r:id="rId56"/>
    <p:sldId id="688" r:id="rId57"/>
    <p:sldId id="800" r:id="rId58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drea Phillippe" initials="AP" lastIdx="2" clrIdx="0">
    <p:extLst>
      <p:ext uri="{19B8F6BF-5375-455C-9EA6-DF929625EA0E}">
        <p15:presenceInfo xmlns:p15="http://schemas.microsoft.com/office/powerpoint/2012/main" userId="Andrea Phillippe" providerId="None"/>
      </p:ext>
    </p:extLst>
  </p:cmAuthor>
  <p:cmAuthor id="2" name="Andrea Phillippe" initials="AP [2]" lastIdx="1" clrIdx="1">
    <p:extLst>
      <p:ext uri="{19B8F6BF-5375-455C-9EA6-DF929625EA0E}">
        <p15:presenceInfo xmlns:p15="http://schemas.microsoft.com/office/powerpoint/2012/main" userId="S-1-5-21-1765216718-3663751667-3304677841-111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ACD260-7F58-4AE5-9207-D56817363B2F}" v="38" dt="2022-01-15T16:26:00.4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8" autoAdjust="0"/>
    <p:restoredTop sz="94660"/>
  </p:normalViewPr>
  <p:slideViewPr>
    <p:cSldViewPr snapToGrid="0">
      <p:cViewPr varScale="1">
        <p:scale>
          <a:sx n="82" d="100"/>
          <a:sy n="82" d="100"/>
        </p:scale>
        <p:origin x="61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commentAuthors" Target="commentAuthors.xml"/><Relationship Id="rId65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1D6A4D-23FE-4C2E-A333-7BF33AE3A852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FA7B45-1580-4277-A1AC-FA4FFF5CBE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86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560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Adjacent multiples of 5 have a difference of 5. We can use this to find the previous and next multiple.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402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59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How many groups of five are there?</a:t>
            </a:r>
          </a:p>
          <a:p>
            <a:r>
              <a:rPr lang="en-GB" i="1" dirty="0"/>
              <a:t>How many groups of ten are there?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332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There are three ten centimetre lengths of ribbon.</a:t>
            </a:r>
          </a:p>
          <a:p>
            <a:r>
              <a:rPr lang="en-GB" i="1" dirty="0"/>
              <a:t>How many five centimetre lengths can be made?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678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i="1" dirty="0"/>
              <a:t>Amelia has four five-pence coins.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i="1" dirty="0"/>
              <a:t>Freddie has the same amount of money, in ten-pence coins.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i="1" dirty="0"/>
              <a:t>How many ten-pence coins does Freddie have?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B2033A-FB0F-7949-A9F0-CBC790DC54B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1917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1214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613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0514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14987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Fill in the missing numbers.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6252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FA7B45-1580-4277-A1AC-FA4FFF5CBEB2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273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What’s the same?</a:t>
            </a:r>
          </a:p>
          <a:p>
            <a:r>
              <a:rPr lang="en-GB" i="1" dirty="0"/>
              <a:t>What’s different?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52470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There are some eggs in some nests. What situations can the equation represent?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78731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i="1" dirty="0"/>
              <a:t>There are some eggs in some nests. What situations can the equation represent?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77818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I have some coins. What situations can the equation represent?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23229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i="1" dirty="0"/>
              <a:t>I have some coins. What situations can the equation represent?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8905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charset="0"/>
              <a:buChar char="●"/>
              <a:tabLst/>
              <a:defRPr/>
            </a:pPr>
            <a:fld id="{38B2033A-FB0F-7949-A9F0-CBC790DC54B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charset="0"/>
                <a:buChar char="●"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70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etm.org.uk/masterypd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Canv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8016214" y="6500874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© Crown Copyright 2019 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23034" y="6487841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FontTx/>
              <a:buNone/>
            </a:pP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  <a:hlinkClick r:id="rId2"/>
              </a:rPr>
              <a:t>www.ncetm.org.uk/masterypd</a:t>
            </a:r>
            <a:r>
              <a:rPr lang="en-US" sz="1500" dirty="0">
                <a:solidFill>
                  <a:srgbClr val="00628C"/>
                </a:solidFill>
                <a:effectLst/>
                <a:latin typeface="Myriad Pro" charset="0"/>
              </a:rPr>
              <a:t> </a:t>
            </a:r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0"/>
            <a:ext cx="12192000" cy="630000"/>
          </a:xfrm>
          <a:solidFill>
            <a:srgbClr val="82CBDD"/>
          </a:solidFill>
        </p:spPr>
        <p:txBody>
          <a:bodyPr lIns="180000" rIns="180000" anchor="ctr" anchorCtr="0"/>
          <a:lstStyle>
            <a:lvl1pPr algn="r">
              <a:defRPr sz="2800"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r>
              <a:rPr lang="en-US" dirty="0"/>
              <a:t>2.XX </a:t>
            </a:r>
            <a:r>
              <a:rPr lang="en-US" dirty="0" err="1"/>
              <a:t>xxxx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1:1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4221617" y="6487840"/>
            <a:ext cx="374876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n-US" sz="1500" dirty="0">
                <a:solidFill>
                  <a:schemeClr val="bg1">
                    <a:lumMod val="50000"/>
                  </a:schemeClr>
                </a:solidFill>
                <a:effectLst/>
                <a:latin typeface="Myriad Pro" charset="0"/>
              </a:rPr>
              <a:t>2019 pilot</a:t>
            </a:r>
          </a:p>
        </p:txBody>
      </p:sp>
    </p:spTree>
    <p:extLst>
      <p:ext uri="{BB962C8B-B14F-4D97-AF65-F5344CB8AC3E}">
        <p14:creationId xmlns:p14="http://schemas.microsoft.com/office/powerpoint/2010/main" val="609961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accent5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  <p:sldLayoutId id="214748366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3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7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22.jpe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1.png"/><Relationship Id="rId4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1.png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1.png"/><Relationship Id="rId4" Type="http://schemas.openxmlformats.org/officeDocument/2006/relationships/image" Target="../media/image2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25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8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1.png"/><Relationship Id="rId5" Type="http://schemas.openxmlformats.org/officeDocument/2006/relationships/image" Target="../media/image41.png"/><Relationship Id="rId4" Type="http://schemas.openxmlformats.org/officeDocument/2006/relationships/image" Target="../media/image3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22.jpeg"/><Relationship Id="rId5" Type="http://schemas.openxmlformats.org/officeDocument/2006/relationships/image" Target="../media/image42.png"/><Relationship Id="rId4" Type="http://schemas.openxmlformats.org/officeDocument/2006/relationships/notesSlide" Target="../notesSlides/notesSlide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1.png"/><Relationship Id="rId5" Type="http://schemas.openxmlformats.org/officeDocument/2006/relationships/image" Target="../media/image41.png"/><Relationship Id="rId4" Type="http://schemas.openxmlformats.org/officeDocument/2006/relationships/image" Target="../media/image3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40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50.png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notesSlide" Target="../notesSlides/notesSlide14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53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notesSlide" Target="../notesSlides/notesSlide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notesSlide" Target="../notesSlides/notesSlide1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.png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notesSlide" Target="../notesSlides/notesSlide1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6.png"/><Relationship Id="rId5" Type="http://schemas.openxmlformats.org/officeDocument/2006/relationships/image" Target="../media/image57.png"/><Relationship Id="rId4" Type="http://schemas.openxmlformats.org/officeDocument/2006/relationships/image" Target="../media/image5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4666" y="1510048"/>
            <a:ext cx="8915399" cy="2262781"/>
          </a:xfrm>
        </p:spPr>
        <p:txBody>
          <a:bodyPr>
            <a:normAutofit/>
          </a:bodyPr>
          <a:lstStyle/>
          <a:p>
            <a:pPr algn="ctr"/>
            <a:r>
              <a:rPr lang="en-GB" sz="6600" dirty="0">
                <a:latin typeface="Kristen ITC" panose="03050502040202030202" pitchFamily="66" charset="0"/>
              </a:rPr>
              <a:t>Multiplication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4" y="4777379"/>
            <a:ext cx="8267676" cy="1126283"/>
          </a:xfrm>
        </p:spPr>
        <p:txBody>
          <a:bodyPr>
            <a:normAutofit/>
          </a:bodyPr>
          <a:lstStyle/>
          <a:p>
            <a:pPr algn="ctr"/>
            <a:r>
              <a:rPr lang="en-GB" sz="3200">
                <a:solidFill>
                  <a:schemeClr val="accent3"/>
                </a:solidFill>
                <a:latin typeface="Kristen ITC" panose="03050502040202030202" pitchFamily="66" charset="0"/>
              </a:rPr>
              <a:t>Multiplication </a:t>
            </a:r>
            <a:endParaRPr lang="en-GB" sz="3200" dirty="0">
              <a:solidFill>
                <a:schemeClr val="accent3"/>
              </a:solidFill>
              <a:latin typeface="Kristen ITC" panose="03050502040202030202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609B39C-2CA2-4411-9BEC-B479945522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99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6"/>
    </mc:Choice>
    <mc:Fallback xmlns="">
      <p:transition spd="slow" advTm="10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686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6834104" cy="1280890"/>
          </a:xfrm>
        </p:spPr>
        <p:txBody>
          <a:bodyPr>
            <a:normAutofit fontScale="90000"/>
          </a:bodyPr>
          <a:lstStyle/>
          <a:p>
            <a:r>
              <a:rPr lang="en-GB" dirty="0"/>
              <a:t>How many ways can you partition this number in 1 minute?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673B16-E08B-4859-B389-7F4084C847DC}"/>
              </a:ext>
            </a:extLst>
          </p:cNvPr>
          <p:cNvSpPr txBox="1"/>
          <p:nvPr/>
        </p:nvSpPr>
        <p:spPr>
          <a:xfrm>
            <a:off x="4965895" y="2598262"/>
            <a:ext cx="23493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/>
              <a:t>73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C6E3412-1A09-426A-B70C-904F8DA2F872}"/>
              </a:ext>
            </a:extLst>
          </p:cNvPr>
          <p:cNvSpPr/>
          <p:nvPr/>
        </p:nvSpPr>
        <p:spPr>
          <a:xfrm>
            <a:off x="0" y="4987636"/>
            <a:ext cx="12192000" cy="110013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42D7A3-2322-46DD-8ED8-96668E1B6821}"/>
              </a:ext>
            </a:extLst>
          </p:cNvPr>
          <p:cNvSpPr txBox="1"/>
          <p:nvPr/>
        </p:nvSpPr>
        <p:spPr>
          <a:xfrm>
            <a:off x="2233534" y="5216577"/>
            <a:ext cx="5306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Click to start the 1 minute timer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59BDF90-DE28-4E6A-9758-7D5A88D92F2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36148194"/>
      </p:ext>
    </p:extLst>
  </p:cSld>
  <p:clrMapOvr>
    <a:masterClrMapping/>
  </p:clrMapOvr>
  <p:transition spd="slow" advTm="1135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explain the relationship between adjacent multiples of 5.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619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B2ADC-24B8-4E1A-9F6E-DF81ABC58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notice?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95E3A0-2CE5-45F7-9963-98AB78A5E9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0D8B6FC-90EE-416C-BCD0-47D30D37B1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4017449"/>
              </p:ext>
            </p:extLst>
          </p:nvPr>
        </p:nvGraphicFramePr>
        <p:xfrm>
          <a:off x="2589212" y="2133600"/>
          <a:ext cx="3178630" cy="43957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9007">
                  <a:extLst>
                    <a:ext uri="{9D8B030D-6E8A-4147-A177-3AD203B41FA5}">
                      <a16:colId xmlns:a16="http://schemas.microsoft.com/office/drawing/2014/main" val="529241110"/>
                    </a:ext>
                  </a:extLst>
                </a:gridCol>
                <a:gridCol w="1589623">
                  <a:extLst>
                    <a:ext uri="{9D8B030D-6E8A-4147-A177-3AD203B41FA5}">
                      <a16:colId xmlns:a16="http://schemas.microsoft.com/office/drawing/2014/main" val="39036646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 × 5 = 0 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80722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 × 5 = 5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44109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× 5 = 10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60493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3 × 5 = 15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94943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4 × 5 = 20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77863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5 × 5 = 25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32009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6 × 5 = 30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07062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7 × 5 = 35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73419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8 × 5 = 40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4752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9 × 5 = 45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84455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10 × 5 = 50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85524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11 × 5 = 55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69952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12 × 5 = 60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08000" marR="108000" marT="18000" marB="18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109938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172ADCA-80A2-43F6-9710-7F45DBECD29D}"/>
              </a:ext>
            </a:extLst>
          </p:cNvPr>
          <p:cNvSpPr txBox="1"/>
          <p:nvPr/>
        </p:nvSpPr>
        <p:spPr>
          <a:xfrm>
            <a:off x="6620102" y="1781742"/>
            <a:ext cx="3853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answers end with a 0 or a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EFF7E9-BFDC-4517-A9E3-4AE0D87E7FD8}"/>
              </a:ext>
            </a:extLst>
          </p:cNvPr>
          <p:cNvSpPr txBox="1"/>
          <p:nvPr/>
        </p:nvSpPr>
        <p:spPr>
          <a:xfrm>
            <a:off x="6620102" y="2763135"/>
            <a:ext cx="3853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ones digit alternates 0, 5, 0, 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2410308-9A1E-4D6D-AFD4-7E354A9FACC2}"/>
              </a:ext>
            </a:extLst>
          </p:cNvPr>
          <p:cNvSpPr txBox="1"/>
          <p:nvPr/>
        </p:nvSpPr>
        <p:spPr>
          <a:xfrm>
            <a:off x="6620102" y="3555574"/>
            <a:ext cx="3853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tens digit has a pattern 0, 0, 1, 1, 2, 2…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F064FA-EE8D-4AB7-AD71-3B11ED271D41}"/>
              </a:ext>
            </a:extLst>
          </p:cNvPr>
          <p:cNvSpPr txBox="1"/>
          <p:nvPr/>
        </p:nvSpPr>
        <p:spPr>
          <a:xfrm>
            <a:off x="6620101" y="4625012"/>
            <a:ext cx="38535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you times an odd number by 5, the answer ends in 5.</a:t>
            </a:r>
          </a:p>
          <a:p>
            <a:r>
              <a:rPr lang="en-GB" dirty="0"/>
              <a:t>When you times an even number by 5, the answer ends in 0.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D533F57-B377-44B9-84AF-4E264F281E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12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44"/>
    </mc:Choice>
    <mc:Fallback xmlns="">
      <p:transition spd="slow" advTm="9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2:8</a:t>
            </a: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B7FC5FAC-C77D-41B9-8B20-0B14963D7C58}"/>
              </a:ext>
            </a:extLst>
          </p:cNvPr>
          <p:cNvGraphicFramePr>
            <a:graphicFrameLocks noGrp="1"/>
          </p:cNvGraphicFramePr>
          <p:nvPr/>
        </p:nvGraphicFramePr>
        <p:xfrm>
          <a:off x="4386131" y="1750389"/>
          <a:ext cx="1440000" cy="1096772"/>
        </p:xfrm>
        <a:graphic>
          <a:graphicData uri="http://schemas.openxmlformats.org/drawingml/2006/table">
            <a:tbl>
              <a:tblPr firstRow="1" firstCol="1" bandRow="1"/>
              <a:tblGrid>
                <a:gridCol w="720000">
                  <a:extLst>
                    <a:ext uri="{9D8B030D-6E8A-4147-A177-3AD203B41FA5}">
                      <a16:colId xmlns:a16="http://schemas.microsoft.com/office/drawing/2014/main" val="165613534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4190828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b="0" dirty="0"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× 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92218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162126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2902778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D47109E4-A841-45EB-BAB2-197891BF8991}"/>
              </a:ext>
            </a:extLst>
          </p:cNvPr>
          <p:cNvGraphicFramePr>
            <a:graphicFrameLocks noGrp="1"/>
          </p:cNvGraphicFramePr>
          <p:nvPr/>
        </p:nvGraphicFramePr>
        <p:xfrm>
          <a:off x="4385211" y="3561829"/>
          <a:ext cx="1440000" cy="1096772"/>
        </p:xfrm>
        <a:graphic>
          <a:graphicData uri="http://schemas.openxmlformats.org/drawingml/2006/table">
            <a:tbl>
              <a:tblPr firstRow="1" firstCol="1" bandRow="1"/>
              <a:tblGrid>
                <a:gridCol w="720000">
                  <a:extLst>
                    <a:ext uri="{9D8B030D-6E8A-4147-A177-3AD203B41FA5}">
                      <a16:colId xmlns:a16="http://schemas.microsoft.com/office/drawing/2014/main" val="165613534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4190828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b="0" dirty="0"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× 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80066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70630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88995721"/>
                  </a:ext>
                </a:extLst>
              </a:tr>
            </a:tbl>
          </a:graphicData>
        </a:graphic>
      </p:graphicFrame>
      <p:grpSp>
        <p:nvGrpSpPr>
          <p:cNvPr id="35" name="Group 34">
            <a:extLst>
              <a:ext uri="{FF2B5EF4-FFF2-40B4-BE49-F238E27FC236}">
                <a16:creationId xmlns:a16="http://schemas.microsoft.com/office/drawing/2014/main" id="{55FD8479-B7A7-4A35-BDEF-92A28B92DC61}"/>
              </a:ext>
            </a:extLst>
          </p:cNvPr>
          <p:cNvGrpSpPr/>
          <p:nvPr/>
        </p:nvGrpSpPr>
        <p:grpSpPr>
          <a:xfrm>
            <a:off x="2030338" y="5056035"/>
            <a:ext cx="8110686" cy="687722"/>
            <a:chOff x="506338" y="5056035"/>
            <a:chExt cx="8110686" cy="687722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976EF0FF-319D-43FB-B31F-71E890F7A0D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905" y="5056035"/>
              <a:ext cx="7703278" cy="233434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26C1D43E-DB29-42A6-BE98-05D1CFACF726}"/>
                </a:ext>
              </a:extLst>
            </p:cNvPr>
            <p:cNvSpPr txBox="1"/>
            <p:nvPr/>
          </p:nvSpPr>
          <p:spPr bwMode="auto">
            <a:xfrm>
              <a:off x="506338" y="5282092"/>
              <a:ext cx="35137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0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40B631C9-BFC4-41C8-B35D-7EC36AC5B94C}"/>
                </a:ext>
              </a:extLst>
            </p:cNvPr>
            <p:cNvSpPr txBox="1"/>
            <p:nvPr/>
          </p:nvSpPr>
          <p:spPr bwMode="auto">
            <a:xfrm>
              <a:off x="1273046" y="5282092"/>
              <a:ext cx="35137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5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CC29B385-6ACB-46E0-ACAE-75182A874F41}"/>
                </a:ext>
              </a:extLst>
            </p:cNvPr>
            <p:cNvSpPr txBox="1"/>
            <p:nvPr/>
          </p:nvSpPr>
          <p:spPr bwMode="auto">
            <a:xfrm>
              <a:off x="1956396" y="5282092"/>
              <a:ext cx="51809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10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87E987F1-64B2-4AFA-90A9-D38474DCC6E2}"/>
                </a:ext>
              </a:extLst>
            </p:cNvPr>
            <p:cNvSpPr txBox="1"/>
            <p:nvPr/>
          </p:nvSpPr>
          <p:spPr bwMode="auto">
            <a:xfrm>
              <a:off x="2723102" y="5282092"/>
              <a:ext cx="5180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15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838193-1997-4FA6-99EA-8398479C895D}"/>
                </a:ext>
              </a:extLst>
            </p:cNvPr>
            <p:cNvSpPr txBox="1"/>
            <p:nvPr/>
          </p:nvSpPr>
          <p:spPr bwMode="auto">
            <a:xfrm>
              <a:off x="3492985" y="5282092"/>
              <a:ext cx="5180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20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E6626B2-A090-4BA9-BB83-CC098B335829}"/>
                </a:ext>
              </a:extLst>
            </p:cNvPr>
            <p:cNvSpPr txBox="1"/>
            <p:nvPr/>
          </p:nvSpPr>
          <p:spPr bwMode="auto">
            <a:xfrm>
              <a:off x="4260498" y="5282092"/>
              <a:ext cx="5180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25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86667A65-1811-4BA9-869C-A34254D542AC}"/>
                </a:ext>
              </a:extLst>
            </p:cNvPr>
            <p:cNvSpPr txBox="1"/>
            <p:nvPr/>
          </p:nvSpPr>
          <p:spPr bwMode="auto">
            <a:xfrm>
              <a:off x="5025644" y="5282092"/>
              <a:ext cx="5180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30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1E1C34C-76AE-4DB8-94F4-03DCB9E0A5CC}"/>
                </a:ext>
              </a:extLst>
            </p:cNvPr>
            <p:cNvSpPr txBox="1"/>
            <p:nvPr/>
          </p:nvSpPr>
          <p:spPr bwMode="auto">
            <a:xfrm>
              <a:off x="5793965" y="5282092"/>
              <a:ext cx="5180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35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87DFDDEE-E0D8-4DAB-8C27-BBDA8BEE80BD}"/>
                </a:ext>
              </a:extLst>
            </p:cNvPr>
            <p:cNvSpPr txBox="1"/>
            <p:nvPr/>
          </p:nvSpPr>
          <p:spPr bwMode="auto">
            <a:xfrm>
              <a:off x="6562286" y="5282092"/>
              <a:ext cx="5180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40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2ECBD5C0-3354-4380-8E79-0527AE1C3D35}"/>
                </a:ext>
              </a:extLst>
            </p:cNvPr>
            <p:cNvSpPr txBox="1"/>
            <p:nvPr/>
          </p:nvSpPr>
          <p:spPr bwMode="auto">
            <a:xfrm>
              <a:off x="7327432" y="5282092"/>
              <a:ext cx="5180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45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A5CB7DEA-CCE3-4020-A09E-35AC7ACDB021}"/>
                </a:ext>
              </a:extLst>
            </p:cNvPr>
            <p:cNvSpPr txBox="1"/>
            <p:nvPr/>
          </p:nvSpPr>
          <p:spPr bwMode="auto">
            <a:xfrm>
              <a:off x="8098932" y="5282092"/>
              <a:ext cx="5180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50</a:t>
              </a:r>
            </a:p>
          </p:txBody>
        </p:sp>
      </p:grp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3C55CBB7-C0E9-446C-82EA-499C046B1C8A}"/>
              </a:ext>
            </a:extLst>
          </p:cNvPr>
          <p:cNvGraphicFramePr>
            <a:graphicFrameLocks noGrp="1"/>
          </p:cNvGraphicFramePr>
          <p:nvPr/>
        </p:nvGraphicFramePr>
        <p:xfrm>
          <a:off x="4385211" y="1024629"/>
          <a:ext cx="1440000" cy="5085207"/>
        </p:xfrm>
        <a:graphic>
          <a:graphicData uri="http://schemas.openxmlformats.org/drawingml/2006/table">
            <a:tbl>
              <a:tblPr firstRow="1" firstCol="1" bandRow="1"/>
              <a:tblGrid>
                <a:gridCol w="720000">
                  <a:extLst>
                    <a:ext uri="{9D8B030D-6E8A-4147-A177-3AD203B41FA5}">
                      <a16:colId xmlns:a16="http://schemas.microsoft.com/office/drawing/2014/main" val="1656135344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4190828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  <a:latin typeface="Myriad Pro Semibold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×</a:t>
                      </a:r>
                      <a:r>
                        <a:rPr lang="en-GB" sz="2400" b="1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91860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344492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99323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162126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29027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927967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738170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64973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570630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889957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963274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798886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05423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effectLst/>
                          <a:latin typeface="Myriad Pro Semibold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51890033"/>
                  </a:ext>
                </a:extLst>
              </a:tr>
            </a:tbl>
          </a:graphicData>
        </a:graphic>
      </p:graphicFrame>
      <p:sp>
        <p:nvSpPr>
          <p:cNvPr id="49" name="Oval 48">
            <a:extLst>
              <a:ext uri="{FF2B5EF4-FFF2-40B4-BE49-F238E27FC236}">
                <a16:creationId xmlns:a16="http://schemas.microsoft.com/office/drawing/2014/main" id="{26A920D0-29CE-4748-A89A-38EED04DFB23}"/>
              </a:ext>
            </a:extLst>
          </p:cNvPr>
          <p:cNvSpPr/>
          <p:nvPr/>
        </p:nvSpPr>
        <p:spPr bwMode="auto">
          <a:xfrm>
            <a:off x="4284734" y="2060575"/>
            <a:ext cx="1647825" cy="838200"/>
          </a:xfrm>
          <a:prstGeom prst="ellipse">
            <a:avLst/>
          </a:prstGeom>
          <a:noFill/>
          <a:ln w="38100" cap="flat" cmpd="sng" algn="ctr">
            <a:solidFill>
              <a:srgbClr val="03638C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F8065300-1F96-4B2D-BED1-D94FB84195D9}"/>
              </a:ext>
            </a:extLst>
          </p:cNvPr>
          <p:cNvSpPr/>
          <p:nvPr/>
        </p:nvSpPr>
        <p:spPr bwMode="auto">
          <a:xfrm>
            <a:off x="4284734" y="3874534"/>
            <a:ext cx="1647825" cy="838200"/>
          </a:xfrm>
          <a:prstGeom prst="ellipse">
            <a:avLst/>
          </a:prstGeom>
          <a:noFill/>
          <a:ln w="38100" cap="flat" cmpd="sng" algn="ctr">
            <a:solidFill>
              <a:srgbClr val="03638C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1D6DF26A-7DBA-4D9C-8E6F-227561853F7C}"/>
              </a:ext>
            </a:extLst>
          </p:cNvPr>
          <p:cNvSpPr>
            <a:spLocks noChangeAspect="1"/>
          </p:cNvSpPr>
          <p:nvPr/>
        </p:nvSpPr>
        <p:spPr bwMode="auto">
          <a:xfrm>
            <a:off x="7336589" y="5269926"/>
            <a:ext cx="487289" cy="487289"/>
          </a:xfrm>
          <a:prstGeom prst="ellipse">
            <a:avLst/>
          </a:prstGeom>
          <a:noFill/>
          <a:ln w="28575" cap="flat" cmpd="sng" algn="ctr">
            <a:solidFill>
              <a:srgbClr val="4D8B23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68A4161-1C7A-45E0-9A08-1A1BCFF93598}"/>
              </a:ext>
            </a:extLst>
          </p:cNvPr>
          <p:cNvSpPr>
            <a:spLocks noChangeAspect="1"/>
          </p:cNvSpPr>
          <p:nvPr/>
        </p:nvSpPr>
        <p:spPr bwMode="auto">
          <a:xfrm>
            <a:off x="4266553" y="5269925"/>
            <a:ext cx="486000" cy="486000"/>
          </a:xfrm>
          <a:prstGeom prst="ellipse">
            <a:avLst/>
          </a:prstGeom>
          <a:noFill/>
          <a:ln w="28575" cap="flat" cmpd="sng" algn="ctr">
            <a:solidFill>
              <a:srgbClr val="8665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F9E8DD3B-C828-4650-A1CB-54823A285D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935" y="4430821"/>
            <a:ext cx="632214" cy="53495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908E885F-D14F-43CC-A25B-AF27526236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1135" y="4430821"/>
            <a:ext cx="632214" cy="534950"/>
          </a:xfrm>
          <a:prstGeom prst="rect">
            <a:avLst/>
          </a:prstGeom>
        </p:spPr>
      </p:pic>
      <p:sp>
        <p:nvSpPr>
          <p:cNvPr id="55" name="Oval 54">
            <a:extLst>
              <a:ext uri="{FF2B5EF4-FFF2-40B4-BE49-F238E27FC236}">
                <a16:creationId xmlns:a16="http://schemas.microsoft.com/office/drawing/2014/main" id="{870C82C2-F385-4EEE-A47E-F5D856AC3028}"/>
              </a:ext>
            </a:extLst>
          </p:cNvPr>
          <p:cNvSpPr>
            <a:spLocks noChangeAspect="1"/>
          </p:cNvSpPr>
          <p:nvPr/>
        </p:nvSpPr>
        <p:spPr bwMode="auto">
          <a:xfrm>
            <a:off x="3494792" y="5269925"/>
            <a:ext cx="486000" cy="486000"/>
          </a:xfrm>
          <a:prstGeom prst="ellipse">
            <a:avLst/>
          </a:prstGeom>
          <a:noFill/>
          <a:ln w="28575" cap="flat" cmpd="sng" algn="ctr">
            <a:solidFill>
              <a:srgbClr val="8665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DFB5ABE5-1825-4E54-A6B7-8CD7869B588B}"/>
              </a:ext>
            </a:extLst>
          </p:cNvPr>
          <p:cNvSpPr>
            <a:spLocks noChangeAspect="1"/>
          </p:cNvSpPr>
          <p:nvPr/>
        </p:nvSpPr>
        <p:spPr bwMode="auto">
          <a:xfrm>
            <a:off x="8101207" y="5268637"/>
            <a:ext cx="487289" cy="487289"/>
          </a:xfrm>
          <a:prstGeom prst="ellipse">
            <a:avLst/>
          </a:prstGeom>
          <a:noFill/>
          <a:ln w="28575" cap="flat" cmpd="sng" algn="ctr">
            <a:solidFill>
              <a:srgbClr val="4D8B23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708EE3C-D195-4057-865C-FBCEDBD8F137}"/>
              </a:ext>
            </a:extLst>
          </p:cNvPr>
          <p:cNvSpPr txBox="1"/>
          <p:nvPr/>
        </p:nvSpPr>
        <p:spPr bwMode="auto">
          <a:xfrm>
            <a:off x="7297695" y="3964372"/>
            <a:ext cx="61587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4D8B23"/>
                </a:solidFill>
                <a:latin typeface="Arial" panose="020B0604020202020204" pitchFamily="34" charset="0"/>
                <a:ea typeface="Myriad Pro Semibold" charset="0"/>
                <a:cs typeface="Arial" panose="020B0604020202020204" pitchFamily="34" charset="0"/>
              </a:rPr>
              <a:t>−</a:t>
            </a:r>
            <a:r>
              <a:rPr lang="en-GB" sz="2400" dirty="0">
                <a:solidFill>
                  <a:srgbClr val="4D8B23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 5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495C4B1-C456-48AD-A5B9-B436BCDEB1E6}"/>
              </a:ext>
            </a:extLst>
          </p:cNvPr>
          <p:cNvSpPr txBox="1"/>
          <p:nvPr/>
        </p:nvSpPr>
        <p:spPr bwMode="auto">
          <a:xfrm>
            <a:off x="4164164" y="3964372"/>
            <a:ext cx="6463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8665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+ 5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8E2DBF40-A822-44BE-8635-B7E134EF15A9}"/>
              </a:ext>
            </a:extLst>
          </p:cNvPr>
          <p:cNvSpPr txBox="1"/>
          <p:nvPr/>
        </p:nvSpPr>
        <p:spPr bwMode="auto">
          <a:xfrm>
            <a:off x="5207059" y="2432349"/>
            <a:ext cx="5180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15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8F19121-D7D0-4B26-8C77-D96ED8935B18}"/>
              </a:ext>
            </a:extLst>
          </p:cNvPr>
          <p:cNvSpPr txBox="1"/>
          <p:nvPr/>
        </p:nvSpPr>
        <p:spPr bwMode="auto">
          <a:xfrm>
            <a:off x="5938308" y="2251017"/>
            <a:ext cx="9941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↓ </a:t>
            </a: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+ 5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7B2F058-EC9D-4DF3-B8D4-A3352298E1AC}"/>
              </a:ext>
            </a:extLst>
          </p:cNvPr>
          <p:cNvSpPr txBox="1"/>
          <p:nvPr/>
        </p:nvSpPr>
        <p:spPr bwMode="auto">
          <a:xfrm>
            <a:off x="7401390" y="2251017"/>
            <a:ext cx="253787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 × 5 = 2 × 5 + 5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8481158F-5690-4BE2-AEDD-334A321765D1}"/>
              </a:ext>
            </a:extLst>
          </p:cNvPr>
          <p:cNvSpPr txBox="1"/>
          <p:nvPr/>
        </p:nvSpPr>
        <p:spPr bwMode="auto">
          <a:xfrm>
            <a:off x="5207059" y="2070378"/>
            <a:ext cx="5180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35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873897D6-D765-4D92-883F-8DF88E62CF33}"/>
              </a:ext>
            </a:extLst>
          </p:cNvPr>
          <p:cNvSpPr txBox="1"/>
          <p:nvPr/>
        </p:nvSpPr>
        <p:spPr bwMode="auto">
          <a:xfrm>
            <a:off x="5938307" y="2251017"/>
            <a:ext cx="9637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↑ </a:t>
            </a: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ea typeface="Myriad Pro Semibold" charset="0"/>
                <a:cs typeface="Arial" panose="020B0604020202020204" pitchFamily="34" charset="0"/>
              </a:rPr>
              <a:t>−</a:t>
            </a: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 5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8CF55781-11A2-461F-B239-4B76508A30C6}"/>
              </a:ext>
            </a:extLst>
          </p:cNvPr>
          <p:cNvSpPr txBox="1"/>
          <p:nvPr/>
        </p:nvSpPr>
        <p:spPr bwMode="auto">
          <a:xfrm>
            <a:off x="7450552" y="2251017"/>
            <a:ext cx="250741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7 × 5 = 8 × 5 </a:t>
            </a: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ea typeface="Myriad Pro Semibold" charset="0"/>
                <a:cs typeface="Arial" panose="020B0604020202020204" pitchFamily="34" charset="0"/>
              </a:rPr>
              <a:t>−</a:t>
            </a: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 5</a:t>
            </a:r>
          </a:p>
        </p:txBody>
      </p:sp>
    </p:spTree>
    <p:extLst>
      <p:ext uri="{BB962C8B-B14F-4D97-AF65-F5344CB8AC3E}">
        <p14:creationId xmlns:p14="http://schemas.microsoft.com/office/powerpoint/2010/main" val="426768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0.00232 L 0.01757 -0.03981 C 0.02122 -0.0493 0.02695 -0.05393 0.03268 -0.05393 C 0.03919 -0.05393 0.04453 -0.0493 0.0483 -0.03981 L 0.06614 0.00232 " pathEditMode="relative" rAng="0" ptsTypes="AAAAA">
                                      <p:cBhvr>
                                        <p:cTn id="35" dur="1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7" y="-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44444E-6 L -3.05556E-6 -0.26436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218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0.00232 L -0.01875 -0.04051 C -0.02279 -0.05023 -0.02865 -0.05463 -0.03477 -0.05463 C -0.04167 -0.05463 -0.04714 -0.05023 -0.0513 -0.04051 L -0.06966 0.00232 " pathEditMode="relative" rAng="0" ptsTypes="AAAAA">
                                      <p:cBhvr>
                                        <p:cTn id="129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0" y="-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49" grpId="1" animBg="1"/>
      <p:bldP spid="50" grpId="0" animBg="1"/>
      <p:bldP spid="50" grpId="1" animBg="1"/>
      <p:bldP spid="51" grpId="0" animBg="1"/>
      <p:bldP spid="52" grpId="0" animBg="1"/>
      <p:bldP spid="52" grpId="1" animBg="1"/>
      <p:bldP spid="55" grpId="0" animBg="1"/>
      <p:bldP spid="55" grpId="1" animBg="1"/>
      <p:bldP spid="55" grpId="2" animBg="1"/>
      <p:bldP spid="56" grpId="0" animBg="1"/>
      <p:bldP spid="56" grpId="1" animBg="1"/>
      <p:bldP spid="57" grpId="0"/>
      <p:bldP spid="58" grpId="0"/>
      <p:bldP spid="58" grpId="1"/>
      <p:bldP spid="59" grpId="0"/>
      <p:bldP spid="59" grpId="1"/>
      <p:bldP spid="60" grpId="0"/>
      <p:bldP spid="60" grpId="1"/>
      <p:bldP spid="61" grpId="0"/>
      <p:bldP spid="61" grpId="1"/>
      <p:bldP spid="62" grpId="0"/>
      <p:bldP spid="63" grpId="0"/>
      <p:bldP spid="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2:8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6FD6380-3BBB-43F6-95FF-0A2FD73A74DC}"/>
              </a:ext>
            </a:extLst>
          </p:cNvPr>
          <p:cNvGraphicFramePr>
            <a:graphicFrameLocks noGrp="1"/>
          </p:cNvGraphicFramePr>
          <p:nvPr/>
        </p:nvGraphicFramePr>
        <p:xfrm>
          <a:off x="2448216" y="1423656"/>
          <a:ext cx="4255748" cy="36635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7964">
                  <a:extLst>
                    <a:ext uri="{9D8B030D-6E8A-4147-A177-3AD203B41FA5}">
                      <a16:colId xmlns:a16="http://schemas.microsoft.com/office/drawing/2014/main" val="1503589792"/>
                    </a:ext>
                  </a:extLst>
                </a:gridCol>
                <a:gridCol w="607964">
                  <a:extLst>
                    <a:ext uri="{9D8B030D-6E8A-4147-A177-3AD203B41FA5}">
                      <a16:colId xmlns:a16="http://schemas.microsoft.com/office/drawing/2014/main" val="3916214251"/>
                    </a:ext>
                  </a:extLst>
                </a:gridCol>
                <a:gridCol w="607964">
                  <a:extLst>
                    <a:ext uri="{9D8B030D-6E8A-4147-A177-3AD203B41FA5}">
                      <a16:colId xmlns:a16="http://schemas.microsoft.com/office/drawing/2014/main" val="1950086994"/>
                    </a:ext>
                  </a:extLst>
                </a:gridCol>
                <a:gridCol w="607964">
                  <a:extLst>
                    <a:ext uri="{9D8B030D-6E8A-4147-A177-3AD203B41FA5}">
                      <a16:colId xmlns:a16="http://schemas.microsoft.com/office/drawing/2014/main" val="2629878618"/>
                    </a:ext>
                  </a:extLst>
                </a:gridCol>
                <a:gridCol w="607964">
                  <a:extLst>
                    <a:ext uri="{9D8B030D-6E8A-4147-A177-3AD203B41FA5}">
                      <a16:colId xmlns:a16="http://schemas.microsoft.com/office/drawing/2014/main" val="984102065"/>
                    </a:ext>
                  </a:extLst>
                </a:gridCol>
                <a:gridCol w="607964">
                  <a:extLst>
                    <a:ext uri="{9D8B030D-6E8A-4147-A177-3AD203B41FA5}">
                      <a16:colId xmlns:a16="http://schemas.microsoft.com/office/drawing/2014/main" val="1243228410"/>
                    </a:ext>
                  </a:extLst>
                </a:gridCol>
                <a:gridCol w="607964">
                  <a:extLst>
                    <a:ext uri="{9D8B030D-6E8A-4147-A177-3AD203B41FA5}">
                      <a16:colId xmlns:a16="http://schemas.microsoft.com/office/drawing/2014/main" val="1348867116"/>
                    </a:ext>
                  </a:extLst>
                </a:gridCol>
              </a:tblGrid>
              <a:tr h="523371"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Myriad Pro Semibold"/>
                        </a:rPr>
                        <a:t>Factor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9757359"/>
                  </a:ext>
                </a:extLst>
              </a:tr>
              <a:tr h="523371"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Myriad Pro Semibold"/>
                        </a:rPr>
                        <a:t>×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E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4450004"/>
                  </a:ext>
                </a:extLst>
              </a:tr>
              <a:tr h="523371">
                <a:tc rowSpan="5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Myriad Pro Semibold"/>
                        </a:rPr>
                        <a:t>Factor</a:t>
                      </a: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4066992"/>
                  </a:ext>
                </a:extLst>
              </a:tr>
              <a:tr h="523371">
                <a:tc v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779354"/>
                  </a:ext>
                </a:extLst>
              </a:tr>
              <a:tr h="523371">
                <a:tc v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1976496"/>
                  </a:ext>
                </a:extLst>
              </a:tr>
              <a:tr h="523371">
                <a:tc v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0426547"/>
                  </a:ext>
                </a:extLst>
              </a:tr>
              <a:tr h="523371">
                <a:tc v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8976278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2FEE7CC-AD10-4329-9923-E2703D7E49F8}"/>
              </a:ext>
            </a:extLst>
          </p:cNvPr>
          <p:cNvGraphicFramePr>
            <a:graphicFrameLocks noGrp="1"/>
          </p:cNvGraphicFramePr>
          <p:nvPr/>
        </p:nvGraphicFramePr>
        <p:xfrm>
          <a:off x="2448216" y="1423655"/>
          <a:ext cx="4255748" cy="4186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7964">
                  <a:extLst>
                    <a:ext uri="{9D8B030D-6E8A-4147-A177-3AD203B41FA5}">
                      <a16:colId xmlns:a16="http://schemas.microsoft.com/office/drawing/2014/main" val="1503589792"/>
                    </a:ext>
                  </a:extLst>
                </a:gridCol>
                <a:gridCol w="607964">
                  <a:extLst>
                    <a:ext uri="{9D8B030D-6E8A-4147-A177-3AD203B41FA5}">
                      <a16:colId xmlns:a16="http://schemas.microsoft.com/office/drawing/2014/main" val="3916214251"/>
                    </a:ext>
                  </a:extLst>
                </a:gridCol>
                <a:gridCol w="607964">
                  <a:extLst>
                    <a:ext uri="{9D8B030D-6E8A-4147-A177-3AD203B41FA5}">
                      <a16:colId xmlns:a16="http://schemas.microsoft.com/office/drawing/2014/main" val="1950086994"/>
                    </a:ext>
                  </a:extLst>
                </a:gridCol>
                <a:gridCol w="607964">
                  <a:extLst>
                    <a:ext uri="{9D8B030D-6E8A-4147-A177-3AD203B41FA5}">
                      <a16:colId xmlns:a16="http://schemas.microsoft.com/office/drawing/2014/main" val="2629878618"/>
                    </a:ext>
                  </a:extLst>
                </a:gridCol>
                <a:gridCol w="607964">
                  <a:extLst>
                    <a:ext uri="{9D8B030D-6E8A-4147-A177-3AD203B41FA5}">
                      <a16:colId xmlns:a16="http://schemas.microsoft.com/office/drawing/2014/main" val="157814965"/>
                    </a:ext>
                  </a:extLst>
                </a:gridCol>
                <a:gridCol w="607964">
                  <a:extLst>
                    <a:ext uri="{9D8B030D-6E8A-4147-A177-3AD203B41FA5}">
                      <a16:colId xmlns:a16="http://schemas.microsoft.com/office/drawing/2014/main" val="3643203362"/>
                    </a:ext>
                  </a:extLst>
                </a:gridCol>
                <a:gridCol w="607964">
                  <a:extLst>
                    <a:ext uri="{9D8B030D-6E8A-4147-A177-3AD203B41FA5}">
                      <a16:colId xmlns:a16="http://schemas.microsoft.com/office/drawing/2014/main" val="2720835767"/>
                    </a:ext>
                  </a:extLst>
                </a:gridCol>
              </a:tblGrid>
              <a:tr h="523371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Myriad Pro Semibold"/>
                        </a:rPr>
                        <a:t>Factor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tx1"/>
                        </a:solidFill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9757359"/>
                  </a:ext>
                </a:extLst>
              </a:tr>
              <a:tr h="523371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Myriad Pro Semibold"/>
                        </a:rPr>
                        <a:t>×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E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DDF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4450004"/>
                  </a:ext>
                </a:extLst>
              </a:tr>
              <a:tr h="523371">
                <a:tc rowSpan="5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Myriad Pro Semibold"/>
                        </a:rPr>
                        <a:t>Factor</a:t>
                      </a: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4066992"/>
                  </a:ext>
                </a:extLst>
              </a:tr>
              <a:tr h="523371">
                <a:tc v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779354"/>
                  </a:ext>
                </a:extLst>
              </a:tr>
              <a:tr h="523371">
                <a:tc v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1976496"/>
                  </a:ext>
                </a:extLst>
              </a:tr>
              <a:tr h="523371">
                <a:tc v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0426547"/>
                  </a:ext>
                </a:extLst>
              </a:tr>
              <a:tr h="523371">
                <a:tc vMerge="1"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8976278"/>
                  </a:ext>
                </a:extLst>
              </a:tr>
              <a:tr h="523371"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latin typeface="Myriad Pro Semibold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latin typeface="Myriad Pro Semibold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19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Myriad Pro Semibold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883996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86C9BF7-2105-4C1B-960C-D7445B39C503}"/>
              </a:ext>
            </a:extLst>
          </p:cNvPr>
          <p:cNvSpPr txBox="1"/>
          <p:nvPr/>
        </p:nvSpPr>
        <p:spPr bwMode="auto">
          <a:xfrm>
            <a:off x="7250106" y="3055475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 × 5 = 25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A67980-ABBD-4EFC-A34E-D9A7D853E0E4}"/>
              </a:ext>
            </a:extLst>
          </p:cNvPr>
          <p:cNvSpPr txBox="1"/>
          <p:nvPr/>
        </p:nvSpPr>
        <p:spPr bwMode="auto">
          <a:xfrm>
            <a:off x="7250105" y="3055475"/>
            <a:ext cx="253787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 × 5 = 5 × 5 + 5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F508F1-043B-404D-9705-52C3F3458293}"/>
              </a:ext>
            </a:extLst>
          </p:cNvPr>
          <p:cNvSpPr txBox="1"/>
          <p:nvPr/>
        </p:nvSpPr>
        <p:spPr bwMode="auto">
          <a:xfrm>
            <a:off x="7250106" y="3728128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 × 5 = 30</a:t>
            </a:r>
            <a:endParaRPr lang="en-GB" sz="2400" dirty="0">
              <a:solidFill>
                <a:srgbClr val="FF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grpSp>
        <p:nvGrpSpPr>
          <p:cNvPr id="74" name="Group 73">
            <a:extLst>
              <a:ext uri="{FF2B5EF4-FFF2-40B4-BE49-F238E27FC236}">
                <a16:creationId xmlns:a16="http://schemas.microsoft.com/office/drawing/2014/main" id="{27E3396E-6E7A-4270-9A9E-8D19B5D9E91C}"/>
              </a:ext>
            </a:extLst>
          </p:cNvPr>
          <p:cNvGrpSpPr/>
          <p:nvPr/>
        </p:nvGrpSpPr>
        <p:grpSpPr>
          <a:xfrm>
            <a:off x="3799413" y="2573306"/>
            <a:ext cx="2759940" cy="2410268"/>
            <a:chOff x="2275413" y="2192306"/>
            <a:chExt cx="2759940" cy="2410268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4BD8B156-8E9B-4A34-90AC-AB65E1CA935C}"/>
                </a:ext>
              </a:extLst>
            </p:cNvPr>
            <p:cNvSpPr/>
            <p:nvPr/>
          </p:nvSpPr>
          <p:spPr bwMode="auto">
            <a:xfrm>
              <a:off x="2275413" y="2192306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2AD20E9-3A11-4713-88C8-4EA03AC523AB}"/>
                </a:ext>
              </a:extLst>
            </p:cNvPr>
            <p:cNvSpPr/>
            <p:nvPr/>
          </p:nvSpPr>
          <p:spPr bwMode="auto">
            <a:xfrm>
              <a:off x="2884398" y="2192306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49B212E-2574-4024-BC47-1D3BE69B685E}"/>
                </a:ext>
              </a:extLst>
            </p:cNvPr>
            <p:cNvSpPr/>
            <p:nvPr/>
          </p:nvSpPr>
          <p:spPr bwMode="auto">
            <a:xfrm>
              <a:off x="3493383" y="2192306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CAD8B26-548B-4552-B3FC-A62F3A278432}"/>
                </a:ext>
              </a:extLst>
            </p:cNvPr>
            <p:cNvSpPr/>
            <p:nvPr/>
          </p:nvSpPr>
          <p:spPr bwMode="auto">
            <a:xfrm>
              <a:off x="4102368" y="2192306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A95775B6-51FE-4907-ADC8-33E5F843491E}"/>
                </a:ext>
              </a:extLst>
            </p:cNvPr>
            <p:cNvSpPr/>
            <p:nvPr/>
          </p:nvSpPr>
          <p:spPr bwMode="auto">
            <a:xfrm>
              <a:off x="4711353" y="2192306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5D328C15-46EA-4236-8479-1B11A19CF497}"/>
                </a:ext>
              </a:extLst>
            </p:cNvPr>
            <p:cNvSpPr/>
            <p:nvPr/>
          </p:nvSpPr>
          <p:spPr bwMode="auto">
            <a:xfrm>
              <a:off x="2275413" y="2713873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9EDC473E-15C5-4DA8-9D57-0370284AC4FD}"/>
                </a:ext>
              </a:extLst>
            </p:cNvPr>
            <p:cNvSpPr/>
            <p:nvPr/>
          </p:nvSpPr>
          <p:spPr bwMode="auto">
            <a:xfrm>
              <a:off x="2884398" y="2713873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A26686D-75F1-457B-B0CC-C7A1C89EB0B7}"/>
                </a:ext>
              </a:extLst>
            </p:cNvPr>
            <p:cNvSpPr/>
            <p:nvPr/>
          </p:nvSpPr>
          <p:spPr bwMode="auto">
            <a:xfrm>
              <a:off x="3493383" y="2713873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B42D873-430F-44DA-AD3F-531A37487048}"/>
                </a:ext>
              </a:extLst>
            </p:cNvPr>
            <p:cNvSpPr/>
            <p:nvPr/>
          </p:nvSpPr>
          <p:spPr bwMode="auto">
            <a:xfrm>
              <a:off x="4102368" y="2713873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2D66BE3-B950-427B-BAEF-AB5162AFAFD7}"/>
                </a:ext>
              </a:extLst>
            </p:cNvPr>
            <p:cNvSpPr/>
            <p:nvPr/>
          </p:nvSpPr>
          <p:spPr bwMode="auto">
            <a:xfrm>
              <a:off x="4711353" y="2713873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D8F6B78A-F869-48E3-A60F-4858F3C6CAF0}"/>
                </a:ext>
              </a:extLst>
            </p:cNvPr>
            <p:cNvSpPr/>
            <p:nvPr/>
          </p:nvSpPr>
          <p:spPr bwMode="auto">
            <a:xfrm>
              <a:off x="2275413" y="3235440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D7CE2B4D-C508-444B-A34B-7E103A3A892B}"/>
                </a:ext>
              </a:extLst>
            </p:cNvPr>
            <p:cNvSpPr/>
            <p:nvPr/>
          </p:nvSpPr>
          <p:spPr bwMode="auto">
            <a:xfrm>
              <a:off x="2884398" y="3235440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E649B585-5ACC-46A6-91F6-EE742783C499}"/>
                </a:ext>
              </a:extLst>
            </p:cNvPr>
            <p:cNvSpPr/>
            <p:nvPr/>
          </p:nvSpPr>
          <p:spPr bwMode="auto">
            <a:xfrm>
              <a:off x="3493383" y="3235440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6D73C44D-F0AB-4DF9-910C-6267BDB0DA3D}"/>
                </a:ext>
              </a:extLst>
            </p:cNvPr>
            <p:cNvSpPr/>
            <p:nvPr/>
          </p:nvSpPr>
          <p:spPr bwMode="auto">
            <a:xfrm>
              <a:off x="4102368" y="3235440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FCBBE8F7-3E6D-4DD9-9531-BDAA75265D43}"/>
                </a:ext>
              </a:extLst>
            </p:cNvPr>
            <p:cNvSpPr/>
            <p:nvPr/>
          </p:nvSpPr>
          <p:spPr bwMode="auto">
            <a:xfrm>
              <a:off x="4711353" y="3235440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005429A5-86DD-4159-A7FA-2785B5BACA06}"/>
                </a:ext>
              </a:extLst>
            </p:cNvPr>
            <p:cNvSpPr/>
            <p:nvPr/>
          </p:nvSpPr>
          <p:spPr bwMode="auto">
            <a:xfrm>
              <a:off x="2275413" y="3757007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0BDD2D53-C26A-4D76-BDDC-7E97A9BF5F68}"/>
                </a:ext>
              </a:extLst>
            </p:cNvPr>
            <p:cNvSpPr/>
            <p:nvPr/>
          </p:nvSpPr>
          <p:spPr bwMode="auto">
            <a:xfrm>
              <a:off x="2884398" y="3757007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C8A31DF8-EC4F-43A8-A3B7-6626AB9146E2}"/>
                </a:ext>
              </a:extLst>
            </p:cNvPr>
            <p:cNvSpPr/>
            <p:nvPr/>
          </p:nvSpPr>
          <p:spPr bwMode="auto">
            <a:xfrm>
              <a:off x="3493383" y="3757007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7DD85F32-7B25-4FFB-A175-215047793714}"/>
                </a:ext>
              </a:extLst>
            </p:cNvPr>
            <p:cNvSpPr/>
            <p:nvPr/>
          </p:nvSpPr>
          <p:spPr bwMode="auto">
            <a:xfrm>
              <a:off x="4102368" y="3757007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3FB05A95-69FC-427A-AA2B-51EC0123DFB9}"/>
                </a:ext>
              </a:extLst>
            </p:cNvPr>
            <p:cNvSpPr/>
            <p:nvPr/>
          </p:nvSpPr>
          <p:spPr bwMode="auto">
            <a:xfrm>
              <a:off x="4711353" y="3757007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C8A4E77D-B933-4AA7-BC1F-F92338333F25}"/>
                </a:ext>
              </a:extLst>
            </p:cNvPr>
            <p:cNvSpPr/>
            <p:nvPr/>
          </p:nvSpPr>
          <p:spPr bwMode="auto">
            <a:xfrm>
              <a:off x="2275413" y="4278574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C529AA47-5CC7-4390-A83A-5D5C63288AC4}"/>
                </a:ext>
              </a:extLst>
            </p:cNvPr>
            <p:cNvSpPr/>
            <p:nvPr/>
          </p:nvSpPr>
          <p:spPr bwMode="auto">
            <a:xfrm>
              <a:off x="2884398" y="4278574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EE213C9E-4289-47E6-9A40-614C3DE411CC}"/>
                </a:ext>
              </a:extLst>
            </p:cNvPr>
            <p:cNvSpPr/>
            <p:nvPr/>
          </p:nvSpPr>
          <p:spPr bwMode="auto">
            <a:xfrm>
              <a:off x="3493383" y="4278574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71EB2DCD-4EF6-48F0-9BFE-8B0E25CE1FBF}"/>
                </a:ext>
              </a:extLst>
            </p:cNvPr>
            <p:cNvSpPr/>
            <p:nvPr/>
          </p:nvSpPr>
          <p:spPr bwMode="auto">
            <a:xfrm>
              <a:off x="4102368" y="4278574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F4BBB04E-926A-444D-851E-E66F77CD0575}"/>
                </a:ext>
              </a:extLst>
            </p:cNvPr>
            <p:cNvSpPr/>
            <p:nvPr/>
          </p:nvSpPr>
          <p:spPr bwMode="auto">
            <a:xfrm>
              <a:off x="4711353" y="4278574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8EE3BF89-0132-4D98-A512-8323EC9ED048}"/>
              </a:ext>
            </a:extLst>
          </p:cNvPr>
          <p:cNvGrpSpPr/>
          <p:nvPr/>
        </p:nvGrpSpPr>
        <p:grpSpPr>
          <a:xfrm>
            <a:off x="3799413" y="5181143"/>
            <a:ext cx="2759940" cy="324000"/>
            <a:chOff x="2275413" y="4800143"/>
            <a:chExt cx="2759940" cy="324000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3558F543-56BC-4428-9DAE-7E1F4221B29D}"/>
                </a:ext>
              </a:extLst>
            </p:cNvPr>
            <p:cNvSpPr/>
            <p:nvPr/>
          </p:nvSpPr>
          <p:spPr bwMode="auto">
            <a:xfrm>
              <a:off x="2275413" y="4800143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FC0DB49B-E2CD-403A-91CE-CAB03568D61C}"/>
                </a:ext>
              </a:extLst>
            </p:cNvPr>
            <p:cNvSpPr/>
            <p:nvPr/>
          </p:nvSpPr>
          <p:spPr bwMode="auto">
            <a:xfrm>
              <a:off x="2884398" y="4800143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FF920108-24A8-4D3D-83AD-86BE2AB0832C}"/>
                </a:ext>
              </a:extLst>
            </p:cNvPr>
            <p:cNvSpPr/>
            <p:nvPr/>
          </p:nvSpPr>
          <p:spPr bwMode="auto">
            <a:xfrm>
              <a:off x="3493383" y="4800143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53FD760D-5A44-4B87-A0E7-00A1DAF7C58B}"/>
                </a:ext>
              </a:extLst>
            </p:cNvPr>
            <p:cNvSpPr/>
            <p:nvPr/>
          </p:nvSpPr>
          <p:spPr bwMode="auto">
            <a:xfrm>
              <a:off x="4102368" y="4800143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35DBE4ED-07D0-4823-8954-04634E55C755}"/>
                </a:ext>
              </a:extLst>
            </p:cNvPr>
            <p:cNvSpPr/>
            <p:nvPr/>
          </p:nvSpPr>
          <p:spPr bwMode="auto">
            <a:xfrm>
              <a:off x="4711353" y="4800143"/>
              <a:ext cx="324000" cy="324000"/>
            </a:xfrm>
            <a:prstGeom prst="ellipse">
              <a:avLst/>
            </a:prstGeom>
            <a:solidFill>
              <a:srgbClr val="51BBEB"/>
            </a:solidFill>
            <a:ln w="127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742950" indent="-285750" fontAlgn="base"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Font typeface="Arial" charset="0"/>
                <a:buChar char="●"/>
              </a:pPr>
              <a:endParaRPr lang="en-GB" sz="2800">
                <a:solidFill>
                  <a:srgbClr val="000000"/>
                </a:solidFill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1055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2:9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2B6B5DE-886A-43A2-BD58-41029528AD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415400"/>
              </p:ext>
            </p:extLst>
          </p:nvPr>
        </p:nvGraphicFramePr>
        <p:xfrm>
          <a:off x="2090057" y="1990432"/>
          <a:ext cx="8548914" cy="344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4457">
                  <a:extLst>
                    <a:ext uri="{9D8B030D-6E8A-4147-A177-3AD203B41FA5}">
                      <a16:colId xmlns:a16="http://schemas.microsoft.com/office/drawing/2014/main" val="988952228"/>
                    </a:ext>
                  </a:extLst>
                </a:gridCol>
                <a:gridCol w="4274457">
                  <a:extLst>
                    <a:ext uri="{9D8B030D-6E8A-4147-A177-3AD203B41FA5}">
                      <a16:colId xmlns:a16="http://schemas.microsoft.com/office/drawing/2014/main" val="3432880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ysClr val="windowText" lastClr="000000"/>
                          </a:solidFill>
                        </a:rPr>
                        <a:t>These sets of answers are all in the 5 times table. True or false?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50785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ysClr val="windowText" lastClr="000000"/>
                          </a:solidFill>
                        </a:rPr>
                        <a:t>25, 60, 55, 10, 5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4780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ysClr val="windowText" lastClr="000000"/>
                          </a:solidFill>
                        </a:rPr>
                        <a:t>30, 20, 102, 10, 80, 0, 40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01882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ysClr val="windowText" lastClr="000000"/>
                          </a:solidFill>
                        </a:rPr>
                        <a:t>55, 65. 15, 35, 59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32775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ysClr val="windowText" lastClr="000000"/>
                          </a:solidFill>
                        </a:rPr>
                        <a:t>80, 85, 58, 90, 95, 59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6762875"/>
                  </a:ext>
                </a:extLst>
              </a:tr>
            </a:tbl>
          </a:graphicData>
        </a:graphic>
      </p:graphicFrame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EF775B4-1096-40EB-875E-5819A05D12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32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878"/>
    </mc:Choice>
    <mc:Fallback xmlns="">
      <p:transition spd="slow" advTm="40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526" y="147591"/>
            <a:ext cx="8911687" cy="1280890"/>
          </a:xfrm>
        </p:spPr>
        <p:txBody>
          <a:bodyPr/>
          <a:lstStyle/>
          <a:p>
            <a:r>
              <a:rPr lang="en-GB" dirty="0"/>
              <a:t>Your turn in your yellow book…</a:t>
            </a:r>
            <a:br>
              <a:rPr lang="en-GB" dirty="0"/>
            </a:br>
            <a:r>
              <a:rPr lang="en-GB" sz="2400" dirty="0"/>
              <a:t>Fill in the missing numbers and solve the problems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36406" y="1428481"/>
            <a:ext cx="1569660" cy="49977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dirty="0">
                <a:latin typeface="Comic Sans MS" panose="030F0702030302020204" pitchFamily="66" charset="0"/>
              </a:rPr>
              <a:t>10 x 5 = 50</a:t>
            </a:r>
          </a:p>
          <a:p>
            <a:pPr>
              <a:lnSpc>
                <a:spcPct val="200000"/>
              </a:lnSpc>
            </a:pPr>
            <a:r>
              <a:rPr lang="en-GB" dirty="0">
                <a:latin typeface="Comic Sans MS" panose="030F0702030302020204" pitchFamily="66" charset="0"/>
              </a:rPr>
              <a:t>9 x 5 = ___</a:t>
            </a:r>
          </a:p>
          <a:p>
            <a:pPr>
              <a:lnSpc>
                <a:spcPct val="200000"/>
              </a:lnSpc>
            </a:pPr>
            <a:r>
              <a:rPr lang="en-GB" dirty="0">
                <a:latin typeface="Comic Sans MS" panose="030F0702030302020204" pitchFamily="66" charset="0"/>
              </a:rPr>
              <a:t>8 x 5 = ___</a:t>
            </a:r>
          </a:p>
          <a:p>
            <a:pPr>
              <a:lnSpc>
                <a:spcPct val="200000"/>
              </a:lnSpc>
            </a:pPr>
            <a:r>
              <a:rPr lang="en-GB" dirty="0">
                <a:latin typeface="Comic Sans MS" panose="030F0702030302020204" pitchFamily="66" charset="0"/>
              </a:rPr>
              <a:t>7 x ___ = 35</a:t>
            </a:r>
          </a:p>
          <a:p>
            <a:pPr>
              <a:lnSpc>
                <a:spcPct val="200000"/>
              </a:lnSpc>
            </a:pPr>
            <a:r>
              <a:rPr lang="en-GB" dirty="0">
                <a:latin typeface="Comic Sans MS" panose="030F0702030302020204" pitchFamily="66" charset="0"/>
              </a:rPr>
              <a:t>6 x ___ = 30</a:t>
            </a:r>
          </a:p>
          <a:p>
            <a:pPr>
              <a:lnSpc>
                <a:spcPct val="200000"/>
              </a:lnSpc>
            </a:pPr>
            <a:r>
              <a:rPr lang="en-GB" dirty="0">
                <a:latin typeface="Comic Sans MS" panose="030F0702030302020204" pitchFamily="66" charset="0"/>
              </a:rPr>
              <a:t>5 x ___ = 25</a:t>
            </a:r>
          </a:p>
          <a:p>
            <a:pPr>
              <a:lnSpc>
                <a:spcPct val="200000"/>
              </a:lnSpc>
            </a:pPr>
            <a:r>
              <a:rPr lang="en-GB" dirty="0">
                <a:latin typeface="Comic Sans MS" panose="030F0702030302020204" pitchFamily="66" charset="0"/>
              </a:rPr>
              <a:t>___ x 5 = 20</a:t>
            </a:r>
          </a:p>
          <a:p>
            <a:pPr>
              <a:lnSpc>
                <a:spcPct val="200000"/>
              </a:lnSpc>
            </a:pPr>
            <a:r>
              <a:rPr lang="en-GB" dirty="0">
                <a:latin typeface="Comic Sans MS" panose="030F0702030302020204" pitchFamily="66" charset="0"/>
              </a:rPr>
              <a:t>___ x 5 = 15</a:t>
            </a:r>
          </a:p>
          <a:p>
            <a:pPr>
              <a:lnSpc>
                <a:spcPct val="200000"/>
              </a:lnSpc>
            </a:pPr>
            <a:r>
              <a:rPr lang="en-GB" dirty="0">
                <a:latin typeface="Comic Sans MS" panose="030F0702030302020204" pitchFamily="66" charset="0"/>
              </a:rPr>
              <a:t>___ x 5 = 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79245" y="1428481"/>
            <a:ext cx="295304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5 children can fit around each table at a party. There are 4 full tables. How many children are there altogether?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5p coins will I need to buy a cake that costs 35p?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Becca needs 25p to buy a pen. She has 4 5p coins. How much more money does she need to buy the pen?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How many fingers are on 10 gloves?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048474-2BDC-4B62-AB46-F404571EBB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299" y="1282116"/>
            <a:ext cx="1463167" cy="53710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C265D29-F332-4174-A653-B7C0322C22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80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050"/>
    </mc:Choice>
    <mc:Fallback xmlns="">
      <p:transition spd="slow" advTm="660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24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7"/>
    </mc:Choice>
    <mc:Fallback xmlns="">
      <p:transition spd="slow" advTm="263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6551075" cy="1280890"/>
          </a:xfrm>
        </p:spPr>
        <p:txBody>
          <a:bodyPr>
            <a:normAutofit/>
          </a:bodyPr>
          <a:lstStyle/>
          <a:p>
            <a:r>
              <a:rPr lang="en-GB" dirty="0"/>
              <a:t>Add these…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43B93C05-BEB5-4BB9-84ED-695416EE5EB3}"/>
              </a:ext>
            </a:extLst>
          </p:cNvPr>
          <p:cNvSpPr txBox="1">
            <a:spLocks/>
          </p:cNvSpPr>
          <p:nvPr/>
        </p:nvSpPr>
        <p:spPr>
          <a:xfrm>
            <a:off x="2592924" y="2171701"/>
            <a:ext cx="2155067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4000" dirty="0">
                <a:latin typeface="Comic Sans MS" panose="030F0702030302020204" pitchFamily="66" charset="0"/>
              </a:rPr>
              <a:t>	27+10</a:t>
            </a:r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8AA47091-78B5-4575-B3D5-198C29EB5BA1}"/>
              </a:ext>
            </a:extLst>
          </p:cNvPr>
          <p:cNvSpPr txBox="1">
            <a:spLocks/>
          </p:cNvSpPr>
          <p:nvPr/>
        </p:nvSpPr>
        <p:spPr>
          <a:xfrm>
            <a:off x="6147361" y="2776612"/>
            <a:ext cx="2155066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4000" dirty="0">
                <a:latin typeface="Comic Sans MS" panose="030F0702030302020204" pitchFamily="66" charset="0"/>
              </a:rPr>
              <a:t>	14+10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26B15D6-56BC-48E0-825B-CC6DFD7996B1}"/>
              </a:ext>
            </a:extLst>
          </p:cNvPr>
          <p:cNvSpPr txBox="1">
            <a:spLocks/>
          </p:cNvSpPr>
          <p:nvPr/>
        </p:nvSpPr>
        <p:spPr>
          <a:xfrm>
            <a:off x="4039551" y="4463270"/>
            <a:ext cx="2155065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4000" dirty="0">
                <a:latin typeface="Comic Sans MS" panose="030F0702030302020204" pitchFamily="66" charset="0"/>
              </a:rPr>
              <a:t>	56+10</a:t>
            </a:r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72C0746E-6D77-4298-82C0-58C4F26C4D7D}"/>
              </a:ext>
            </a:extLst>
          </p:cNvPr>
          <p:cNvSpPr txBox="1">
            <a:spLocks/>
          </p:cNvSpPr>
          <p:nvPr/>
        </p:nvSpPr>
        <p:spPr>
          <a:xfrm>
            <a:off x="8843379" y="4948606"/>
            <a:ext cx="2155067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4000" dirty="0">
                <a:latin typeface="Comic Sans MS" panose="030F0702030302020204" pitchFamily="66" charset="0"/>
              </a:rPr>
              <a:t>	21+10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33244C95-B456-4190-92AD-578C03691E8C}"/>
              </a:ext>
            </a:extLst>
          </p:cNvPr>
          <p:cNvSpPr txBox="1">
            <a:spLocks/>
          </p:cNvSpPr>
          <p:nvPr/>
        </p:nvSpPr>
        <p:spPr>
          <a:xfrm>
            <a:off x="8843379" y="2734409"/>
            <a:ext cx="2155067" cy="97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4000" dirty="0">
                <a:latin typeface="Comic Sans MS" panose="030F0702030302020204" pitchFamily="66" charset="0"/>
              </a:rPr>
              <a:t>	83+10</a:t>
            </a: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E7F800FF-DCDF-4789-9C75-461149D51670}"/>
              </a:ext>
            </a:extLst>
          </p:cNvPr>
          <p:cNvSpPr txBox="1">
            <a:spLocks/>
          </p:cNvSpPr>
          <p:nvPr/>
        </p:nvSpPr>
        <p:spPr>
          <a:xfrm>
            <a:off x="2315817" y="5438337"/>
            <a:ext cx="1973153" cy="97946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4000" dirty="0">
                <a:latin typeface="Comic Sans MS" panose="030F0702030302020204" pitchFamily="66" charset="0"/>
              </a:rPr>
              <a:t>	49+10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8261366"/>
      </p:ext>
    </p:extLst>
  </p:cSld>
  <p:clrMapOvr>
    <a:masterClrMapping/>
  </p:clrMapOvr>
  <p:transition spd="slow" advTm="724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explain how groups of 5 and 10 are related.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83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83"/>
    </mc:Choice>
    <mc:Fallback xmlns="">
      <p:transition spd="slow" advTm="698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8618A7-CDC0-4B06-BB33-0EA84E96E6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08193" y="3108032"/>
            <a:ext cx="7975614" cy="3209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4AD9B6E-C7DE-4A44-85D9-B9C048088745}"/>
              </a:ext>
            </a:extLst>
          </p:cNvPr>
          <p:cNvSpPr/>
          <p:nvPr/>
        </p:nvSpPr>
        <p:spPr>
          <a:xfrm>
            <a:off x="1991318" y="3280856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/>
                <a:ea typeface="Myriad Pro Semibold" charset="0"/>
                <a:cs typeface="Myriad Pro Semibold" charset="0"/>
              </a:rPr>
              <a:t>0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053C087-81F8-4605-B2C0-D49FC719A51C}"/>
              </a:ext>
            </a:extLst>
          </p:cNvPr>
          <p:cNvSpPr/>
          <p:nvPr/>
        </p:nvSpPr>
        <p:spPr>
          <a:xfrm>
            <a:off x="2638452" y="3280856"/>
            <a:ext cx="3561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/>
                <a:ea typeface="Myriad Pro Semibold" charset="0"/>
                <a:cs typeface="Myriad Pro Semibold" charset="0"/>
              </a:rPr>
              <a:t>5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7B70A2D-A93A-4382-84EE-A338D10355E7}"/>
              </a:ext>
            </a:extLst>
          </p:cNvPr>
          <p:cNvSpPr/>
          <p:nvPr/>
        </p:nvSpPr>
        <p:spPr>
          <a:xfrm>
            <a:off x="3196718" y="3280856"/>
            <a:ext cx="527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/>
                <a:ea typeface="Myriad Pro Semibold" charset="0"/>
                <a:cs typeface="Myriad Pro Semibold" charset="0"/>
              </a:rPr>
              <a:t>10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B610377-3438-483B-A260-8461457504BD}"/>
              </a:ext>
            </a:extLst>
          </p:cNvPr>
          <p:cNvSpPr/>
          <p:nvPr/>
        </p:nvSpPr>
        <p:spPr>
          <a:xfrm>
            <a:off x="3845507" y="3280856"/>
            <a:ext cx="527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/>
                <a:ea typeface="Myriad Pro Semibold" charset="0"/>
                <a:cs typeface="Myriad Pro Semibold" charset="0"/>
              </a:rPr>
              <a:t>15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4894BB5-97BA-48A6-A361-C82E519FD08F}"/>
              </a:ext>
            </a:extLst>
          </p:cNvPr>
          <p:cNvSpPr/>
          <p:nvPr/>
        </p:nvSpPr>
        <p:spPr>
          <a:xfrm>
            <a:off x="4492123" y="3280856"/>
            <a:ext cx="527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/>
                <a:ea typeface="Myriad Pro Semibold" charset="0"/>
                <a:cs typeface="Myriad Pro Semibold" charset="0"/>
              </a:rPr>
              <a:t>20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DF2ECE-1047-45DB-86E2-DCE7A7417E54}"/>
              </a:ext>
            </a:extLst>
          </p:cNvPr>
          <p:cNvSpPr/>
          <p:nvPr/>
        </p:nvSpPr>
        <p:spPr>
          <a:xfrm>
            <a:off x="5135468" y="3280856"/>
            <a:ext cx="527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/>
                <a:ea typeface="Myriad Pro Semibold" charset="0"/>
                <a:cs typeface="Myriad Pro Semibold" charset="0"/>
              </a:rPr>
              <a:t>25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3738B9A-6279-4B46-AA1A-4B3206049ECB}"/>
              </a:ext>
            </a:extLst>
          </p:cNvPr>
          <p:cNvSpPr/>
          <p:nvPr/>
        </p:nvSpPr>
        <p:spPr>
          <a:xfrm>
            <a:off x="5781876" y="3280856"/>
            <a:ext cx="527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/>
                <a:ea typeface="Myriad Pro Semibold" charset="0"/>
                <a:cs typeface="Myriad Pro Semibold" charset="0"/>
              </a:rPr>
              <a:t>30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A964AAD-9D33-4B79-9AB3-5E11403333F5}"/>
              </a:ext>
            </a:extLst>
          </p:cNvPr>
          <p:cNvSpPr/>
          <p:nvPr/>
        </p:nvSpPr>
        <p:spPr>
          <a:xfrm>
            <a:off x="6427947" y="3280856"/>
            <a:ext cx="527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/>
                <a:ea typeface="Myriad Pro Semibold" charset="0"/>
                <a:cs typeface="Myriad Pro Semibold" charset="0"/>
              </a:rPr>
              <a:t>35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A703C22-79C0-47BA-9009-A2D6ABCD5053}"/>
              </a:ext>
            </a:extLst>
          </p:cNvPr>
          <p:cNvSpPr/>
          <p:nvPr/>
        </p:nvSpPr>
        <p:spPr>
          <a:xfrm>
            <a:off x="7076448" y="3280856"/>
            <a:ext cx="527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/>
                <a:ea typeface="Myriad Pro Semibold" charset="0"/>
                <a:cs typeface="Myriad Pro Semibold" charset="0"/>
              </a:rPr>
              <a:t>40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CB20300-5D6D-48F5-A7A2-5B4DAB1E8519}"/>
              </a:ext>
            </a:extLst>
          </p:cNvPr>
          <p:cNvSpPr/>
          <p:nvPr/>
        </p:nvSpPr>
        <p:spPr>
          <a:xfrm>
            <a:off x="7720138" y="3280856"/>
            <a:ext cx="527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/>
                <a:ea typeface="Myriad Pro Semibold" charset="0"/>
                <a:cs typeface="Myriad Pro Semibold" charset="0"/>
              </a:rPr>
              <a:t>45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B692301-D640-4549-97C0-0A1BCE294D2A}"/>
              </a:ext>
            </a:extLst>
          </p:cNvPr>
          <p:cNvSpPr/>
          <p:nvPr/>
        </p:nvSpPr>
        <p:spPr>
          <a:xfrm>
            <a:off x="8367011" y="3280856"/>
            <a:ext cx="527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/>
                <a:ea typeface="Myriad Pro Semibold" charset="0"/>
                <a:cs typeface="Myriad Pro Semibold" charset="0"/>
              </a:rPr>
              <a:t>50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1FEC945-9B08-4E5F-BB38-F674B70A0494}"/>
              </a:ext>
            </a:extLst>
          </p:cNvPr>
          <p:cNvSpPr/>
          <p:nvPr/>
        </p:nvSpPr>
        <p:spPr>
          <a:xfrm>
            <a:off x="9015845" y="3280856"/>
            <a:ext cx="527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/>
                <a:ea typeface="Myriad Pro Semibold" charset="0"/>
                <a:cs typeface="Myriad Pro Semibold" charset="0"/>
              </a:rPr>
              <a:t>55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E05A5BC-DDD2-4673-899E-82F8439F7910}"/>
              </a:ext>
            </a:extLst>
          </p:cNvPr>
          <p:cNvSpPr/>
          <p:nvPr/>
        </p:nvSpPr>
        <p:spPr>
          <a:xfrm>
            <a:off x="9658648" y="3280856"/>
            <a:ext cx="527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/>
                <a:ea typeface="Myriad Pro Semibold" charset="0"/>
                <a:cs typeface="Myriad Pro Semibold" charset="0"/>
              </a:rPr>
              <a:t>60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00011" y="978794"/>
            <a:ext cx="1790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Use this number line to count in 5s.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124751" y="978794"/>
            <a:ext cx="1790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Now use this number line to count in 10s.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955656" y="1032098"/>
            <a:ext cx="45709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Half the class count in 5s.</a:t>
            </a:r>
          </a:p>
          <a:p>
            <a:r>
              <a:rPr lang="en-GB" dirty="0"/>
              <a:t>Half the class join in with the numbers needed to count in tens.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991318" y="4265577"/>
            <a:ext cx="8893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 of the numbers said by the ‘tens’ group are also said by the ‘fives’ group.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91317" y="4702530"/>
            <a:ext cx="911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Not all of the numbers said by the ‘fives’ group are also said by the ‘tens’ group.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991318" y="5139483"/>
            <a:ext cx="8893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every number said by the ‘tens’ group, the ‘fives’ group says two numbers.</a:t>
            </a:r>
          </a:p>
        </p:txBody>
      </p:sp>
      <p:pic>
        <p:nvPicPr>
          <p:cNvPr id="24" name="Audio 23">
            <a:hlinkClick r:id="" action="ppaction://media"/>
            <a:extLst>
              <a:ext uri="{FF2B5EF4-FFF2-40B4-BE49-F238E27FC236}">
                <a16:creationId xmlns:a16="http://schemas.microsoft.com/office/drawing/2014/main" id="{C950BB4B-D296-4A95-AF61-C1DADD142A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43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60"/>
    </mc:Choice>
    <mc:Fallback xmlns="">
      <p:transition spd="slow" advTm="7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4783CFF2-2A1D-47C7-861F-38018C5EF9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4744" y="1085381"/>
            <a:ext cx="511257" cy="5081400"/>
          </a:xfrm>
          <a:prstGeom prst="rect">
            <a:avLst/>
          </a:prstGeom>
        </p:spPr>
      </p:pic>
      <p:pic>
        <p:nvPicPr>
          <p:cNvPr id="10" name="Picture 9" descr="A close up of a building&#10;&#10;Description automatically generated">
            <a:extLst>
              <a:ext uri="{FF2B5EF4-FFF2-40B4-BE49-F238E27FC236}">
                <a16:creationId xmlns:a16="http://schemas.microsoft.com/office/drawing/2014/main" id="{724E9589-7D91-4A63-9C89-C3B1FA2BC3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913" y="1085381"/>
            <a:ext cx="511257" cy="5081400"/>
          </a:xfrm>
          <a:prstGeom prst="rect">
            <a:avLst/>
          </a:prstGeom>
        </p:spPr>
      </p:pic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3:1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19B5D7-0E2B-4BE6-8507-53D85BA0EB7A}"/>
              </a:ext>
            </a:extLst>
          </p:cNvPr>
          <p:cNvSpPr/>
          <p:nvPr/>
        </p:nvSpPr>
        <p:spPr>
          <a:xfrm>
            <a:off x="5591694" y="1162238"/>
            <a:ext cx="50430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FDE6D5-CA88-49D7-AD40-3FE283DC634D}"/>
              </a:ext>
            </a:extLst>
          </p:cNvPr>
          <p:cNvSpPr/>
          <p:nvPr/>
        </p:nvSpPr>
        <p:spPr>
          <a:xfrm>
            <a:off x="5591694" y="1671650"/>
            <a:ext cx="50430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3993436-6AC5-44AF-BEA1-EC679600278A}"/>
              </a:ext>
            </a:extLst>
          </p:cNvPr>
          <p:cNvSpPr/>
          <p:nvPr/>
        </p:nvSpPr>
        <p:spPr>
          <a:xfrm>
            <a:off x="5591694" y="2181062"/>
            <a:ext cx="50430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89C3886-B08B-4ACA-9E30-25B546840926}"/>
              </a:ext>
            </a:extLst>
          </p:cNvPr>
          <p:cNvSpPr/>
          <p:nvPr/>
        </p:nvSpPr>
        <p:spPr>
          <a:xfrm>
            <a:off x="5591694" y="2690474"/>
            <a:ext cx="50430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422F1-161D-4B08-B2EF-B6529329145B}"/>
              </a:ext>
            </a:extLst>
          </p:cNvPr>
          <p:cNvSpPr/>
          <p:nvPr/>
        </p:nvSpPr>
        <p:spPr>
          <a:xfrm>
            <a:off x="5591694" y="3199886"/>
            <a:ext cx="50430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1635615-0F03-46E0-B7C2-CFF4E095B513}"/>
              </a:ext>
            </a:extLst>
          </p:cNvPr>
          <p:cNvSpPr/>
          <p:nvPr/>
        </p:nvSpPr>
        <p:spPr>
          <a:xfrm>
            <a:off x="5591694" y="3709298"/>
            <a:ext cx="50430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5DAE36B-440C-4D16-BFC4-4ED9CC67593E}"/>
              </a:ext>
            </a:extLst>
          </p:cNvPr>
          <p:cNvSpPr/>
          <p:nvPr/>
        </p:nvSpPr>
        <p:spPr>
          <a:xfrm>
            <a:off x="5591694" y="4215535"/>
            <a:ext cx="50430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6AFDEDF-693F-49E8-9595-4C36B51E4BA2}"/>
              </a:ext>
            </a:extLst>
          </p:cNvPr>
          <p:cNvSpPr/>
          <p:nvPr/>
        </p:nvSpPr>
        <p:spPr>
          <a:xfrm>
            <a:off x="5591694" y="4720830"/>
            <a:ext cx="50430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B2F8034-0B2A-4B71-88E6-D6D42A4DDD3F}"/>
              </a:ext>
            </a:extLst>
          </p:cNvPr>
          <p:cNvSpPr/>
          <p:nvPr/>
        </p:nvSpPr>
        <p:spPr>
          <a:xfrm>
            <a:off x="5591694" y="5231180"/>
            <a:ext cx="50430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639ACC7-3E87-4F56-92EB-656B0C3A38D2}"/>
              </a:ext>
            </a:extLst>
          </p:cNvPr>
          <p:cNvSpPr/>
          <p:nvPr/>
        </p:nvSpPr>
        <p:spPr>
          <a:xfrm>
            <a:off x="5591694" y="5741651"/>
            <a:ext cx="50430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9215896-0991-4C82-A592-2A4DF6A35B1A}"/>
              </a:ext>
            </a:extLst>
          </p:cNvPr>
          <p:cNvSpPr/>
          <p:nvPr/>
        </p:nvSpPr>
        <p:spPr>
          <a:xfrm>
            <a:off x="8133149" y="1158180"/>
            <a:ext cx="504306" cy="369332"/>
          </a:xfrm>
          <a:prstGeom prst="rect">
            <a:avLst/>
          </a:prstGeom>
          <a:solidFill>
            <a:srgbClr val="FFD3A6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9EDB977-65F1-43BA-9A9B-DA1247C59B01}"/>
              </a:ext>
            </a:extLst>
          </p:cNvPr>
          <p:cNvSpPr/>
          <p:nvPr/>
        </p:nvSpPr>
        <p:spPr>
          <a:xfrm>
            <a:off x="8133149" y="1667592"/>
            <a:ext cx="504306" cy="369332"/>
          </a:xfrm>
          <a:prstGeom prst="rect">
            <a:avLst/>
          </a:prstGeom>
          <a:solidFill>
            <a:srgbClr val="FFD3A6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0188A9D-1B49-4696-88B6-F22B5EDF2059}"/>
              </a:ext>
            </a:extLst>
          </p:cNvPr>
          <p:cNvSpPr/>
          <p:nvPr/>
        </p:nvSpPr>
        <p:spPr>
          <a:xfrm>
            <a:off x="8133149" y="2177004"/>
            <a:ext cx="504306" cy="369332"/>
          </a:xfrm>
          <a:prstGeom prst="rect">
            <a:avLst/>
          </a:prstGeom>
          <a:solidFill>
            <a:srgbClr val="FFD3A6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0205ABD-918F-41F0-AA9C-267ACC2911F5}"/>
              </a:ext>
            </a:extLst>
          </p:cNvPr>
          <p:cNvSpPr/>
          <p:nvPr/>
        </p:nvSpPr>
        <p:spPr>
          <a:xfrm>
            <a:off x="8133149" y="2686416"/>
            <a:ext cx="504306" cy="369332"/>
          </a:xfrm>
          <a:prstGeom prst="rect">
            <a:avLst/>
          </a:prstGeom>
          <a:solidFill>
            <a:srgbClr val="FFD3A6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4B46072-EEA4-4246-88DD-7AFD97FC26B1}"/>
              </a:ext>
            </a:extLst>
          </p:cNvPr>
          <p:cNvSpPr/>
          <p:nvPr/>
        </p:nvSpPr>
        <p:spPr>
          <a:xfrm>
            <a:off x="8133149" y="3195828"/>
            <a:ext cx="504306" cy="369332"/>
          </a:xfrm>
          <a:prstGeom prst="rect">
            <a:avLst/>
          </a:prstGeom>
          <a:solidFill>
            <a:srgbClr val="FFD3A6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C361F96-6CD4-42F3-B51F-54777B8773C5}"/>
              </a:ext>
            </a:extLst>
          </p:cNvPr>
          <p:cNvSpPr/>
          <p:nvPr/>
        </p:nvSpPr>
        <p:spPr>
          <a:xfrm>
            <a:off x="8133149" y="3705240"/>
            <a:ext cx="504306" cy="369332"/>
          </a:xfrm>
          <a:prstGeom prst="rect">
            <a:avLst/>
          </a:prstGeom>
          <a:solidFill>
            <a:srgbClr val="FFD3A6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4587C87-1D61-4E28-843D-D125075C6AC3}"/>
              </a:ext>
            </a:extLst>
          </p:cNvPr>
          <p:cNvSpPr/>
          <p:nvPr/>
        </p:nvSpPr>
        <p:spPr>
          <a:xfrm>
            <a:off x="8133149" y="4211477"/>
            <a:ext cx="504306" cy="369332"/>
          </a:xfrm>
          <a:prstGeom prst="rect">
            <a:avLst/>
          </a:prstGeom>
          <a:solidFill>
            <a:srgbClr val="FFD3A6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39A01A-9259-4A8D-BD5B-AFEE31E03620}"/>
              </a:ext>
            </a:extLst>
          </p:cNvPr>
          <p:cNvSpPr/>
          <p:nvPr/>
        </p:nvSpPr>
        <p:spPr>
          <a:xfrm>
            <a:off x="8133149" y="4716772"/>
            <a:ext cx="504306" cy="369332"/>
          </a:xfrm>
          <a:prstGeom prst="rect">
            <a:avLst/>
          </a:prstGeom>
          <a:solidFill>
            <a:srgbClr val="FFD3A6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DBA019E-67E3-4BFB-9E68-70EEC828D638}"/>
              </a:ext>
            </a:extLst>
          </p:cNvPr>
          <p:cNvSpPr/>
          <p:nvPr/>
        </p:nvSpPr>
        <p:spPr>
          <a:xfrm>
            <a:off x="8133149" y="5227122"/>
            <a:ext cx="504306" cy="369332"/>
          </a:xfrm>
          <a:prstGeom prst="rect">
            <a:avLst/>
          </a:prstGeom>
          <a:solidFill>
            <a:srgbClr val="FFD3A6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64C2071-2EAF-46AB-A78A-6D3F3D9B9597}"/>
              </a:ext>
            </a:extLst>
          </p:cNvPr>
          <p:cNvSpPr/>
          <p:nvPr/>
        </p:nvSpPr>
        <p:spPr>
          <a:xfrm>
            <a:off x="8133149" y="5737593"/>
            <a:ext cx="504306" cy="369332"/>
          </a:xfrm>
          <a:prstGeom prst="rect">
            <a:avLst/>
          </a:prstGeom>
          <a:solidFill>
            <a:srgbClr val="FFD3A6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pic>
        <p:nvPicPr>
          <p:cNvPr id="6" name="Picture 5" descr="A close up of a keyboard&#10;&#10;Description automatically generated">
            <a:extLst>
              <a:ext uri="{FF2B5EF4-FFF2-40B4-BE49-F238E27FC236}">
                <a16:creationId xmlns:a16="http://schemas.microsoft.com/office/drawing/2014/main" id="{E813DD1A-E810-4472-96EA-1568F33700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832" y="1082207"/>
            <a:ext cx="5106339" cy="510633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9553248" y="1082207"/>
            <a:ext cx="22427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Half the class count in 5s.</a:t>
            </a:r>
          </a:p>
          <a:p>
            <a:r>
              <a:rPr lang="en-GB" dirty="0"/>
              <a:t>Half the class join in with the numbers needed to count in tens.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206A960-1706-45A2-8109-2E1BCF3FCF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6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72"/>
    </mc:Choice>
    <mc:Fallback xmlns="">
      <p:transition spd="slow" advTm="15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2" grpId="0" animBg="1"/>
      <p:bldP spid="18" grpId="0" animBg="1"/>
      <p:bldP spid="18" grpId="1" animBg="1"/>
      <p:bldP spid="21" grpId="0" animBg="1"/>
      <p:bldP spid="21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F922478-C8E2-44B3-8BBC-82488AE5449D}"/>
              </a:ext>
            </a:extLst>
          </p:cNvPr>
          <p:cNvSpPr/>
          <p:nvPr/>
        </p:nvSpPr>
        <p:spPr>
          <a:xfrm>
            <a:off x="2754294" y="3626038"/>
            <a:ext cx="288000" cy="369332"/>
          </a:xfrm>
          <a:prstGeom prst="rect">
            <a:avLst/>
          </a:prstGeom>
          <a:solidFill>
            <a:srgbClr val="E2EFD9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E47758-B4CB-47C9-BE4F-93EFD6B7A969}"/>
              </a:ext>
            </a:extLst>
          </p:cNvPr>
          <p:cNvSpPr/>
          <p:nvPr/>
        </p:nvSpPr>
        <p:spPr>
          <a:xfrm>
            <a:off x="4232556" y="3377638"/>
            <a:ext cx="288000" cy="369332"/>
          </a:xfrm>
          <a:prstGeom prst="rect">
            <a:avLst/>
          </a:prstGeom>
          <a:solidFill>
            <a:srgbClr val="E2EFD9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7E15F4C-667A-4633-A9AA-7AF3E306B4D1}"/>
              </a:ext>
            </a:extLst>
          </p:cNvPr>
          <p:cNvSpPr/>
          <p:nvPr/>
        </p:nvSpPr>
        <p:spPr>
          <a:xfrm>
            <a:off x="5708122" y="3626038"/>
            <a:ext cx="288000" cy="369332"/>
          </a:xfrm>
          <a:prstGeom prst="rect">
            <a:avLst/>
          </a:prstGeom>
          <a:solidFill>
            <a:srgbClr val="E2EFD9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969F2A4-B522-48E3-BB66-5C99310B8257}"/>
              </a:ext>
            </a:extLst>
          </p:cNvPr>
          <p:cNvSpPr/>
          <p:nvPr/>
        </p:nvSpPr>
        <p:spPr>
          <a:xfrm>
            <a:off x="7183703" y="3376793"/>
            <a:ext cx="288000" cy="369332"/>
          </a:xfrm>
          <a:prstGeom prst="rect">
            <a:avLst/>
          </a:prstGeom>
          <a:solidFill>
            <a:srgbClr val="E2EFD9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489F134-8043-40B3-9891-823B1827C394}"/>
              </a:ext>
            </a:extLst>
          </p:cNvPr>
          <p:cNvSpPr/>
          <p:nvPr/>
        </p:nvSpPr>
        <p:spPr>
          <a:xfrm>
            <a:off x="8657448" y="3622811"/>
            <a:ext cx="288000" cy="369332"/>
          </a:xfrm>
          <a:prstGeom prst="rect">
            <a:avLst/>
          </a:prstGeom>
          <a:solidFill>
            <a:srgbClr val="E2EFD9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F3A3BEF-2DF6-4E73-9C9A-FF92B8B2DF03}"/>
              </a:ext>
            </a:extLst>
          </p:cNvPr>
          <p:cNvSpPr/>
          <p:nvPr/>
        </p:nvSpPr>
        <p:spPr>
          <a:xfrm>
            <a:off x="10135485" y="3376793"/>
            <a:ext cx="288000" cy="369332"/>
          </a:xfrm>
          <a:prstGeom prst="rect">
            <a:avLst/>
          </a:prstGeom>
          <a:solidFill>
            <a:srgbClr val="E2EFD9"/>
          </a:solidFill>
        </p:spPr>
        <p:txBody>
          <a:bodyPr wrap="square" rtlCol="0" anchor="ctr">
            <a:spAutoFit/>
          </a:bodyPr>
          <a:lstStyle/>
          <a:p>
            <a:pPr algn="ctr">
              <a:buClr>
                <a:srgbClr val="82CBDD"/>
              </a:buClr>
              <a:buNone/>
            </a:pPr>
            <a:endParaRPr lang="en-GB" dirty="0">
              <a:latin typeface="Myriad Pro Semibold"/>
              <a:ea typeface="Myriad Pro Semibold" charset="0"/>
              <a:cs typeface="Myriad Pro Semibold" charset="0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3:1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B89291B-87EE-43BE-AC7F-2CBDACD7EF1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732720" y="2821941"/>
          <a:ext cx="8693612" cy="14817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8412">
                  <a:extLst>
                    <a:ext uri="{9D8B030D-6E8A-4147-A177-3AD203B41FA5}">
                      <a16:colId xmlns:a16="http://schemas.microsoft.com/office/drawing/2014/main" val="1420353010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2191486574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3896570224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4106381217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650585186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1246469813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915297154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3549027334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3480408880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2001277685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3272880381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546601939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2590677665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3379615951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1638898984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3299756172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1875843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150344025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446331552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1832374403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4199782462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3509854967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2446626481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3677224337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501770989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4097377342"/>
                    </a:ext>
                  </a:extLst>
                </a:gridCol>
                <a:gridCol w="295200">
                  <a:extLst>
                    <a:ext uri="{9D8B030D-6E8A-4147-A177-3AD203B41FA5}">
                      <a16:colId xmlns:a16="http://schemas.microsoft.com/office/drawing/2014/main" val="329009944"/>
                    </a:ext>
                  </a:extLst>
                </a:gridCol>
              </a:tblGrid>
              <a:tr h="4939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Number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3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4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5</a:t>
                      </a:r>
                      <a:endParaRPr lang="en-GB" sz="140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6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7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8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9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10</a:t>
                      </a:r>
                      <a:endParaRPr lang="en-GB" sz="140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11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12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13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14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15</a:t>
                      </a:r>
                      <a:endParaRPr lang="en-GB" sz="140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16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17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18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19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20</a:t>
                      </a:r>
                      <a:endParaRPr lang="en-GB" sz="140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21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22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23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24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25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5315648"/>
                  </a:ext>
                </a:extLst>
              </a:tr>
              <a:tr h="4939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Counting in 5s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058088"/>
                  </a:ext>
                </a:extLst>
              </a:tr>
              <a:tr h="4939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Counting in 10s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rgbClr val="00B050"/>
                          </a:solidFill>
                          <a:effectLst/>
                          <a:latin typeface="Myriad Pro Semibold"/>
                        </a:rPr>
                        <a:t> </a:t>
                      </a:r>
                      <a:endParaRPr lang="en-GB" sz="1400" dirty="0">
                        <a:solidFill>
                          <a:srgbClr val="00B05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262083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0C577683-3B54-4F16-8C1C-A8A2F1D9ED67}"/>
              </a:ext>
            </a:extLst>
          </p:cNvPr>
          <p:cNvSpPr txBox="1"/>
          <p:nvPr/>
        </p:nvSpPr>
        <p:spPr bwMode="auto">
          <a:xfrm>
            <a:off x="2733748" y="3417096"/>
            <a:ext cx="325730" cy="307777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1400" dirty="0"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lang="en-GB" sz="1400" dirty="0"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F4D409-EBE4-4295-9CC0-8E77ECC0B724}"/>
              </a:ext>
            </a:extLst>
          </p:cNvPr>
          <p:cNvSpPr txBox="1"/>
          <p:nvPr/>
        </p:nvSpPr>
        <p:spPr bwMode="auto">
          <a:xfrm>
            <a:off x="2736129" y="3906803"/>
            <a:ext cx="325730" cy="307777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1400" dirty="0"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lang="en-GB" sz="1400" dirty="0"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9DE365-0C2A-44BF-A966-D6BC6FFA59B6}"/>
              </a:ext>
            </a:extLst>
          </p:cNvPr>
          <p:cNvSpPr txBox="1"/>
          <p:nvPr/>
        </p:nvSpPr>
        <p:spPr bwMode="auto">
          <a:xfrm>
            <a:off x="4211551" y="3414715"/>
            <a:ext cx="325730" cy="307777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1400" dirty="0"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lang="en-GB" sz="1400" dirty="0"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2CCF4A-EE40-4262-8A36-54A3D168FEFB}"/>
              </a:ext>
            </a:extLst>
          </p:cNvPr>
          <p:cNvSpPr txBox="1"/>
          <p:nvPr/>
        </p:nvSpPr>
        <p:spPr bwMode="auto">
          <a:xfrm>
            <a:off x="5688074" y="3417095"/>
            <a:ext cx="325730" cy="307777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1400" dirty="0"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lang="en-GB" sz="1400" dirty="0"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1EFAD7-DC92-4394-9644-DD5415B4A2D3}"/>
              </a:ext>
            </a:extLst>
          </p:cNvPr>
          <p:cNvSpPr txBox="1"/>
          <p:nvPr/>
        </p:nvSpPr>
        <p:spPr bwMode="auto">
          <a:xfrm>
            <a:off x="5688074" y="3907395"/>
            <a:ext cx="325730" cy="307777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1400" dirty="0"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lang="en-GB" sz="1400" dirty="0"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638412-9F11-4513-95D1-55E05A265D1B}"/>
              </a:ext>
            </a:extLst>
          </p:cNvPr>
          <p:cNvSpPr txBox="1"/>
          <p:nvPr/>
        </p:nvSpPr>
        <p:spPr bwMode="auto">
          <a:xfrm>
            <a:off x="7164655" y="3414715"/>
            <a:ext cx="325730" cy="307777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1400" dirty="0"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lang="en-GB" sz="1400" dirty="0"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C4695B1-3AA7-4090-9FD5-139E8D411B1E}"/>
              </a:ext>
            </a:extLst>
          </p:cNvPr>
          <p:cNvSpPr txBox="1"/>
          <p:nvPr/>
        </p:nvSpPr>
        <p:spPr bwMode="auto">
          <a:xfrm>
            <a:off x="8640964" y="3414715"/>
            <a:ext cx="325730" cy="307777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1400" dirty="0"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lang="en-GB" sz="1400" dirty="0"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8315D7A-1A5B-464C-960F-0F099A47F7AD}"/>
              </a:ext>
            </a:extLst>
          </p:cNvPr>
          <p:cNvSpPr txBox="1"/>
          <p:nvPr/>
        </p:nvSpPr>
        <p:spPr bwMode="auto">
          <a:xfrm>
            <a:off x="8640964" y="3908276"/>
            <a:ext cx="325730" cy="307777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1400" dirty="0"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lang="en-GB" sz="1400" dirty="0"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BA5C7F6-75FA-4591-9BA1-D9F341236BF0}"/>
              </a:ext>
            </a:extLst>
          </p:cNvPr>
          <p:cNvSpPr txBox="1"/>
          <p:nvPr/>
        </p:nvSpPr>
        <p:spPr bwMode="auto">
          <a:xfrm>
            <a:off x="10117269" y="3414715"/>
            <a:ext cx="325730" cy="307777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1400" dirty="0">
                <a:latin typeface="Comic Sans MS" panose="030F0702030302020204" pitchFamily="66" charset="0"/>
                <a:ea typeface="Myriad Pro Semibold" charset="0"/>
                <a:cs typeface="Myriad Pro Semibold" charset="0"/>
                <a:sym typeface="Wingdings" panose="05000000000000000000" pitchFamily="2" charset="2"/>
              </a:rPr>
              <a:t></a:t>
            </a:r>
            <a:endParaRPr lang="en-GB" sz="1400" dirty="0">
              <a:latin typeface="Comic Sans MS" panose="030F0702030302020204" pitchFamily="66" charset="0"/>
              <a:ea typeface="Myriad Pro Semibold" charset="0"/>
              <a:cs typeface="Myriad Pro Semibold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55324" y="953037"/>
            <a:ext cx="6449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What  numbers do we say when counting in 5s and 10s?</a:t>
            </a:r>
          </a:p>
        </p:txBody>
      </p:sp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A10FAF35-F4EA-4449-AC60-4F36A72251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8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50"/>
    </mc:Choice>
    <mc:Fallback xmlns="">
      <p:transition spd="slow" advTm="114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3:2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D5037CE-D964-4789-B931-610D2D2CEF16}"/>
              </a:ext>
            </a:extLst>
          </p:cNvPr>
          <p:cNvGrpSpPr/>
          <p:nvPr/>
        </p:nvGrpSpPr>
        <p:grpSpPr>
          <a:xfrm>
            <a:off x="1898698" y="2340649"/>
            <a:ext cx="1010046" cy="2176697"/>
            <a:chOff x="374698" y="2352035"/>
            <a:chExt cx="1010046" cy="2176697"/>
          </a:xfrm>
        </p:grpSpPr>
        <p:pic>
          <p:nvPicPr>
            <p:cNvPr id="14" name="Picture 13" descr="A close up of a sign&#10;&#10;Description automatically generated">
              <a:extLst>
                <a:ext uri="{FF2B5EF4-FFF2-40B4-BE49-F238E27FC236}">
                  <a16:creationId xmlns:a16="http://schemas.microsoft.com/office/drawing/2014/main" id="{CCC2AF91-61A8-4CD5-A4ED-286CCCACED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8" y="2352035"/>
              <a:ext cx="1010045" cy="516586"/>
            </a:xfrm>
            <a:prstGeom prst="rect">
              <a:avLst/>
            </a:prstGeom>
          </p:spPr>
        </p:pic>
        <p:pic>
          <p:nvPicPr>
            <p:cNvPr id="15" name="Picture 14" descr="A close up of a sign&#10;&#10;Description automatically generated">
              <a:extLst>
                <a:ext uri="{FF2B5EF4-FFF2-40B4-BE49-F238E27FC236}">
                  <a16:creationId xmlns:a16="http://schemas.microsoft.com/office/drawing/2014/main" id="{F8DCD8B1-FC6E-40CE-B11E-4C1DC30B616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9" y="3125799"/>
              <a:ext cx="1010045" cy="606396"/>
            </a:xfrm>
            <a:prstGeom prst="rect">
              <a:avLst/>
            </a:prstGeom>
          </p:spPr>
        </p:pic>
        <p:pic>
          <p:nvPicPr>
            <p:cNvPr id="16" name="Picture 15" descr="A close up of a sign&#10;&#10;Description automatically generated">
              <a:extLst>
                <a:ext uri="{FF2B5EF4-FFF2-40B4-BE49-F238E27FC236}">
                  <a16:creationId xmlns:a16="http://schemas.microsoft.com/office/drawing/2014/main" id="{8740AFB9-2658-4978-A798-55C204202D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9" y="3989373"/>
              <a:ext cx="1010045" cy="539359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031160F-1738-4BEB-A3F5-E1CD320F8196}"/>
              </a:ext>
            </a:extLst>
          </p:cNvPr>
          <p:cNvGrpSpPr/>
          <p:nvPr/>
        </p:nvGrpSpPr>
        <p:grpSpPr>
          <a:xfrm>
            <a:off x="3375608" y="2340649"/>
            <a:ext cx="1010046" cy="2176697"/>
            <a:chOff x="374698" y="2352035"/>
            <a:chExt cx="1010046" cy="2176697"/>
          </a:xfrm>
        </p:grpSpPr>
        <p:pic>
          <p:nvPicPr>
            <p:cNvPr id="18" name="Picture 17" descr="A close up of a sign&#10;&#10;Description automatically generated">
              <a:extLst>
                <a:ext uri="{FF2B5EF4-FFF2-40B4-BE49-F238E27FC236}">
                  <a16:creationId xmlns:a16="http://schemas.microsoft.com/office/drawing/2014/main" id="{7B35CAF7-5569-4751-B18D-C9021E692D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8" y="2352035"/>
              <a:ext cx="1010045" cy="516586"/>
            </a:xfrm>
            <a:prstGeom prst="rect">
              <a:avLst/>
            </a:prstGeom>
          </p:spPr>
        </p:pic>
        <p:pic>
          <p:nvPicPr>
            <p:cNvPr id="19" name="Picture 18" descr="A close up of a sign&#10;&#10;Description automatically generated">
              <a:extLst>
                <a:ext uri="{FF2B5EF4-FFF2-40B4-BE49-F238E27FC236}">
                  <a16:creationId xmlns:a16="http://schemas.microsoft.com/office/drawing/2014/main" id="{BFF1E00E-BB6C-4E2E-8363-1DB4C576638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9" y="3125799"/>
              <a:ext cx="1010045" cy="606396"/>
            </a:xfrm>
            <a:prstGeom prst="rect">
              <a:avLst/>
            </a:prstGeom>
          </p:spPr>
        </p:pic>
        <p:pic>
          <p:nvPicPr>
            <p:cNvPr id="20" name="Picture 19" descr="A close up of a sign&#10;&#10;Description automatically generated">
              <a:extLst>
                <a:ext uri="{FF2B5EF4-FFF2-40B4-BE49-F238E27FC236}">
                  <a16:creationId xmlns:a16="http://schemas.microsoft.com/office/drawing/2014/main" id="{775A7D39-61E0-4FF0-BC51-3EF0EFB41D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9" y="3989373"/>
              <a:ext cx="1010045" cy="539359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0B3348A-9BDC-4820-A2D2-D0EF54725D7A}"/>
              </a:ext>
            </a:extLst>
          </p:cNvPr>
          <p:cNvGrpSpPr/>
          <p:nvPr/>
        </p:nvGrpSpPr>
        <p:grpSpPr>
          <a:xfrm>
            <a:off x="4852518" y="2340649"/>
            <a:ext cx="1010046" cy="2176697"/>
            <a:chOff x="374698" y="2352035"/>
            <a:chExt cx="1010046" cy="2176697"/>
          </a:xfrm>
        </p:grpSpPr>
        <p:pic>
          <p:nvPicPr>
            <p:cNvPr id="22" name="Picture 21" descr="A close up of a sign&#10;&#10;Description automatically generated">
              <a:extLst>
                <a:ext uri="{FF2B5EF4-FFF2-40B4-BE49-F238E27FC236}">
                  <a16:creationId xmlns:a16="http://schemas.microsoft.com/office/drawing/2014/main" id="{971DB8E6-58CC-4200-9C6B-21677AD72B3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8" y="2352035"/>
              <a:ext cx="1010045" cy="516586"/>
            </a:xfrm>
            <a:prstGeom prst="rect">
              <a:avLst/>
            </a:prstGeom>
          </p:spPr>
        </p:pic>
        <p:pic>
          <p:nvPicPr>
            <p:cNvPr id="23" name="Picture 22" descr="A close up of a sign&#10;&#10;Description automatically generated">
              <a:extLst>
                <a:ext uri="{FF2B5EF4-FFF2-40B4-BE49-F238E27FC236}">
                  <a16:creationId xmlns:a16="http://schemas.microsoft.com/office/drawing/2014/main" id="{947D0F7D-4103-4028-9295-B36FC1D97D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9" y="3125799"/>
              <a:ext cx="1010045" cy="606396"/>
            </a:xfrm>
            <a:prstGeom prst="rect">
              <a:avLst/>
            </a:prstGeom>
          </p:spPr>
        </p:pic>
        <p:pic>
          <p:nvPicPr>
            <p:cNvPr id="24" name="Picture 23" descr="A close up of a sign&#10;&#10;Description automatically generated">
              <a:extLst>
                <a:ext uri="{FF2B5EF4-FFF2-40B4-BE49-F238E27FC236}">
                  <a16:creationId xmlns:a16="http://schemas.microsoft.com/office/drawing/2014/main" id="{ADD1A40C-91C1-48E7-A5EC-5E57B5FD5D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9" y="3989373"/>
              <a:ext cx="1010045" cy="539359"/>
            </a:xfrm>
            <a:prstGeom prst="rect">
              <a:avLst/>
            </a:pr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A1EB25A1-7D08-4F84-91FD-63881FC7806A}"/>
              </a:ext>
            </a:extLst>
          </p:cNvPr>
          <p:cNvGrpSpPr/>
          <p:nvPr/>
        </p:nvGrpSpPr>
        <p:grpSpPr>
          <a:xfrm>
            <a:off x="6329428" y="2340649"/>
            <a:ext cx="1010046" cy="2176697"/>
            <a:chOff x="374698" y="2352035"/>
            <a:chExt cx="1010046" cy="2176697"/>
          </a:xfrm>
        </p:grpSpPr>
        <p:pic>
          <p:nvPicPr>
            <p:cNvPr id="26" name="Picture 25" descr="A close up of a sign&#10;&#10;Description automatically generated">
              <a:extLst>
                <a:ext uri="{FF2B5EF4-FFF2-40B4-BE49-F238E27FC236}">
                  <a16:creationId xmlns:a16="http://schemas.microsoft.com/office/drawing/2014/main" id="{33884D8E-26BE-46EF-B863-E3E5638688E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8" y="2352035"/>
              <a:ext cx="1010045" cy="516586"/>
            </a:xfrm>
            <a:prstGeom prst="rect">
              <a:avLst/>
            </a:prstGeom>
          </p:spPr>
        </p:pic>
        <p:pic>
          <p:nvPicPr>
            <p:cNvPr id="27" name="Picture 26" descr="A close up of a sign&#10;&#10;Description automatically generated">
              <a:extLst>
                <a:ext uri="{FF2B5EF4-FFF2-40B4-BE49-F238E27FC236}">
                  <a16:creationId xmlns:a16="http://schemas.microsoft.com/office/drawing/2014/main" id="{6B496278-8193-4236-BDF3-0F0C7C982A5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9" y="3125799"/>
              <a:ext cx="1010045" cy="606396"/>
            </a:xfrm>
            <a:prstGeom prst="rect">
              <a:avLst/>
            </a:prstGeom>
          </p:spPr>
        </p:pic>
        <p:pic>
          <p:nvPicPr>
            <p:cNvPr id="28" name="Picture 27" descr="A close up of a sign&#10;&#10;Description automatically generated">
              <a:extLst>
                <a:ext uri="{FF2B5EF4-FFF2-40B4-BE49-F238E27FC236}">
                  <a16:creationId xmlns:a16="http://schemas.microsoft.com/office/drawing/2014/main" id="{FE7D666C-4B9A-4266-AE0C-7A7834B67F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9" y="3989373"/>
              <a:ext cx="1010045" cy="539359"/>
            </a:xfrm>
            <a:prstGeom prst="rect">
              <a:avLst/>
            </a:prstGeom>
          </p:spPr>
        </p:pic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A1B12A7-6A70-4602-B86E-381B9C76C7F7}"/>
              </a:ext>
            </a:extLst>
          </p:cNvPr>
          <p:cNvGrpSpPr/>
          <p:nvPr/>
        </p:nvGrpSpPr>
        <p:grpSpPr>
          <a:xfrm>
            <a:off x="7806338" y="2340649"/>
            <a:ext cx="1010046" cy="2176697"/>
            <a:chOff x="374698" y="2352035"/>
            <a:chExt cx="1010046" cy="2176697"/>
          </a:xfrm>
        </p:grpSpPr>
        <p:pic>
          <p:nvPicPr>
            <p:cNvPr id="30" name="Picture 29" descr="A close up of a sign&#10;&#10;Description automatically generated">
              <a:extLst>
                <a:ext uri="{FF2B5EF4-FFF2-40B4-BE49-F238E27FC236}">
                  <a16:creationId xmlns:a16="http://schemas.microsoft.com/office/drawing/2014/main" id="{AD2A5E13-921F-48E8-A2A3-CA12621FD6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8" y="2352035"/>
              <a:ext cx="1010045" cy="516586"/>
            </a:xfrm>
            <a:prstGeom prst="rect">
              <a:avLst/>
            </a:prstGeom>
          </p:spPr>
        </p:pic>
        <p:pic>
          <p:nvPicPr>
            <p:cNvPr id="31" name="Picture 30" descr="A close up of a sign&#10;&#10;Description automatically generated">
              <a:extLst>
                <a:ext uri="{FF2B5EF4-FFF2-40B4-BE49-F238E27FC236}">
                  <a16:creationId xmlns:a16="http://schemas.microsoft.com/office/drawing/2014/main" id="{A15341FA-A939-4965-8E47-89AA8542C8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9" y="3125799"/>
              <a:ext cx="1010045" cy="606396"/>
            </a:xfrm>
            <a:prstGeom prst="rect">
              <a:avLst/>
            </a:prstGeom>
          </p:spPr>
        </p:pic>
        <p:pic>
          <p:nvPicPr>
            <p:cNvPr id="32" name="Picture 31" descr="A close up of a sign&#10;&#10;Description automatically generated">
              <a:extLst>
                <a:ext uri="{FF2B5EF4-FFF2-40B4-BE49-F238E27FC236}">
                  <a16:creationId xmlns:a16="http://schemas.microsoft.com/office/drawing/2014/main" id="{9FD57AB8-0F30-40BD-B13C-9024C4A456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9" y="3989373"/>
              <a:ext cx="1010045" cy="539359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2B619CB5-E3C4-4A27-A662-950A8C778BCF}"/>
              </a:ext>
            </a:extLst>
          </p:cNvPr>
          <p:cNvGrpSpPr/>
          <p:nvPr/>
        </p:nvGrpSpPr>
        <p:grpSpPr>
          <a:xfrm>
            <a:off x="9283249" y="2340649"/>
            <a:ext cx="1010046" cy="2176697"/>
            <a:chOff x="374698" y="2352035"/>
            <a:chExt cx="1010046" cy="2176697"/>
          </a:xfrm>
        </p:grpSpPr>
        <p:pic>
          <p:nvPicPr>
            <p:cNvPr id="34" name="Picture 33" descr="A close up of a sign&#10;&#10;Description automatically generated">
              <a:extLst>
                <a:ext uri="{FF2B5EF4-FFF2-40B4-BE49-F238E27FC236}">
                  <a16:creationId xmlns:a16="http://schemas.microsoft.com/office/drawing/2014/main" id="{4C933E12-4458-48F9-9A91-BD525397F4E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8" y="2352035"/>
              <a:ext cx="1010045" cy="516586"/>
            </a:xfrm>
            <a:prstGeom prst="rect">
              <a:avLst/>
            </a:prstGeom>
          </p:spPr>
        </p:pic>
        <p:pic>
          <p:nvPicPr>
            <p:cNvPr id="35" name="Picture 34" descr="A close up of a sign&#10;&#10;Description automatically generated">
              <a:extLst>
                <a:ext uri="{FF2B5EF4-FFF2-40B4-BE49-F238E27FC236}">
                  <a16:creationId xmlns:a16="http://schemas.microsoft.com/office/drawing/2014/main" id="{D42D44F3-F9D7-4D3B-BA82-44FAEBDCFAD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9" y="3125799"/>
              <a:ext cx="1010045" cy="606396"/>
            </a:xfrm>
            <a:prstGeom prst="rect">
              <a:avLst/>
            </a:prstGeom>
          </p:spPr>
        </p:pic>
        <p:pic>
          <p:nvPicPr>
            <p:cNvPr id="36" name="Picture 35" descr="A close up of a sign&#10;&#10;Description automatically generated">
              <a:extLst>
                <a:ext uri="{FF2B5EF4-FFF2-40B4-BE49-F238E27FC236}">
                  <a16:creationId xmlns:a16="http://schemas.microsoft.com/office/drawing/2014/main" id="{080DE8DF-9A2C-4D95-8039-2E9E9BD3D83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4699" y="3989373"/>
              <a:ext cx="1010045" cy="539359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2908743" y="1162159"/>
            <a:ext cx="26601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many groups of five are there?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009408" y="1162158"/>
            <a:ext cx="26601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many groups of ten are there?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908743" y="5470437"/>
            <a:ext cx="7229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every one group of ten, there are two groups of five.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89DADD4-E05C-4BA2-9AEA-D3F4AC4124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35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57"/>
    </mc:Choice>
    <mc:Fallback xmlns="">
      <p:transition spd="slow" advTm="85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  <p:bldP spid="37" grpId="0"/>
      <p:bldP spid="3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Get 30 counters or objects with a partner. Count carefully!</a:t>
            </a:r>
          </a:p>
          <a:p>
            <a:r>
              <a:rPr lang="en-GB" dirty="0"/>
              <a:t>Split the counters into groups of 5. How many groups do you have?</a:t>
            </a:r>
          </a:p>
          <a:p>
            <a:r>
              <a:rPr lang="en-GB" dirty="0"/>
              <a:t>Now arrange them into groups of 10. (Combine 2 groups of 5 to make each group of 10 rather than starting all over again) How many groups do you have?</a:t>
            </a:r>
          </a:p>
          <a:p>
            <a:r>
              <a:rPr lang="en-GB" dirty="0"/>
              <a:t>Now arrange your counters into groups of 5. (Split each group of ten into 2 groups of 5) How many groups do you have?</a:t>
            </a:r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AF3AB22-ECEC-43B8-9619-A06BD08714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20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758"/>
    </mc:Choice>
    <mc:Fallback xmlns="">
      <p:transition spd="slow" advTm="40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3:3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9A320E3-3935-4DD2-9EE3-5CBE01985414}"/>
              </a:ext>
            </a:extLst>
          </p:cNvPr>
          <p:cNvGrpSpPr/>
          <p:nvPr/>
        </p:nvGrpSpPr>
        <p:grpSpPr>
          <a:xfrm>
            <a:off x="2108193" y="2717147"/>
            <a:ext cx="7975615" cy="947425"/>
            <a:chOff x="584192" y="2894946"/>
            <a:chExt cx="7975615" cy="94742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343EFA1-B069-4606-BE0F-BE479E34397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84193" y="3566161"/>
              <a:ext cx="7975614" cy="276210"/>
            </a:xfrm>
            <a:prstGeom prst="rect">
              <a:avLst/>
            </a:prstGeom>
          </p:spPr>
        </p:pic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4F39ACBA-5F9C-4584-AB77-A3E47D2A5C31}"/>
                </a:ext>
              </a:extLst>
            </p:cNvPr>
            <p:cNvCxnSpPr/>
            <p:nvPr/>
          </p:nvCxnSpPr>
          <p:spPr bwMode="auto">
            <a:xfrm>
              <a:off x="584192" y="3429000"/>
              <a:ext cx="2657843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triangle" w="lg" len="lg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E42F6B80-B6D1-4C34-8D36-49BB5261EEBE}"/>
                </a:ext>
              </a:extLst>
            </p:cNvPr>
            <p:cNvCxnSpPr/>
            <p:nvPr/>
          </p:nvCxnSpPr>
          <p:spPr bwMode="auto">
            <a:xfrm>
              <a:off x="3243078" y="3429000"/>
              <a:ext cx="2657843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triangle" w="lg" len="lg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028A7688-170D-4F1A-8D11-46ED6F2CE47C}"/>
                </a:ext>
              </a:extLst>
            </p:cNvPr>
            <p:cNvCxnSpPr/>
            <p:nvPr/>
          </p:nvCxnSpPr>
          <p:spPr bwMode="auto">
            <a:xfrm>
              <a:off x="5901964" y="3429000"/>
              <a:ext cx="2657843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triangle" w="lg" len="lg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3A38465-25C7-4A71-8B41-F3B9F3E34AF0}"/>
                </a:ext>
              </a:extLst>
            </p:cNvPr>
            <p:cNvSpPr txBox="1"/>
            <p:nvPr/>
          </p:nvSpPr>
          <p:spPr bwMode="auto">
            <a:xfrm>
              <a:off x="1422434" y="2894946"/>
              <a:ext cx="98135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10</a:t>
              </a:r>
              <a:r>
                <a:rPr lang="en-GB" sz="1200" dirty="0"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cm</a:t>
              </a:r>
              <a:endParaRPr lang="en-GB" sz="2400" dirty="0">
                <a:solidFill>
                  <a:srgbClr val="FF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64CD554C-0956-4723-9A6B-DA78962211A6}"/>
                </a:ext>
              </a:extLst>
            </p:cNvPr>
            <p:cNvSpPr txBox="1"/>
            <p:nvPr/>
          </p:nvSpPr>
          <p:spPr bwMode="auto">
            <a:xfrm>
              <a:off x="4081320" y="2894946"/>
              <a:ext cx="98135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10</a:t>
              </a:r>
              <a:r>
                <a:rPr lang="en-GB" sz="1200" dirty="0"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cm</a:t>
              </a:r>
              <a:endParaRPr lang="en-GB" sz="2400" dirty="0">
                <a:solidFill>
                  <a:srgbClr val="FF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127C95B-9305-4F45-8970-50B1DEC058A8}"/>
                </a:ext>
              </a:extLst>
            </p:cNvPr>
            <p:cNvSpPr txBox="1"/>
            <p:nvPr/>
          </p:nvSpPr>
          <p:spPr bwMode="auto">
            <a:xfrm>
              <a:off x="6740206" y="2894946"/>
              <a:ext cx="98135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10</a:t>
              </a:r>
              <a:r>
                <a:rPr lang="en-GB" sz="1200" dirty="0"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cm</a:t>
              </a:r>
              <a:endParaRPr lang="en-GB" sz="2400" dirty="0">
                <a:solidFill>
                  <a:srgbClr val="FF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8614FB70-726E-4D0D-8BA2-405EE433946C}"/>
              </a:ext>
            </a:extLst>
          </p:cNvPr>
          <p:cNvGrpSpPr/>
          <p:nvPr/>
        </p:nvGrpSpPr>
        <p:grpSpPr>
          <a:xfrm>
            <a:off x="2108193" y="3360271"/>
            <a:ext cx="7975615" cy="1100363"/>
            <a:chOff x="584192" y="3538070"/>
            <a:chExt cx="7975615" cy="1100363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A973707-D57B-46B1-BBD9-643042AF0B80}"/>
                </a:ext>
              </a:extLst>
            </p:cNvPr>
            <p:cNvSpPr/>
            <p:nvPr/>
          </p:nvSpPr>
          <p:spPr>
            <a:xfrm>
              <a:off x="584192" y="3538070"/>
              <a:ext cx="1328400" cy="369332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endParaRPr lang="en-GB" dirty="0">
                <a:latin typeface="Myriad Pro Semibold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046AE15-720C-494E-B856-6186C9C06966}"/>
                </a:ext>
              </a:extLst>
            </p:cNvPr>
            <p:cNvSpPr/>
            <p:nvPr/>
          </p:nvSpPr>
          <p:spPr>
            <a:xfrm>
              <a:off x="1913635" y="3538070"/>
              <a:ext cx="1328400" cy="369332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endParaRPr lang="en-GB" dirty="0">
                <a:latin typeface="Myriad Pro Semibold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48FB5BF-C877-45BB-8E7E-AED363DA2489}"/>
                </a:ext>
              </a:extLst>
            </p:cNvPr>
            <p:cNvSpPr/>
            <p:nvPr/>
          </p:nvSpPr>
          <p:spPr>
            <a:xfrm>
              <a:off x="3243078" y="3538070"/>
              <a:ext cx="1328400" cy="369332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endParaRPr lang="en-GB" dirty="0">
                <a:latin typeface="Myriad Pro Semibold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D31A78-7A32-4518-B829-31B07958C4C4}"/>
                </a:ext>
              </a:extLst>
            </p:cNvPr>
            <p:cNvSpPr/>
            <p:nvPr/>
          </p:nvSpPr>
          <p:spPr>
            <a:xfrm>
              <a:off x="4572521" y="3538070"/>
              <a:ext cx="1328400" cy="369332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endParaRPr lang="en-GB" dirty="0">
                <a:latin typeface="Myriad Pro Semibold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EA84710-39B3-4C27-B665-98823B4D1526}"/>
                </a:ext>
              </a:extLst>
            </p:cNvPr>
            <p:cNvSpPr/>
            <p:nvPr/>
          </p:nvSpPr>
          <p:spPr>
            <a:xfrm>
              <a:off x="5901964" y="3538070"/>
              <a:ext cx="1328400" cy="369332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endParaRPr lang="en-GB" dirty="0">
                <a:latin typeface="Myriad Pro Semibold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0E468EF7-2E17-4641-A05A-A315C9A1F8A9}"/>
                </a:ext>
              </a:extLst>
            </p:cNvPr>
            <p:cNvSpPr/>
            <p:nvPr/>
          </p:nvSpPr>
          <p:spPr>
            <a:xfrm>
              <a:off x="7231407" y="3538070"/>
              <a:ext cx="1314000" cy="369332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txBody>
            <a:bodyPr wrap="square" rtlCol="0" anchor="ctr"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endParaRPr lang="en-GB" dirty="0">
                <a:latin typeface="Myriad Pro Semibold"/>
                <a:ea typeface="Myriad Pro Semibold" charset="0"/>
                <a:cs typeface="Myriad Pro Semibold" charset="0"/>
              </a:endParaRP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531FE5EA-4DCF-45BB-8263-380C20E422C4}"/>
                </a:ext>
              </a:extLst>
            </p:cNvPr>
            <p:cNvCxnSpPr/>
            <p:nvPr/>
          </p:nvCxnSpPr>
          <p:spPr bwMode="auto">
            <a:xfrm>
              <a:off x="584192" y="4081146"/>
              <a:ext cx="1328400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triangle" w="lg" len="lg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F9DE5133-3512-4238-AE20-5E6C15C85E0D}"/>
                </a:ext>
              </a:extLst>
            </p:cNvPr>
            <p:cNvCxnSpPr/>
            <p:nvPr/>
          </p:nvCxnSpPr>
          <p:spPr bwMode="auto">
            <a:xfrm>
              <a:off x="1913635" y="4081146"/>
              <a:ext cx="1328400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triangle" w="lg" len="lg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F9FFB27F-DBD3-4030-94E5-B9CC096905F6}"/>
                </a:ext>
              </a:extLst>
            </p:cNvPr>
            <p:cNvCxnSpPr/>
            <p:nvPr/>
          </p:nvCxnSpPr>
          <p:spPr bwMode="auto">
            <a:xfrm>
              <a:off x="3243078" y="4081146"/>
              <a:ext cx="1328400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triangle" w="lg" len="lg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DCE0CEE4-E93F-4762-8E14-158154B90655}"/>
                </a:ext>
              </a:extLst>
            </p:cNvPr>
            <p:cNvCxnSpPr/>
            <p:nvPr/>
          </p:nvCxnSpPr>
          <p:spPr bwMode="auto">
            <a:xfrm>
              <a:off x="4572521" y="4081146"/>
              <a:ext cx="1328400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triangle" w="lg" len="lg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2BBF1EB9-7BBC-4562-BC33-77D309C118D3}"/>
                </a:ext>
              </a:extLst>
            </p:cNvPr>
            <p:cNvCxnSpPr/>
            <p:nvPr/>
          </p:nvCxnSpPr>
          <p:spPr bwMode="auto">
            <a:xfrm>
              <a:off x="5901964" y="4081146"/>
              <a:ext cx="1328400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triangle" w="lg" len="lg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D2C4E92E-596E-4719-A093-70DDDAB75070}"/>
                </a:ext>
              </a:extLst>
            </p:cNvPr>
            <p:cNvCxnSpPr/>
            <p:nvPr/>
          </p:nvCxnSpPr>
          <p:spPr bwMode="auto">
            <a:xfrm>
              <a:off x="7231407" y="4081146"/>
              <a:ext cx="1328400" cy="0"/>
            </a:xfrm>
            <a:prstGeom prst="straightConnector1">
              <a:avLst/>
            </a:pr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triangle" w="lg" len="lg"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CD9B7277-7A48-4CAD-A1FC-5E35A21BEC9F}"/>
                </a:ext>
              </a:extLst>
            </p:cNvPr>
            <p:cNvSpPr txBox="1"/>
            <p:nvPr/>
          </p:nvSpPr>
          <p:spPr bwMode="auto">
            <a:xfrm>
              <a:off x="843474" y="4176768"/>
              <a:ext cx="8098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5</a:t>
              </a:r>
              <a:r>
                <a:rPr lang="en-GB" sz="1200" dirty="0"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cm</a:t>
              </a:r>
              <a:endParaRPr lang="en-GB" sz="2400" dirty="0">
                <a:solidFill>
                  <a:srgbClr val="FF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E8E5E41-AE6A-45F3-B97B-3F1D7BB57C2A}"/>
                </a:ext>
              </a:extLst>
            </p:cNvPr>
            <p:cNvSpPr txBox="1"/>
            <p:nvPr/>
          </p:nvSpPr>
          <p:spPr bwMode="auto">
            <a:xfrm>
              <a:off x="2172917" y="4176768"/>
              <a:ext cx="8098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5</a:t>
              </a:r>
              <a:r>
                <a:rPr lang="en-GB" sz="1200" dirty="0"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cm</a:t>
              </a:r>
              <a:endParaRPr lang="en-GB" sz="2400" dirty="0">
                <a:solidFill>
                  <a:srgbClr val="FF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66A18A3-9331-4263-94D4-73FB00C9B12E}"/>
                </a:ext>
              </a:extLst>
            </p:cNvPr>
            <p:cNvSpPr txBox="1"/>
            <p:nvPr/>
          </p:nvSpPr>
          <p:spPr bwMode="auto">
            <a:xfrm>
              <a:off x="3502360" y="4176768"/>
              <a:ext cx="8098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5</a:t>
              </a:r>
              <a:r>
                <a:rPr lang="en-GB" sz="1200" dirty="0"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cm</a:t>
              </a:r>
              <a:endParaRPr lang="en-GB" sz="2400" dirty="0">
                <a:solidFill>
                  <a:srgbClr val="FF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57E4676B-854A-4D16-9FB6-77E0C9851774}"/>
                </a:ext>
              </a:extLst>
            </p:cNvPr>
            <p:cNvSpPr txBox="1"/>
            <p:nvPr/>
          </p:nvSpPr>
          <p:spPr bwMode="auto">
            <a:xfrm>
              <a:off x="4831803" y="4176768"/>
              <a:ext cx="8098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5</a:t>
              </a:r>
              <a:r>
                <a:rPr lang="en-GB" sz="1200" dirty="0"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cm</a:t>
              </a:r>
              <a:endParaRPr lang="en-GB" sz="2400" dirty="0">
                <a:solidFill>
                  <a:srgbClr val="FF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0CFDD56-58CE-4928-B8D0-2E1458CAC39B}"/>
                </a:ext>
              </a:extLst>
            </p:cNvPr>
            <p:cNvSpPr txBox="1"/>
            <p:nvPr/>
          </p:nvSpPr>
          <p:spPr bwMode="auto">
            <a:xfrm>
              <a:off x="6161246" y="4176768"/>
              <a:ext cx="8098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5</a:t>
              </a:r>
              <a:r>
                <a:rPr lang="en-GB" sz="1200" dirty="0"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cm</a:t>
              </a:r>
              <a:endParaRPr lang="en-GB" sz="2400" dirty="0">
                <a:solidFill>
                  <a:srgbClr val="FF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BEDD6BAE-0174-4B6A-B35A-D0E79EF9CD01}"/>
                </a:ext>
              </a:extLst>
            </p:cNvPr>
            <p:cNvSpPr txBox="1"/>
            <p:nvPr/>
          </p:nvSpPr>
          <p:spPr bwMode="auto">
            <a:xfrm>
              <a:off x="7490689" y="4176768"/>
              <a:ext cx="8098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:ma14="http://schemas.microsoft.com/office/mac/drawingml/2011/main" xmlns="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buClr>
                  <a:srgbClr val="82CBDD"/>
                </a:buClr>
                <a:buNone/>
              </a:pP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5</a:t>
              </a:r>
              <a:r>
                <a:rPr lang="en-GB" sz="1200" dirty="0"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latin typeface="Myriad Pro Semibold" charset="0"/>
                  <a:ea typeface="Myriad Pro Semibold" charset="0"/>
                  <a:cs typeface="Myriad Pro Semibold" charset="0"/>
                </a:rPr>
                <a:t>cm</a:t>
              </a:r>
              <a:endParaRPr lang="en-GB" sz="2400" dirty="0">
                <a:solidFill>
                  <a:srgbClr val="FF0000"/>
                </a:solidFill>
                <a:latin typeface="Myriad Pro Semibold" charset="0"/>
                <a:ea typeface="Myriad Pro Semibold" charset="0"/>
                <a:cs typeface="Myriad Pro Semibold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687817" y="965427"/>
            <a:ext cx="96613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There are three 10cm lengths of ribbon. </a:t>
            </a:r>
          </a:p>
          <a:p>
            <a:r>
              <a:rPr lang="en-GB" sz="3000" dirty="0">
                <a:latin typeface="Comic Sans MS" panose="030F0702030302020204" pitchFamily="66" charset="0"/>
              </a:rPr>
              <a:t>How many 5cm lengths can be made?</a:t>
            </a:r>
          </a:p>
        </p:txBody>
      </p:sp>
    </p:spTree>
    <p:extLst>
      <p:ext uri="{BB962C8B-B14F-4D97-AF65-F5344CB8AC3E}">
        <p14:creationId xmlns:p14="http://schemas.microsoft.com/office/powerpoint/2010/main" val="251630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4A163F-5F1B-4B77-B4B3-3F555F136FA1}"/>
              </a:ext>
            </a:extLst>
          </p:cNvPr>
          <p:cNvSpPr txBox="1"/>
          <p:nvPr/>
        </p:nvSpPr>
        <p:spPr bwMode="auto">
          <a:xfrm>
            <a:off x="7442956" y="5305471"/>
            <a:ext cx="356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2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603486-D84E-473E-B418-65380BB689D4}"/>
              </a:ext>
            </a:extLst>
          </p:cNvPr>
          <p:cNvSpPr/>
          <p:nvPr/>
        </p:nvSpPr>
        <p:spPr bwMode="auto">
          <a:xfrm>
            <a:off x="7392149" y="5305472"/>
            <a:ext cx="461665" cy="461665"/>
          </a:xfrm>
          <a:prstGeom prst="rect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742950" indent="-285750" defTabSz="914400"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charset="0"/>
              <a:buChar char="●"/>
            </a:pPr>
            <a:endParaRPr lang="en-GB" sz="2800">
              <a:latin typeface="Arial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A1D433-A15C-4EF4-9C26-01C13F26E462}"/>
              </a:ext>
            </a:extLst>
          </p:cNvPr>
          <p:cNvSpPr txBox="1"/>
          <p:nvPr/>
        </p:nvSpPr>
        <p:spPr bwMode="auto">
          <a:xfrm>
            <a:off x="7928119" y="5305472"/>
            <a:ext cx="109196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×  10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p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40D68AF-E3D8-4E2B-B5E1-CC1D5E061CEE}"/>
              </a:ext>
            </a:extLst>
          </p:cNvPr>
          <p:cNvGrpSpPr/>
          <p:nvPr/>
        </p:nvGrpSpPr>
        <p:grpSpPr>
          <a:xfrm>
            <a:off x="2108193" y="1916552"/>
            <a:ext cx="7975614" cy="3063804"/>
            <a:chOff x="584193" y="1916552"/>
            <a:chExt cx="7975614" cy="3063804"/>
          </a:xfrm>
        </p:grpSpPr>
        <p:pic>
          <p:nvPicPr>
            <p:cNvPr id="9" name="Picture 8" descr="A screenshot of a cell phone&#10;&#10;Description automatically generated">
              <a:extLst>
                <a:ext uri="{FF2B5EF4-FFF2-40B4-BE49-F238E27FC236}">
                  <a16:creationId xmlns:a16="http://schemas.microsoft.com/office/drawing/2014/main" id="{69FB0CDE-DBC2-4EC0-8CD6-FEC3939212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193" y="1916552"/>
              <a:ext cx="7975614" cy="3063804"/>
            </a:xfrm>
            <a:prstGeom prst="rect">
              <a:avLst/>
            </a:prstGeom>
          </p:spPr>
        </p:pic>
        <p:pic>
          <p:nvPicPr>
            <p:cNvPr id="11" name="Picture 10" descr="A close up of a logo&#10;&#10;Description automatically generated">
              <a:extLst>
                <a:ext uri="{FF2B5EF4-FFF2-40B4-BE49-F238E27FC236}">
                  <a16:creationId xmlns:a16="http://schemas.microsoft.com/office/drawing/2014/main" id="{650048B5-86C9-458A-ADDF-9FC578C7B3C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3562" y="2902103"/>
              <a:ext cx="817013" cy="817013"/>
            </a:xfrm>
            <a:prstGeom prst="rect">
              <a:avLst/>
            </a:prstGeom>
          </p:spPr>
        </p:pic>
        <p:pic>
          <p:nvPicPr>
            <p:cNvPr id="13" name="Picture 12" descr="A close up of a sign&#10;&#10;Description automatically generated">
              <a:extLst>
                <a:ext uri="{FF2B5EF4-FFF2-40B4-BE49-F238E27FC236}">
                  <a16:creationId xmlns:a16="http://schemas.microsoft.com/office/drawing/2014/main" id="{107FA798-F7D9-4609-80E7-8837E07A5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6946" y="2668805"/>
              <a:ext cx="826741" cy="817013"/>
            </a:xfrm>
            <a:prstGeom prst="rect">
              <a:avLst/>
            </a:prstGeom>
          </p:spPr>
        </p:pic>
        <p:pic>
          <p:nvPicPr>
            <p:cNvPr id="14" name="Picture 13" descr="A close up of a sign&#10;&#10;Description automatically generated">
              <a:extLst>
                <a:ext uri="{FF2B5EF4-FFF2-40B4-BE49-F238E27FC236}">
                  <a16:creationId xmlns:a16="http://schemas.microsoft.com/office/drawing/2014/main" id="{D77F83B4-8A3D-4650-B627-EB23D834E37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0678" y="3688161"/>
              <a:ext cx="826741" cy="817013"/>
            </a:xfrm>
            <a:prstGeom prst="rect">
              <a:avLst/>
            </a:prstGeom>
          </p:spPr>
        </p:pic>
        <p:pic>
          <p:nvPicPr>
            <p:cNvPr id="15" name="Picture 14" descr="A close up of a logo&#10;&#10;Description automatically generated">
              <a:extLst>
                <a:ext uri="{FF2B5EF4-FFF2-40B4-BE49-F238E27FC236}">
                  <a16:creationId xmlns:a16="http://schemas.microsoft.com/office/drawing/2014/main" id="{4BADA8E7-9851-43BD-905F-BBFFFDDAD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60475" y="3719116"/>
              <a:ext cx="817013" cy="817013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CD9418B-DE3D-406B-A65E-D6C9E3F99BAA}"/>
              </a:ext>
            </a:extLst>
          </p:cNvPr>
          <p:cNvSpPr txBox="1"/>
          <p:nvPr/>
        </p:nvSpPr>
        <p:spPr bwMode="auto">
          <a:xfrm>
            <a:off x="3320374" y="5305472"/>
            <a:ext cx="12907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4  ×  5</a:t>
            </a:r>
            <a:r>
              <a:rPr lang="en-GB" sz="1200" dirty="0">
                <a:latin typeface="Myriad Pro Semibold" charset="0"/>
                <a:ea typeface="Myriad Pro Semibold" charset="0"/>
                <a:cs typeface="Myriad Pro Semibold" charset="0"/>
              </a:rPr>
              <a:t> </a:t>
            </a: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p</a:t>
            </a:r>
            <a:endParaRPr lang="en-GB" sz="2400" dirty="0">
              <a:solidFill>
                <a:srgbClr val="C00000"/>
              </a:solidFill>
              <a:latin typeface="Myriad Pro Semibold" charset="0"/>
              <a:ea typeface="Myriad Pro Semibold" charset="0"/>
              <a:cs typeface="Myriad Pro Semibold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D28416A-E09C-404C-84EE-790659279AE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148" y="2806161"/>
            <a:ext cx="1112400" cy="11124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8532A74-0E40-404D-8C36-BBEAB03983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5504" y="3395709"/>
            <a:ext cx="1112400" cy="1112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08193" y="615051"/>
            <a:ext cx="88360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Amelia has four 5p coins.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Freddie has the same amount of money, in ten pence pieces.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many ten pence coins does Freddie have?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22FC1A7-0E1E-4E36-B802-9B1F04247C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54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71"/>
    </mc:Choice>
    <mc:Fallback xmlns="">
      <p:transition spd="slow" advTm="13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0A3A04F-1534-44C1-A3A3-0FEC9929DAD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018CBE-7C9D-4729-80AD-E949F0518F3E}"/>
              </a:ext>
            </a:extLst>
          </p:cNvPr>
          <p:cNvSpPr txBox="1"/>
          <p:nvPr/>
        </p:nvSpPr>
        <p:spPr>
          <a:xfrm>
            <a:off x="3010487" y="836678"/>
            <a:ext cx="768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/>
                </a:solidFill>
              </a:rPr>
              <a:t>Your turn in your yellow book…</a:t>
            </a:r>
          </a:p>
          <a:p>
            <a:r>
              <a:rPr lang="en-GB" dirty="0"/>
              <a:t>Think about number formation and remember 1 digit in each box.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588B99-2284-475C-942C-A3E63A7525E4}"/>
              </a:ext>
            </a:extLst>
          </p:cNvPr>
          <p:cNvSpPr txBox="1"/>
          <p:nvPr/>
        </p:nvSpPr>
        <p:spPr>
          <a:xfrm>
            <a:off x="2912012" y="1997612"/>
            <a:ext cx="225083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 x 5 = ___ x 10</a:t>
            </a:r>
          </a:p>
          <a:p>
            <a:endParaRPr lang="en-GB" dirty="0"/>
          </a:p>
          <a:p>
            <a:r>
              <a:rPr lang="en-GB" dirty="0"/>
              <a:t>4 x 5 = ___ x 10</a:t>
            </a:r>
          </a:p>
          <a:p>
            <a:endParaRPr lang="en-GB" dirty="0"/>
          </a:p>
          <a:p>
            <a:r>
              <a:rPr lang="en-GB" dirty="0"/>
              <a:t>6 x 5 = ___ x 10</a:t>
            </a:r>
          </a:p>
          <a:p>
            <a:endParaRPr lang="en-GB" dirty="0"/>
          </a:p>
          <a:p>
            <a:r>
              <a:rPr lang="en-GB" dirty="0"/>
              <a:t>___ x 5 = 4 x 10</a:t>
            </a:r>
          </a:p>
          <a:p>
            <a:endParaRPr lang="en-GB" dirty="0"/>
          </a:p>
          <a:p>
            <a:r>
              <a:rPr lang="en-GB" dirty="0"/>
              <a:t>___ x 5 = 5 x 10</a:t>
            </a:r>
          </a:p>
          <a:p>
            <a:endParaRPr lang="en-GB" dirty="0"/>
          </a:p>
          <a:p>
            <a:r>
              <a:rPr lang="en-GB" dirty="0"/>
              <a:t>___ x 5 = 6 x 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DBD953-B40B-43B8-B8E9-22C9726CEE16}"/>
              </a:ext>
            </a:extLst>
          </p:cNvPr>
          <p:cNvSpPr txBox="1"/>
          <p:nvPr/>
        </p:nvSpPr>
        <p:spPr>
          <a:xfrm>
            <a:off x="7090117" y="2504049"/>
            <a:ext cx="23211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spot the pattern to help you work out any of your own?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A9DA038-4838-4C5F-ACE5-F4CD05F5CC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184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76"/>
    </mc:Choice>
    <mc:Fallback xmlns="">
      <p:transition spd="slow" advTm="31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6863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24110"/>
            <a:ext cx="6551075" cy="1280890"/>
          </a:xfrm>
        </p:spPr>
        <p:txBody>
          <a:bodyPr>
            <a:normAutofit/>
          </a:bodyPr>
          <a:lstStyle/>
          <a:p>
            <a:r>
              <a:rPr lang="en-GB" dirty="0"/>
              <a:t>Write the fact family for a number bond to 20.</a:t>
            </a: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43B93C05-BEB5-4BB9-84ED-695416EE5EB3}"/>
              </a:ext>
            </a:extLst>
          </p:cNvPr>
          <p:cNvSpPr txBox="1">
            <a:spLocks/>
          </p:cNvSpPr>
          <p:nvPr/>
        </p:nvSpPr>
        <p:spPr>
          <a:xfrm>
            <a:off x="3267132" y="2598262"/>
            <a:ext cx="6610963" cy="41684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sz="4000">
                <a:latin typeface="Comic Sans MS" panose="030F0702030302020204" pitchFamily="66" charset="0"/>
              </a:rPr>
              <a:t>___+___=___</a:t>
            </a:r>
          </a:p>
          <a:p>
            <a:pPr marL="0" indent="0">
              <a:buFont typeface="Wingdings 3" charset="2"/>
              <a:buNone/>
            </a:pPr>
            <a:r>
              <a:rPr lang="en-GB" sz="4000">
                <a:latin typeface="Comic Sans MS" panose="030F0702030302020204" pitchFamily="66" charset="0"/>
              </a:rPr>
              <a:t>___+___=___</a:t>
            </a:r>
          </a:p>
          <a:p>
            <a:pPr marL="0" indent="0">
              <a:buFont typeface="Wingdings 3" charset="2"/>
              <a:buNone/>
            </a:pPr>
            <a:r>
              <a:rPr lang="en-GB" sz="4000">
                <a:latin typeface="Comic Sans MS" panose="030F0702030302020204" pitchFamily="66" charset="0"/>
              </a:rPr>
              <a:t>___-___=___</a:t>
            </a:r>
          </a:p>
          <a:p>
            <a:pPr marL="0" indent="0">
              <a:buFont typeface="Wingdings 3" charset="2"/>
              <a:buNone/>
            </a:pPr>
            <a:r>
              <a:rPr lang="en-GB" sz="4000">
                <a:latin typeface="Comic Sans MS" panose="030F0702030302020204" pitchFamily="66" charset="0"/>
              </a:rPr>
              <a:t>___-___=___					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733143"/>
      </p:ext>
    </p:extLst>
  </p:cSld>
  <p:clrMapOvr>
    <a:masterClrMapping/>
  </p:clrMapOvr>
  <p:transition spd="slow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explain the relationship between multiples of 5 and 10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6141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105CE4-F389-4E63-ABF9-FB88AFF5EFE5}"/>
              </a:ext>
            </a:extLst>
          </p:cNvPr>
          <p:cNvSpPr txBox="1"/>
          <p:nvPr/>
        </p:nvSpPr>
        <p:spPr bwMode="auto">
          <a:xfrm>
            <a:off x="5290332" y="4618852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6 × 5 = 30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C767E7-18B3-4438-B0B3-1E1C211DAA22}"/>
              </a:ext>
            </a:extLst>
          </p:cNvPr>
          <p:cNvSpPr txBox="1"/>
          <p:nvPr/>
        </p:nvSpPr>
        <p:spPr bwMode="auto">
          <a:xfrm>
            <a:off x="5206974" y="5372952"/>
            <a:ext cx="17780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3 × 10 = 30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B4A8B00-F579-4BD6-BD16-4E1D7E69E9BA}"/>
              </a:ext>
            </a:extLst>
          </p:cNvPr>
          <p:cNvGrpSpPr/>
          <p:nvPr/>
        </p:nvGrpSpPr>
        <p:grpSpPr>
          <a:xfrm>
            <a:off x="3460751" y="1788038"/>
            <a:ext cx="5270501" cy="2505225"/>
            <a:chOff x="1916112" y="1788037"/>
            <a:chExt cx="5270501" cy="2505225"/>
          </a:xfrm>
        </p:grpSpPr>
        <p:pic>
          <p:nvPicPr>
            <p:cNvPr id="11" name="Picture 10" descr="A picture containing object&#10;&#10;Description automatically generated">
              <a:extLst>
                <a:ext uri="{FF2B5EF4-FFF2-40B4-BE49-F238E27FC236}">
                  <a16:creationId xmlns:a16="http://schemas.microsoft.com/office/drawing/2014/main" id="{6510EE5A-0A93-4285-895E-D4ED0D0BAF7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916112" y="1788037"/>
              <a:ext cx="5267326" cy="677555"/>
            </a:xfrm>
            <a:prstGeom prst="rect">
              <a:avLst/>
            </a:prstGeom>
          </p:spPr>
        </p:pic>
        <p:pic>
          <p:nvPicPr>
            <p:cNvPr id="14" name="Picture 13" descr="A picture containing object&#10;&#10;Description automatically generated">
              <a:extLst>
                <a:ext uri="{FF2B5EF4-FFF2-40B4-BE49-F238E27FC236}">
                  <a16:creationId xmlns:a16="http://schemas.microsoft.com/office/drawing/2014/main" id="{5F1D6473-01D1-4E7B-80AF-08B0BDBA82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919287" y="2702303"/>
              <a:ext cx="5267326" cy="806363"/>
            </a:xfrm>
            <a:prstGeom prst="rect">
              <a:avLst/>
            </a:prstGeom>
          </p:spPr>
        </p:pic>
        <p:pic>
          <p:nvPicPr>
            <p:cNvPr id="15" name="Picture 14" descr="A picture containing object&#10;&#10;Description automatically generated">
              <a:extLst>
                <a:ext uri="{FF2B5EF4-FFF2-40B4-BE49-F238E27FC236}">
                  <a16:creationId xmlns:a16="http://schemas.microsoft.com/office/drawing/2014/main" id="{0417B6BD-B4DF-44CC-A5AE-9A7F5A6472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916112" y="3596215"/>
              <a:ext cx="5267326" cy="697047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3460751" y="728113"/>
            <a:ext cx="62048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a multiplication sentence to describe the groups of five.</a:t>
            </a:r>
          </a:p>
          <a:p>
            <a:r>
              <a:rPr lang="en-GB" dirty="0"/>
              <a:t>Now write one to describe the groups of 10.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865217" y="5603784"/>
            <a:ext cx="685520" cy="558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26" name="Picture 2" descr="Free Light Bulb Picture Cartoon, Download Free Light Bulb Picture Cartoon  png images, Free ClipArts on Clipart Librar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1417" y="3543001"/>
            <a:ext cx="889705" cy="8939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457423" y="4408207"/>
            <a:ext cx="23911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Bradley Hand ITC" panose="03070402050302030203" pitchFamily="66" charset="0"/>
              </a:rPr>
              <a:t>One equation is in the 5 times table and one is in the 10 times table but they both have the same answer.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7164DC3F-5F0A-4AB4-9F77-212AC6398B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889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33"/>
    </mc:Choice>
    <mc:Fallback xmlns="">
      <p:transition spd="slow" advTm="132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0"/>
      <p:bldP spid="6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3:4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78F9352-1DBE-4DBE-97FA-5D34E436E10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924300" y="909429"/>
          <a:ext cx="4343400" cy="52180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71700">
                  <a:extLst>
                    <a:ext uri="{9D8B030D-6E8A-4147-A177-3AD203B41FA5}">
                      <a16:colId xmlns:a16="http://schemas.microsoft.com/office/drawing/2014/main" val="3609790180"/>
                    </a:ext>
                  </a:extLst>
                </a:gridCol>
                <a:gridCol w="2171700">
                  <a:extLst>
                    <a:ext uri="{9D8B030D-6E8A-4147-A177-3AD203B41FA5}">
                      <a16:colId xmlns:a16="http://schemas.microsoft.com/office/drawing/2014/main" val="1472307065"/>
                    </a:ext>
                  </a:extLst>
                </a:gridCol>
              </a:tblGrid>
              <a:tr h="4013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 × 5 = 0 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 × 10 = 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1699638"/>
                  </a:ext>
                </a:extLst>
              </a:tr>
              <a:tr h="4013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 × 5 = 5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 × 10 = 10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0711125"/>
                  </a:ext>
                </a:extLst>
              </a:tr>
              <a:tr h="4013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× 5 = 10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× 10 = 20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5513739"/>
                  </a:ext>
                </a:extLst>
              </a:tr>
              <a:tr h="4013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3 × 5 = 15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3 × 10 = 30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6255303"/>
                  </a:ext>
                </a:extLst>
              </a:tr>
              <a:tr h="4013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4 × 5 = 20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4 × 10 = 40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380959"/>
                  </a:ext>
                </a:extLst>
              </a:tr>
              <a:tr h="4013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5 × 5 = 25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5 × 10 = 50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647747"/>
                  </a:ext>
                </a:extLst>
              </a:tr>
              <a:tr h="4013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6 × 5 = 30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6 × 10 = 60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3543336"/>
                  </a:ext>
                </a:extLst>
              </a:tr>
              <a:tr h="4013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7 × 5 = 35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7 × 10 = 70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6231802"/>
                  </a:ext>
                </a:extLst>
              </a:tr>
              <a:tr h="4013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8 × 5 = 40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8 × 10 = 80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6535591"/>
                  </a:ext>
                </a:extLst>
              </a:tr>
              <a:tr h="4013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9 × 5 = 45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9 × 10 = 90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9008520"/>
                  </a:ext>
                </a:extLst>
              </a:tr>
              <a:tr h="4013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10 × 5 = 50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10 × 10 = 100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7272308"/>
                  </a:ext>
                </a:extLst>
              </a:tr>
              <a:tr h="4013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11 × 5 = 55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11 × 10 = 110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7455717"/>
                  </a:ext>
                </a:extLst>
              </a:tr>
              <a:tr h="4013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12 × 5 = 60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12 × 10 = 120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39859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666922" y="1055202"/>
            <a:ext cx="33262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Look at the five and ten times tables. What do you notice?</a:t>
            </a:r>
          </a:p>
        </p:txBody>
      </p:sp>
      <p:pic>
        <p:nvPicPr>
          <p:cNvPr id="5" name="Picture 2" descr="Free Light Bulb Picture Cartoon, Download Free Light Bulb Picture Cartoon  png images, Free ClipArts on Clipart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1417" y="3543001"/>
            <a:ext cx="889705" cy="8939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457423" y="4408207"/>
            <a:ext cx="23911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radley Hand ITC" panose="03070402050302030203" pitchFamily="66" charset="0"/>
              </a:rPr>
              <a:t>Answers/ totals in the ten times table are also in the five times table.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0571DB4-CB3E-4E61-AD80-482B390D48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07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7"/>
    </mc:Choice>
    <mc:Fallback xmlns="">
      <p:transition spd="slow" advTm="65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772E67-EF39-4F47-B04F-7681558E22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657" y="2026298"/>
            <a:ext cx="7975614" cy="43379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5BB8537-DEA0-4805-9060-A308AA15DAA6}"/>
              </a:ext>
            </a:extLst>
          </p:cNvPr>
          <p:cNvSpPr txBox="1"/>
          <p:nvPr/>
        </p:nvSpPr>
        <p:spPr bwMode="auto">
          <a:xfrm>
            <a:off x="2590539" y="1347199"/>
            <a:ext cx="356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4B3D10-1B9C-43C7-8D0B-D924F9FCE63A}"/>
              </a:ext>
            </a:extLst>
          </p:cNvPr>
          <p:cNvSpPr txBox="1"/>
          <p:nvPr/>
        </p:nvSpPr>
        <p:spPr bwMode="auto">
          <a:xfrm>
            <a:off x="3255668" y="1347199"/>
            <a:ext cx="3561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6B088A-5754-4419-8A24-F8B5846CD940}"/>
              </a:ext>
            </a:extLst>
          </p:cNvPr>
          <p:cNvSpPr txBox="1"/>
          <p:nvPr/>
        </p:nvSpPr>
        <p:spPr bwMode="auto">
          <a:xfrm>
            <a:off x="3918392" y="1347199"/>
            <a:ext cx="5277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10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08CAA8-58C1-458D-8BA6-2EBC24A4F25D}"/>
              </a:ext>
            </a:extLst>
          </p:cNvPr>
          <p:cNvSpPr txBox="1"/>
          <p:nvPr/>
        </p:nvSpPr>
        <p:spPr bwMode="auto">
          <a:xfrm>
            <a:off x="4750234" y="1347199"/>
            <a:ext cx="5277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27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FA3DC1-04D1-4696-AB0B-877E180E94D9}"/>
              </a:ext>
            </a:extLst>
          </p:cNvPr>
          <p:cNvSpPr txBox="1"/>
          <p:nvPr/>
        </p:nvSpPr>
        <p:spPr bwMode="auto">
          <a:xfrm>
            <a:off x="5582076" y="1347199"/>
            <a:ext cx="5277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35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58ABF8-C011-4903-8BC1-8B8B3345DF84}"/>
              </a:ext>
            </a:extLst>
          </p:cNvPr>
          <p:cNvSpPr txBox="1"/>
          <p:nvPr/>
        </p:nvSpPr>
        <p:spPr bwMode="auto">
          <a:xfrm>
            <a:off x="6413918" y="1347199"/>
            <a:ext cx="5277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31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3858370-F2B8-4EBA-AC3F-3E8F5F5E703F}"/>
              </a:ext>
            </a:extLst>
          </p:cNvPr>
          <p:cNvSpPr txBox="1"/>
          <p:nvPr/>
        </p:nvSpPr>
        <p:spPr bwMode="auto">
          <a:xfrm>
            <a:off x="7245760" y="1347199"/>
            <a:ext cx="5277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40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9D9CAEB-1E16-4734-9296-EDB3D437FC2B}"/>
              </a:ext>
            </a:extLst>
          </p:cNvPr>
          <p:cNvSpPr txBox="1"/>
          <p:nvPr/>
        </p:nvSpPr>
        <p:spPr bwMode="auto">
          <a:xfrm>
            <a:off x="8077601" y="1347199"/>
            <a:ext cx="5277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15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24BF6DF-89A5-4C91-B5F4-9F1B31BCF693}"/>
              </a:ext>
            </a:extLst>
          </p:cNvPr>
          <p:cNvSpPr txBox="1"/>
          <p:nvPr/>
        </p:nvSpPr>
        <p:spPr bwMode="auto">
          <a:xfrm>
            <a:off x="8907041" y="1347199"/>
            <a:ext cx="6992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100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29290" y="668100"/>
            <a:ext cx="10606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Your turn... Put the numbers in the diagram.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57314" y="898932"/>
            <a:ext cx="241079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Multiples of both 5 and 10 go in the overlapping section. Numbers that are neither multiples of 5 nor 10 should go outside the circles.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233428F-145C-42C7-92B6-9E9CD9E88615}"/>
              </a:ext>
            </a:extLst>
          </p:cNvPr>
          <p:cNvSpPr txBox="1"/>
          <p:nvPr/>
        </p:nvSpPr>
        <p:spPr>
          <a:xfrm>
            <a:off x="9781208" y="3004414"/>
            <a:ext cx="2410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Which section does not have any numbers in?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1816D6D-5C41-4ABB-9961-BFA662B0CD61}"/>
              </a:ext>
            </a:extLst>
          </p:cNvPr>
          <p:cNvSpPr txBox="1"/>
          <p:nvPr/>
        </p:nvSpPr>
        <p:spPr>
          <a:xfrm>
            <a:off x="9781208" y="4072491"/>
            <a:ext cx="26441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do you notice about the numbers in the overlap section?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B9EA508-7201-4FD0-9477-1044DC40CDA8}"/>
              </a:ext>
            </a:extLst>
          </p:cNvPr>
          <p:cNvSpPr txBox="1"/>
          <p:nvPr/>
        </p:nvSpPr>
        <p:spPr>
          <a:xfrm>
            <a:off x="9664523" y="5172419"/>
            <a:ext cx="2644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do you notice about the numbers that don’t go in the circles?</a:t>
            </a:r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3B477FDF-FA78-4256-A638-488C25FC1C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6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553"/>
    </mc:Choice>
    <mc:Fallback xmlns="">
      <p:transition spd="slow" advTm="395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0.30703 0.54236 " pathEditMode="relative" rAng="0" ptsTypes="AA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52" y="2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03971 0.41273 " pathEditMode="relative" rAng="0" ptsTypes="AA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" y="2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2.59259E-6 L 0.15364 0.44491 " pathEditMode="relative" rAng="0" ptsTypes="AA">
                                      <p:cBhvr>
                                        <p:cTn id="1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82" y="2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2.59259E-6 L -0.23776 0.4301 " pathEditMode="relative" rAng="0" ptsTypes="AA">
                                      <p:cBhvr>
                                        <p:cTn id="3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88" y="2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3" presetClass="emph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0C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2.59259E-6 L -0.19779 0.44931 " pathEditMode="relative" rAng="0" ptsTypes="AA">
                                      <p:cBhvr>
                                        <p:cTn id="4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2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2.59259E-6 L -0.40794 0.55695 " pathEditMode="relative" rAng="0" ptsTypes="AA">
                                      <p:cBhvr>
                                        <p:cTn id="4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04" y="2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0.00162 L -0.27265 0.59422 " pathEditMode="relative" rAng="0" ptsTypes="AA">
                                      <p:cBhvr>
                                        <p:cTn id="5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33" y="2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5" grpId="0"/>
      <p:bldP spid="6" grpId="0"/>
      <p:bldP spid="7" grpId="0"/>
      <p:bldP spid="8" grpId="0"/>
      <p:bldP spid="8" grpId="1"/>
      <p:bldP spid="9" grpId="0"/>
      <p:bldP spid="10" grpId="0"/>
      <p:bldP spid="10" grpId="1"/>
      <p:bldP spid="11" grpId="0"/>
      <p:bldP spid="12" grpId="0"/>
      <p:bldP spid="13" grpId="0"/>
      <p:bldP spid="15" grpId="0"/>
      <p:bldP spid="16" grpId="0"/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3:6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74949C4-FF67-426A-A1A4-33A5677CAE5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45621" y="1524293"/>
          <a:ext cx="4900758" cy="38094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2000">
                  <a:extLst>
                    <a:ext uri="{9D8B030D-6E8A-4147-A177-3AD203B41FA5}">
                      <a16:colId xmlns:a16="http://schemas.microsoft.com/office/drawing/2014/main" val="1367397571"/>
                    </a:ext>
                  </a:extLst>
                </a:gridCol>
                <a:gridCol w="1262379">
                  <a:extLst>
                    <a:ext uri="{9D8B030D-6E8A-4147-A177-3AD203B41FA5}">
                      <a16:colId xmlns:a16="http://schemas.microsoft.com/office/drawing/2014/main" val="1517206138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3459100619"/>
                    </a:ext>
                  </a:extLst>
                </a:gridCol>
                <a:gridCol w="1262379">
                  <a:extLst>
                    <a:ext uri="{9D8B030D-6E8A-4147-A177-3AD203B41FA5}">
                      <a16:colId xmlns:a16="http://schemas.microsoft.com/office/drawing/2014/main" val="2150138472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640814217"/>
                    </a:ext>
                  </a:extLst>
                </a:gridCol>
              </a:tblGrid>
              <a:tr h="544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× 5 =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7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= 10 ×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8444230"/>
                  </a:ext>
                </a:extLst>
              </a:tr>
              <a:tr h="544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6023127"/>
                  </a:ext>
                </a:extLst>
              </a:tr>
              <a:tr h="544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4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b="0" dirty="0">
                        <a:solidFill>
                          <a:srgbClr val="FF000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9533254"/>
                  </a:ext>
                </a:extLst>
              </a:tr>
              <a:tr h="544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6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b="0" dirty="0">
                        <a:solidFill>
                          <a:srgbClr val="FF000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3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3324112"/>
                  </a:ext>
                </a:extLst>
              </a:tr>
              <a:tr h="544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8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b="0" dirty="0">
                        <a:solidFill>
                          <a:srgbClr val="FF000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4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5620595"/>
                  </a:ext>
                </a:extLst>
              </a:tr>
              <a:tr h="544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10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b="0" dirty="0">
                        <a:solidFill>
                          <a:srgbClr val="FF000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5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9064145"/>
                  </a:ext>
                </a:extLst>
              </a:tr>
              <a:tr h="54420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12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b="0" dirty="0">
                        <a:solidFill>
                          <a:srgbClr val="FF0000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6</a:t>
                      </a:r>
                      <a:endParaRPr lang="en-GB" sz="24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497141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1D4B60E-5CBD-489B-A828-F84EDF759416}"/>
              </a:ext>
            </a:extLst>
          </p:cNvPr>
          <p:cNvSpPr txBox="1"/>
          <p:nvPr/>
        </p:nvSpPr>
        <p:spPr bwMode="auto">
          <a:xfrm>
            <a:off x="5832145" y="2651887"/>
            <a:ext cx="5277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20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F259A9-5EF5-4097-8431-1A7DEE7122B2}"/>
              </a:ext>
            </a:extLst>
          </p:cNvPr>
          <p:cNvSpPr txBox="1"/>
          <p:nvPr/>
        </p:nvSpPr>
        <p:spPr bwMode="auto">
          <a:xfrm>
            <a:off x="5832145" y="3198168"/>
            <a:ext cx="5277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30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715F6E-A887-405D-8288-500B73CE8425}"/>
              </a:ext>
            </a:extLst>
          </p:cNvPr>
          <p:cNvSpPr txBox="1"/>
          <p:nvPr/>
        </p:nvSpPr>
        <p:spPr bwMode="auto">
          <a:xfrm>
            <a:off x="5832145" y="3739508"/>
            <a:ext cx="5277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40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B09125-3EA9-44D1-9DA8-FBB74E9BA395}"/>
              </a:ext>
            </a:extLst>
          </p:cNvPr>
          <p:cNvSpPr txBox="1"/>
          <p:nvPr/>
        </p:nvSpPr>
        <p:spPr bwMode="auto">
          <a:xfrm>
            <a:off x="5832145" y="4287578"/>
            <a:ext cx="5277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50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A11AC3-5A62-4A5C-AB2E-A8C95E8174CB}"/>
              </a:ext>
            </a:extLst>
          </p:cNvPr>
          <p:cNvSpPr txBox="1"/>
          <p:nvPr/>
        </p:nvSpPr>
        <p:spPr bwMode="auto">
          <a:xfrm>
            <a:off x="5832145" y="4829606"/>
            <a:ext cx="5277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>
              <a:buClr>
                <a:srgbClr val="82CBDD"/>
              </a:buClr>
              <a:buNone/>
            </a:pPr>
            <a:r>
              <a:rPr lang="en-GB" sz="2400" dirty="0">
                <a:latin typeface="Myriad Pro Semibold" charset="0"/>
                <a:ea typeface="Myriad Pro Semibold" charset="0"/>
                <a:cs typeface="Myriad Pro Semibold" charset="0"/>
              </a:rPr>
              <a:t>60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49307" y="1390917"/>
            <a:ext cx="1931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Even</a:t>
            </a:r>
            <a:r>
              <a:rPr lang="en-GB" dirty="0"/>
              <a:t> multiples of five have a ones digit of 0</a:t>
            </a:r>
            <a:endParaRPr lang="en-GB" b="1" u="sng" dirty="0"/>
          </a:p>
        </p:txBody>
      </p:sp>
      <p:sp>
        <p:nvSpPr>
          <p:cNvPr id="11" name="TextBox 10"/>
          <p:cNvSpPr txBox="1"/>
          <p:nvPr/>
        </p:nvSpPr>
        <p:spPr>
          <a:xfrm>
            <a:off x="9749306" y="2505670"/>
            <a:ext cx="1931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Odd</a:t>
            </a:r>
            <a:r>
              <a:rPr lang="en-GB" dirty="0"/>
              <a:t> multiples of five have a ones digit of 5</a:t>
            </a:r>
            <a:endParaRPr lang="en-GB" b="1" u="sng" dirty="0"/>
          </a:p>
        </p:txBody>
      </p:sp>
      <p:pic>
        <p:nvPicPr>
          <p:cNvPr id="13" name="Picture 2" descr="Free Light Bulb Picture Cartoon, Download Free Light Bulb Picture Cartoon  png images, Free ClipArts on Clipart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1326" y="3964400"/>
            <a:ext cx="889705" cy="8939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9537332" y="4829606"/>
            <a:ext cx="23911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Bradley Hand ITC" panose="03070402050302030203" pitchFamily="66" charset="0"/>
              </a:rPr>
              <a:t>Even</a:t>
            </a:r>
            <a:r>
              <a:rPr lang="en-GB" sz="2400" b="1" dirty="0">
                <a:latin typeface="Bradley Hand ITC" panose="03070402050302030203" pitchFamily="66" charset="0"/>
              </a:rPr>
              <a:t> multiples of 5 are also multiples of 10.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A9C02FD-70F2-4CB6-9E1C-DF52682489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36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03"/>
    </mc:Choice>
    <mc:Fallback xmlns="">
      <p:transition spd="slow" advTm="143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3:6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837565" y="947331"/>
            <a:ext cx="10606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Your turn in your yellow books... Fill in the missing numbers.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75020" y="1898747"/>
            <a:ext cx="257634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 x 5 = 1 x 10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4 x 5 = ___x 10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6 x 5 = ___x 10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8 x 5 = ___x 10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10 x 5 = ___x 10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7650050" y="4938161"/>
            <a:ext cx="4134118" cy="1200329"/>
          </a:xfrm>
          <a:prstGeom prst="rect">
            <a:avLst/>
          </a:prstGeom>
          <a:noFill/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Challenge:</a:t>
            </a:r>
          </a:p>
          <a:p>
            <a:r>
              <a:rPr lang="en-GB" dirty="0">
                <a:latin typeface="Comic Sans MS" panose="030F0702030302020204" pitchFamily="66" charset="0"/>
              </a:rPr>
              <a:t>Rishi says that all multiples of five are multiples of 10. Is he correct? </a:t>
            </a:r>
            <a:r>
              <a:rPr lang="en-GB" b="1" i="1" u="sng" dirty="0">
                <a:latin typeface="Comic Sans MS" panose="030F0702030302020204" pitchFamily="66" charset="0"/>
              </a:rPr>
              <a:t>Explain.</a:t>
            </a:r>
          </a:p>
        </p:txBody>
      </p:sp>
      <p:sp>
        <p:nvSpPr>
          <p:cNvPr id="17" name="5-Point Star 16"/>
          <p:cNvSpPr/>
          <p:nvPr/>
        </p:nvSpPr>
        <p:spPr>
          <a:xfrm>
            <a:off x="11372046" y="5820467"/>
            <a:ext cx="296214" cy="318023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7140763" y="1850149"/>
            <a:ext cx="2438488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1 x 10 = 2 x 5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3 x 10 = ___x 5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4 x 10 = ___x 5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5 x 10 = ___x 5</a:t>
            </a:r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1ADB89F-A62E-47E6-BD6E-F48BFA5101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22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44"/>
    </mc:Choice>
    <mc:Fallback xmlns="">
      <p:transition spd="slow" advTm="286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4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4870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1897" y="2750662"/>
            <a:ext cx="1129990" cy="1280890"/>
          </a:xfrm>
        </p:spPr>
        <p:txBody>
          <a:bodyPr/>
          <a:lstStyle/>
          <a:p>
            <a:r>
              <a:rPr lang="en-GB" dirty="0"/>
              <a:t>60</a:t>
            </a: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2CD8A4B1-57A4-4078-8070-690ADAA963C0}"/>
              </a:ext>
            </a:extLst>
          </p:cNvPr>
          <p:cNvSpPr txBox="1">
            <a:spLocks/>
          </p:cNvSpPr>
          <p:nvPr/>
        </p:nvSpPr>
        <p:spPr>
          <a:xfrm>
            <a:off x="2745325" y="776510"/>
            <a:ext cx="655107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What is 10 less than these numbers?</a:t>
            </a: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D444A6D8-BB3F-4C4B-9C04-22FA4DA631F5}"/>
              </a:ext>
            </a:extLst>
          </p:cNvPr>
          <p:cNvSpPr txBox="1">
            <a:spLocks/>
          </p:cNvSpPr>
          <p:nvPr/>
        </p:nvSpPr>
        <p:spPr>
          <a:xfrm>
            <a:off x="5640926" y="3519711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30</a:t>
            </a:r>
          </a:p>
        </p:txBody>
      </p:sp>
      <p:sp>
        <p:nvSpPr>
          <p:cNvPr id="6" name="Title 3">
            <a:extLst>
              <a:ext uri="{FF2B5EF4-FFF2-40B4-BE49-F238E27FC236}">
                <a16:creationId xmlns:a16="http://schemas.microsoft.com/office/drawing/2014/main" id="{F81739AB-F186-41E3-AC5B-42625C6C1D36}"/>
              </a:ext>
            </a:extLst>
          </p:cNvPr>
          <p:cNvSpPr txBox="1">
            <a:spLocks/>
          </p:cNvSpPr>
          <p:nvPr/>
        </p:nvSpPr>
        <p:spPr>
          <a:xfrm>
            <a:off x="3093670" y="4521196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57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76879817-E944-4440-834A-55111A7B8014}"/>
              </a:ext>
            </a:extLst>
          </p:cNvPr>
          <p:cNvSpPr txBox="1">
            <a:spLocks/>
          </p:cNvSpPr>
          <p:nvPr/>
        </p:nvSpPr>
        <p:spPr>
          <a:xfrm>
            <a:off x="9272588" y="3742861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16</a:t>
            </a:r>
          </a:p>
        </p:txBody>
      </p:sp>
      <p:sp>
        <p:nvSpPr>
          <p:cNvPr id="10" name="Title 3">
            <a:extLst>
              <a:ext uri="{FF2B5EF4-FFF2-40B4-BE49-F238E27FC236}">
                <a16:creationId xmlns:a16="http://schemas.microsoft.com/office/drawing/2014/main" id="{7D6A5410-4D3E-4939-92D0-BA010E978343}"/>
              </a:ext>
            </a:extLst>
          </p:cNvPr>
          <p:cNvSpPr txBox="1">
            <a:spLocks/>
          </p:cNvSpPr>
          <p:nvPr/>
        </p:nvSpPr>
        <p:spPr>
          <a:xfrm>
            <a:off x="7228116" y="5441045"/>
            <a:ext cx="112999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95</a:t>
            </a:r>
          </a:p>
        </p:txBody>
      </p:sp>
    </p:spTree>
    <p:extLst>
      <p:ext uri="{BB962C8B-B14F-4D97-AF65-F5344CB8AC3E}">
        <p14:creationId xmlns:p14="http://schemas.microsoft.com/office/powerpoint/2010/main" val="13596655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6" grpId="0"/>
      <p:bldP spid="9" grpId="0"/>
      <p:bldP spid="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explain what happens when we times a number by 1 or 0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134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4:1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30683F4-5FB8-42FC-A837-7EA06A5E5C13}"/>
              </a:ext>
            </a:extLst>
          </p:cNvPr>
          <p:cNvGraphicFramePr>
            <a:graphicFrameLocks noGrp="1"/>
          </p:cNvGraphicFramePr>
          <p:nvPr/>
        </p:nvGraphicFramePr>
        <p:xfrm>
          <a:off x="1807264" y="2500838"/>
          <a:ext cx="8577472" cy="18563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29283">
                  <a:extLst>
                    <a:ext uri="{9D8B030D-6E8A-4147-A177-3AD203B41FA5}">
                      <a16:colId xmlns:a16="http://schemas.microsoft.com/office/drawing/2014/main" val="793331358"/>
                    </a:ext>
                  </a:extLst>
                </a:gridCol>
                <a:gridCol w="1429283">
                  <a:extLst>
                    <a:ext uri="{9D8B030D-6E8A-4147-A177-3AD203B41FA5}">
                      <a16:colId xmlns:a16="http://schemas.microsoft.com/office/drawing/2014/main" val="2923173059"/>
                    </a:ext>
                  </a:extLst>
                </a:gridCol>
                <a:gridCol w="1429283">
                  <a:extLst>
                    <a:ext uri="{9D8B030D-6E8A-4147-A177-3AD203B41FA5}">
                      <a16:colId xmlns:a16="http://schemas.microsoft.com/office/drawing/2014/main" val="1029609980"/>
                    </a:ext>
                  </a:extLst>
                </a:gridCol>
                <a:gridCol w="1429283">
                  <a:extLst>
                    <a:ext uri="{9D8B030D-6E8A-4147-A177-3AD203B41FA5}">
                      <a16:colId xmlns:a16="http://schemas.microsoft.com/office/drawing/2014/main" val="2492568304"/>
                    </a:ext>
                  </a:extLst>
                </a:gridCol>
                <a:gridCol w="1430170">
                  <a:extLst>
                    <a:ext uri="{9D8B030D-6E8A-4147-A177-3AD203B41FA5}">
                      <a16:colId xmlns:a16="http://schemas.microsoft.com/office/drawing/2014/main" val="1280977477"/>
                    </a:ext>
                  </a:extLst>
                </a:gridCol>
                <a:gridCol w="1430170">
                  <a:extLst>
                    <a:ext uri="{9D8B030D-6E8A-4147-A177-3AD203B41FA5}">
                      <a16:colId xmlns:a16="http://schemas.microsoft.com/office/drawing/2014/main" val="2400065107"/>
                    </a:ext>
                  </a:extLst>
                </a:gridCol>
              </a:tblGrid>
              <a:tr h="46408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times table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5 times table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10 times table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817411"/>
                  </a:ext>
                </a:extLst>
              </a:tr>
              <a:tr h="464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 × 2 = 0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× 0 = 0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 × 5 = 0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5 × 0 = 0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 × 10 = 0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 × 10 = 0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636367"/>
                  </a:ext>
                </a:extLst>
              </a:tr>
              <a:tr h="464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 × 2 = 2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×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 1 = 2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 × 5 = 5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5 × 1 = 5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 × 10 = 10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 × 10 = 10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4269930"/>
                  </a:ext>
                </a:extLst>
              </a:tr>
              <a:tr h="464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× 2 = 4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×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 2 = 4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× 5 = 10</a:t>
                      </a:r>
                      <a:endParaRPr lang="en-GB" sz="180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5 × 2 = 10</a:t>
                      </a:r>
                      <a:endParaRPr lang="en-GB" sz="180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× 10 = 20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× 10 = 20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7770709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8F47A71-65E2-479D-837B-751536506520}"/>
              </a:ext>
            </a:extLst>
          </p:cNvPr>
          <p:cNvSpPr txBox="1"/>
          <p:nvPr/>
        </p:nvSpPr>
        <p:spPr>
          <a:xfrm>
            <a:off x="2612571" y="936171"/>
            <a:ext cx="4898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Look at the highlighted questions.</a:t>
            </a:r>
          </a:p>
          <a:p>
            <a:r>
              <a:rPr lang="en-GB" dirty="0"/>
              <a:t>What’s the same and what’s different?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6974D8-C74F-43AE-ABEF-089543282A01}"/>
              </a:ext>
            </a:extLst>
          </p:cNvPr>
          <p:cNvSpPr txBox="1"/>
          <p:nvPr/>
        </p:nvSpPr>
        <p:spPr>
          <a:xfrm>
            <a:off x="9067564" y="5275498"/>
            <a:ext cx="2634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0 is a part, the answer is 0.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CD686C1-7357-4406-AEDA-98A5C7E4F4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09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33"/>
    </mc:Choice>
    <mc:Fallback xmlns="">
      <p:transition spd="slow" advTm="67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4:2</a:t>
            </a:r>
          </a:p>
        </p:txBody>
      </p:sp>
      <p:pic>
        <p:nvPicPr>
          <p:cNvPr id="45" name="Picture 44" descr="A close up of a logo&#10;&#10;Description automatically generated">
            <a:extLst>
              <a:ext uri="{FF2B5EF4-FFF2-40B4-BE49-F238E27FC236}">
                <a16:creationId xmlns:a16="http://schemas.microsoft.com/office/drawing/2014/main" id="{6DE752BE-A284-4782-9CA9-91D0F830B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272" y="968040"/>
            <a:ext cx="6090432" cy="4999153"/>
          </a:xfrm>
          <a:prstGeom prst="rect">
            <a:avLst/>
          </a:prstGeom>
        </p:spPr>
      </p:pic>
      <p:pic>
        <p:nvPicPr>
          <p:cNvPr id="48" name="Picture 47" descr="A close up of a logo&#10;&#10;Description automatically generated">
            <a:extLst>
              <a:ext uri="{FF2B5EF4-FFF2-40B4-BE49-F238E27FC236}">
                <a16:creationId xmlns:a16="http://schemas.microsoft.com/office/drawing/2014/main" id="{B3566950-C82F-4E6B-BA52-EAE58A8AFA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923" y="979781"/>
            <a:ext cx="3560373" cy="646232"/>
          </a:xfrm>
          <a:prstGeom prst="rect">
            <a:avLst/>
          </a:prstGeom>
        </p:spPr>
      </p:pic>
      <p:pic>
        <p:nvPicPr>
          <p:cNvPr id="57" name="Picture 56" descr="A close up of a logo&#10;&#10;Description automatically generated">
            <a:extLst>
              <a:ext uri="{FF2B5EF4-FFF2-40B4-BE49-F238E27FC236}">
                <a16:creationId xmlns:a16="http://schemas.microsoft.com/office/drawing/2014/main" id="{D3E2F52D-E64B-4C6D-8A56-20737096D0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923" y="1343387"/>
            <a:ext cx="3560373" cy="646232"/>
          </a:xfrm>
          <a:prstGeom prst="rect">
            <a:avLst/>
          </a:prstGeom>
        </p:spPr>
      </p:pic>
      <p:pic>
        <p:nvPicPr>
          <p:cNvPr id="58" name="Picture 57" descr="A close up of a logo&#10;&#10;Description automatically generated">
            <a:extLst>
              <a:ext uri="{FF2B5EF4-FFF2-40B4-BE49-F238E27FC236}">
                <a16:creationId xmlns:a16="http://schemas.microsoft.com/office/drawing/2014/main" id="{B7792DFD-F7EC-4405-A883-6BBE0088F8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923" y="1703425"/>
            <a:ext cx="3560373" cy="646232"/>
          </a:xfrm>
          <a:prstGeom prst="rect">
            <a:avLst/>
          </a:prstGeom>
        </p:spPr>
      </p:pic>
      <p:pic>
        <p:nvPicPr>
          <p:cNvPr id="59" name="Picture 58" descr="A close up of a logo&#10;&#10;Description automatically generated">
            <a:extLst>
              <a:ext uri="{FF2B5EF4-FFF2-40B4-BE49-F238E27FC236}">
                <a16:creationId xmlns:a16="http://schemas.microsoft.com/office/drawing/2014/main" id="{3B05F998-4121-4148-A4A2-ADDB037B1C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923" y="2063778"/>
            <a:ext cx="3560373" cy="646232"/>
          </a:xfrm>
          <a:prstGeom prst="rect">
            <a:avLst/>
          </a:prstGeom>
        </p:spPr>
      </p:pic>
      <p:pic>
        <p:nvPicPr>
          <p:cNvPr id="60" name="Picture 59" descr="A close up of a logo&#10;&#10;Description automatically generated">
            <a:extLst>
              <a:ext uri="{FF2B5EF4-FFF2-40B4-BE49-F238E27FC236}">
                <a16:creationId xmlns:a16="http://schemas.microsoft.com/office/drawing/2014/main" id="{123628AE-5084-497E-98B7-9A9C898F99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923" y="2425716"/>
            <a:ext cx="3560373" cy="646232"/>
          </a:xfrm>
          <a:prstGeom prst="rect">
            <a:avLst/>
          </a:prstGeom>
        </p:spPr>
      </p:pic>
      <p:pic>
        <p:nvPicPr>
          <p:cNvPr id="61" name="Picture 60" descr="A close up of a logo&#10;&#10;Description automatically generated">
            <a:extLst>
              <a:ext uri="{FF2B5EF4-FFF2-40B4-BE49-F238E27FC236}">
                <a16:creationId xmlns:a16="http://schemas.microsoft.com/office/drawing/2014/main" id="{3B65AC6A-905A-41CB-B3AF-6A07E367B2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923" y="2793039"/>
            <a:ext cx="3560373" cy="646232"/>
          </a:xfrm>
          <a:prstGeom prst="rect">
            <a:avLst/>
          </a:prstGeom>
        </p:spPr>
      </p:pic>
      <p:pic>
        <p:nvPicPr>
          <p:cNvPr id="62" name="Picture 61" descr="A close up of a logo&#10;&#10;Description automatically generated">
            <a:extLst>
              <a:ext uri="{FF2B5EF4-FFF2-40B4-BE49-F238E27FC236}">
                <a16:creationId xmlns:a16="http://schemas.microsoft.com/office/drawing/2014/main" id="{A1EBB01A-EB0E-4474-BF63-096822883F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923" y="3152288"/>
            <a:ext cx="3560373" cy="646232"/>
          </a:xfrm>
          <a:prstGeom prst="rect">
            <a:avLst/>
          </a:prstGeom>
        </p:spPr>
      </p:pic>
      <p:pic>
        <p:nvPicPr>
          <p:cNvPr id="63" name="Picture 62" descr="A close up of a logo&#10;&#10;Description automatically generated">
            <a:extLst>
              <a:ext uri="{FF2B5EF4-FFF2-40B4-BE49-F238E27FC236}">
                <a16:creationId xmlns:a16="http://schemas.microsoft.com/office/drawing/2014/main" id="{C50AA138-6870-4CAA-A05F-10A590C0F9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923" y="3514566"/>
            <a:ext cx="3560373" cy="646232"/>
          </a:xfrm>
          <a:prstGeom prst="rect">
            <a:avLst/>
          </a:prstGeom>
        </p:spPr>
      </p:pic>
      <p:pic>
        <p:nvPicPr>
          <p:cNvPr id="64" name="Picture 63" descr="A close up of a logo&#10;&#10;Description automatically generated">
            <a:extLst>
              <a:ext uri="{FF2B5EF4-FFF2-40B4-BE49-F238E27FC236}">
                <a16:creationId xmlns:a16="http://schemas.microsoft.com/office/drawing/2014/main" id="{BB138882-BAC7-43EC-848E-154DB3B90C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923" y="3877513"/>
            <a:ext cx="3560373" cy="646232"/>
          </a:xfrm>
          <a:prstGeom prst="rect">
            <a:avLst/>
          </a:prstGeom>
        </p:spPr>
      </p:pic>
      <p:pic>
        <p:nvPicPr>
          <p:cNvPr id="65" name="Picture 64" descr="A close up of a logo&#10;&#10;Description automatically generated">
            <a:extLst>
              <a:ext uri="{FF2B5EF4-FFF2-40B4-BE49-F238E27FC236}">
                <a16:creationId xmlns:a16="http://schemas.microsoft.com/office/drawing/2014/main" id="{01C56B46-67F8-407A-A95B-F2079479B0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923" y="4241378"/>
            <a:ext cx="3560373" cy="646232"/>
          </a:xfrm>
          <a:prstGeom prst="rect">
            <a:avLst/>
          </a:prstGeom>
        </p:spPr>
      </p:pic>
      <p:pic>
        <p:nvPicPr>
          <p:cNvPr id="66" name="Picture 65" descr="A close up of a logo&#10;&#10;Description automatically generated">
            <a:extLst>
              <a:ext uri="{FF2B5EF4-FFF2-40B4-BE49-F238E27FC236}">
                <a16:creationId xmlns:a16="http://schemas.microsoft.com/office/drawing/2014/main" id="{27BC3AA3-337E-421C-A1A8-1B25F184B7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135" y="4603491"/>
            <a:ext cx="3560373" cy="646232"/>
          </a:xfrm>
          <a:prstGeom prst="rect">
            <a:avLst/>
          </a:prstGeom>
        </p:spPr>
      </p:pic>
      <p:pic>
        <p:nvPicPr>
          <p:cNvPr id="67" name="Picture 66" descr="A close up of a logo&#10;&#10;Description automatically generated">
            <a:extLst>
              <a:ext uri="{FF2B5EF4-FFF2-40B4-BE49-F238E27FC236}">
                <a16:creationId xmlns:a16="http://schemas.microsoft.com/office/drawing/2014/main" id="{98EDBA92-90DB-4CEE-94DF-44535279FD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135" y="4965595"/>
            <a:ext cx="3560373" cy="646232"/>
          </a:xfrm>
          <a:prstGeom prst="rect">
            <a:avLst/>
          </a:prstGeom>
        </p:spPr>
      </p:pic>
      <p:pic>
        <p:nvPicPr>
          <p:cNvPr id="68" name="Picture 67" descr="A close up of a logo&#10;&#10;Description automatically generated">
            <a:extLst>
              <a:ext uri="{FF2B5EF4-FFF2-40B4-BE49-F238E27FC236}">
                <a16:creationId xmlns:a16="http://schemas.microsoft.com/office/drawing/2014/main" id="{5838CECB-C402-417C-80A1-22157F1674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135" y="5328451"/>
            <a:ext cx="3560373" cy="6462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13F5983-5FA4-4424-A638-F6C1A71A40C3}"/>
              </a:ext>
            </a:extLst>
          </p:cNvPr>
          <p:cNvSpPr txBox="1"/>
          <p:nvPr/>
        </p:nvSpPr>
        <p:spPr>
          <a:xfrm>
            <a:off x="9666514" y="1343387"/>
            <a:ext cx="2220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Complete the 0 times table.</a:t>
            </a:r>
          </a:p>
        </p:txBody>
      </p:sp>
    </p:spTree>
    <p:extLst>
      <p:ext uri="{BB962C8B-B14F-4D97-AF65-F5344CB8AC3E}">
        <p14:creationId xmlns:p14="http://schemas.microsoft.com/office/powerpoint/2010/main" val="11244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4:4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133D33D-BE3C-477D-9EB2-064349D670B9}"/>
              </a:ext>
            </a:extLst>
          </p:cNvPr>
          <p:cNvGraphicFramePr>
            <a:graphicFrameLocks noGrp="1"/>
          </p:cNvGraphicFramePr>
          <p:nvPr/>
        </p:nvGraphicFramePr>
        <p:xfrm>
          <a:off x="1807264" y="2500838"/>
          <a:ext cx="8577472" cy="18563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29283">
                  <a:extLst>
                    <a:ext uri="{9D8B030D-6E8A-4147-A177-3AD203B41FA5}">
                      <a16:colId xmlns:a16="http://schemas.microsoft.com/office/drawing/2014/main" val="793331358"/>
                    </a:ext>
                  </a:extLst>
                </a:gridCol>
                <a:gridCol w="1429283">
                  <a:extLst>
                    <a:ext uri="{9D8B030D-6E8A-4147-A177-3AD203B41FA5}">
                      <a16:colId xmlns:a16="http://schemas.microsoft.com/office/drawing/2014/main" val="2923173059"/>
                    </a:ext>
                  </a:extLst>
                </a:gridCol>
                <a:gridCol w="1429283">
                  <a:extLst>
                    <a:ext uri="{9D8B030D-6E8A-4147-A177-3AD203B41FA5}">
                      <a16:colId xmlns:a16="http://schemas.microsoft.com/office/drawing/2014/main" val="1029609980"/>
                    </a:ext>
                  </a:extLst>
                </a:gridCol>
                <a:gridCol w="1429283">
                  <a:extLst>
                    <a:ext uri="{9D8B030D-6E8A-4147-A177-3AD203B41FA5}">
                      <a16:colId xmlns:a16="http://schemas.microsoft.com/office/drawing/2014/main" val="2492568304"/>
                    </a:ext>
                  </a:extLst>
                </a:gridCol>
                <a:gridCol w="1430170">
                  <a:extLst>
                    <a:ext uri="{9D8B030D-6E8A-4147-A177-3AD203B41FA5}">
                      <a16:colId xmlns:a16="http://schemas.microsoft.com/office/drawing/2014/main" val="1280977477"/>
                    </a:ext>
                  </a:extLst>
                </a:gridCol>
                <a:gridCol w="1430170">
                  <a:extLst>
                    <a:ext uri="{9D8B030D-6E8A-4147-A177-3AD203B41FA5}">
                      <a16:colId xmlns:a16="http://schemas.microsoft.com/office/drawing/2014/main" val="2400065107"/>
                    </a:ext>
                  </a:extLst>
                </a:gridCol>
              </a:tblGrid>
              <a:tr h="46408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times table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5 times table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10 times table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817411"/>
                  </a:ext>
                </a:extLst>
              </a:tr>
              <a:tr h="464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 × 2 = 0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× 0 = 0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 × 5 = 0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5 × 0 = 0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 × 10 = 0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0 × 10 = 0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3636367"/>
                  </a:ext>
                </a:extLst>
              </a:tr>
              <a:tr h="464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 × 2 = 2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× 1 = 2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 × 5 = 5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5 × 1 = 5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 × 10 = 10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1 × 10 = 10</a:t>
                      </a:r>
                      <a:endParaRPr lang="en-GB" sz="1800" b="1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4269930"/>
                  </a:ext>
                </a:extLst>
              </a:tr>
              <a:tr h="4640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× 2 = 4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×</a:t>
                      </a: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 2 = 4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× 5 = 10</a:t>
                      </a:r>
                      <a:endParaRPr lang="en-GB" sz="180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5 × 2 = 10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× 10 = 20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Myriad Pro Semibold"/>
                        </a:rPr>
                        <a:t>2 × 10 = 20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Myriad Pro Semibold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777070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30461BA9-00C1-4E83-B02C-46DB58287F2F}"/>
              </a:ext>
            </a:extLst>
          </p:cNvPr>
          <p:cNvSpPr txBox="1"/>
          <p:nvPr/>
        </p:nvSpPr>
        <p:spPr>
          <a:xfrm>
            <a:off x="2612571" y="936171"/>
            <a:ext cx="4898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Look at the highlighted questions.</a:t>
            </a:r>
          </a:p>
          <a:p>
            <a:r>
              <a:rPr lang="en-GB" dirty="0"/>
              <a:t>What’s the same and what’s different?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9A87A6-58A9-4923-BF07-5E008E030818}"/>
              </a:ext>
            </a:extLst>
          </p:cNvPr>
          <p:cNvSpPr txBox="1"/>
          <p:nvPr/>
        </p:nvSpPr>
        <p:spPr>
          <a:xfrm>
            <a:off x="8926286" y="5275498"/>
            <a:ext cx="27756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one part is 1, the answer and the other part are the same.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3AFCE46-96C0-4622-8B66-992B45AE8B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83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07"/>
    </mc:Choice>
    <mc:Fallback xmlns="">
      <p:transition spd="slow" advTm="67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4:5</a:t>
            </a:r>
          </a:p>
        </p:txBody>
      </p:sp>
      <p:pic>
        <p:nvPicPr>
          <p:cNvPr id="43" name="Picture 42" descr="A close up of a logo&#10;&#10;Description automatically generated">
            <a:extLst>
              <a:ext uri="{FF2B5EF4-FFF2-40B4-BE49-F238E27FC236}">
                <a16:creationId xmlns:a16="http://schemas.microsoft.com/office/drawing/2014/main" id="{581C3C68-1A5F-41EA-BD8A-25976084FE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874" y="1326958"/>
            <a:ext cx="3560373" cy="646232"/>
          </a:xfrm>
          <a:prstGeom prst="rect">
            <a:avLst/>
          </a:prstGeom>
        </p:spPr>
      </p:pic>
      <p:pic>
        <p:nvPicPr>
          <p:cNvPr id="57" name="Picture 56" descr="A close up of a logo&#10;&#10;Description automatically generated">
            <a:extLst>
              <a:ext uri="{FF2B5EF4-FFF2-40B4-BE49-F238E27FC236}">
                <a16:creationId xmlns:a16="http://schemas.microsoft.com/office/drawing/2014/main" id="{78B8EE10-3235-456A-96AA-B72D04BD38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874" y="1702501"/>
            <a:ext cx="3560373" cy="646232"/>
          </a:xfrm>
          <a:prstGeom prst="rect">
            <a:avLst/>
          </a:prstGeom>
        </p:spPr>
      </p:pic>
      <p:pic>
        <p:nvPicPr>
          <p:cNvPr id="58" name="Picture 57" descr="A close up of a logo&#10;&#10;Description automatically generated">
            <a:extLst>
              <a:ext uri="{FF2B5EF4-FFF2-40B4-BE49-F238E27FC236}">
                <a16:creationId xmlns:a16="http://schemas.microsoft.com/office/drawing/2014/main" id="{549970ED-AA30-44C5-8DB3-123FD72C34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874" y="2058889"/>
            <a:ext cx="3560373" cy="646232"/>
          </a:xfrm>
          <a:prstGeom prst="rect">
            <a:avLst/>
          </a:prstGeom>
        </p:spPr>
      </p:pic>
      <p:pic>
        <p:nvPicPr>
          <p:cNvPr id="59" name="Picture 58" descr="A close up of a logo&#10;&#10;Description automatically generated">
            <a:extLst>
              <a:ext uri="{FF2B5EF4-FFF2-40B4-BE49-F238E27FC236}">
                <a16:creationId xmlns:a16="http://schemas.microsoft.com/office/drawing/2014/main" id="{9A53884D-405C-4F6B-8117-629D618363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874" y="2424802"/>
            <a:ext cx="3560373" cy="646232"/>
          </a:xfrm>
          <a:prstGeom prst="rect">
            <a:avLst/>
          </a:prstGeom>
        </p:spPr>
      </p:pic>
      <p:pic>
        <p:nvPicPr>
          <p:cNvPr id="60" name="Picture 59" descr="A close up of a logo&#10;&#10;Description automatically generated">
            <a:extLst>
              <a:ext uri="{FF2B5EF4-FFF2-40B4-BE49-F238E27FC236}">
                <a16:creationId xmlns:a16="http://schemas.microsoft.com/office/drawing/2014/main" id="{9718EFB4-3FD2-4660-9BB4-49885125FD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874" y="2781576"/>
            <a:ext cx="3560373" cy="646232"/>
          </a:xfrm>
          <a:prstGeom prst="rect">
            <a:avLst/>
          </a:prstGeom>
        </p:spPr>
      </p:pic>
      <p:pic>
        <p:nvPicPr>
          <p:cNvPr id="61" name="Picture 60" descr="A close up of a logo&#10;&#10;Description automatically generated">
            <a:extLst>
              <a:ext uri="{FF2B5EF4-FFF2-40B4-BE49-F238E27FC236}">
                <a16:creationId xmlns:a16="http://schemas.microsoft.com/office/drawing/2014/main" id="{E41DDFE3-02A9-4D62-B19E-77FF7BB8D0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874" y="3519175"/>
            <a:ext cx="3560373" cy="646232"/>
          </a:xfrm>
          <a:prstGeom prst="rect">
            <a:avLst/>
          </a:prstGeom>
        </p:spPr>
      </p:pic>
      <p:pic>
        <p:nvPicPr>
          <p:cNvPr id="62" name="Picture 61" descr="A close up of a logo&#10;&#10;Description automatically generated">
            <a:extLst>
              <a:ext uri="{FF2B5EF4-FFF2-40B4-BE49-F238E27FC236}">
                <a16:creationId xmlns:a16="http://schemas.microsoft.com/office/drawing/2014/main" id="{4AFEC40B-D166-4F17-A089-7C0FE139EC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874" y="3869824"/>
            <a:ext cx="3560373" cy="646232"/>
          </a:xfrm>
          <a:prstGeom prst="rect">
            <a:avLst/>
          </a:prstGeom>
        </p:spPr>
      </p:pic>
      <p:pic>
        <p:nvPicPr>
          <p:cNvPr id="63" name="Picture 62" descr="A close up of a logo&#10;&#10;Description automatically generated">
            <a:extLst>
              <a:ext uri="{FF2B5EF4-FFF2-40B4-BE49-F238E27FC236}">
                <a16:creationId xmlns:a16="http://schemas.microsoft.com/office/drawing/2014/main" id="{64FD5FBC-A4CB-40E2-8EF5-BFAD7E2B818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874" y="4239928"/>
            <a:ext cx="3560373" cy="646232"/>
          </a:xfrm>
          <a:prstGeom prst="rect">
            <a:avLst/>
          </a:prstGeom>
        </p:spPr>
      </p:pic>
      <p:pic>
        <p:nvPicPr>
          <p:cNvPr id="64" name="Picture 63" descr="A close up of a logo&#10;&#10;Description automatically generated">
            <a:extLst>
              <a:ext uri="{FF2B5EF4-FFF2-40B4-BE49-F238E27FC236}">
                <a16:creationId xmlns:a16="http://schemas.microsoft.com/office/drawing/2014/main" id="{7EEE4A3A-E627-4F7A-810C-BF7B004D88A4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136" y="4597249"/>
            <a:ext cx="3633531" cy="646232"/>
          </a:xfrm>
          <a:prstGeom prst="rect">
            <a:avLst/>
          </a:prstGeom>
        </p:spPr>
      </p:pic>
      <p:pic>
        <p:nvPicPr>
          <p:cNvPr id="65" name="Picture 64" descr="A close up of a logo&#10;&#10;Description automatically generated">
            <a:extLst>
              <a:ext uri="{FF2B5EF4-FFF2-40B4-BE49-F238E27FC236}">
                <a16:creationId xmlns:a16="http://schemas.microsoft.com/office/drawing/2014/main" id="{DF39CBE2-3BDB-4395-B31F-38223C0CBCE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136" y="4962592"/>
            <a:ext cx="3724979" cy="646232"/>
          </a:xfrm>
          <a:prstGeom prst="rect">
            <a:avLst/>
          </a:prstGeom>
        </p:spPr>
      </p:pic>
      <p:pic>
        <p:nvPicPr>
          <p:cNvPr id="66" name="Picture 65" descr="A close up of a logo&#10;&#10;Description automatically generated">
            <a:extLst>
              <a:ext uri="{FF2B5EF4-FFF2-40B4-BE49-F238E27FC236}">
                <a16:creationId xmlns:a16="http://schemas.microsoft.com/office/drawing/2014/main" id="{8C73E6C1-CF24-43BD-8665-5B42E493C5F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136" y="5322150"/>
            <a:ext cx="3724979" cy="646232"/>
          </a:xfrm>
          <a:prstGeom prst="rect">
            <a:avLst/>
          </a:prstGeom>
        </p:spPr>
      </p:pic>
      <p:pic>
        <p:nvPicPr>
          <p:cNvPr id="67" name="Picture 66" descr="A close up of a logo&#10;&#10;Description automatically generated">
            <a:extLst>
              <a:ext uri="{FF2B5EF4-FFF2-40B4-BE49-F238E27FC236}">
                <a16:creationId xmlns:a16="http://schemas.microsoft.com/office/drawing/2014/main" id="{BE2650A4-3630-46CB-90AA-85ABDFA35A8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874" y="977625"/>
            <a:ext cx="3560373" cy="646232"/>
          </a:xfrm>
          <a:prstGeom prst="rect">
            <a:avLst/>
          </a:prstGeom>
        </p:spPr>
      </p:pic>
      <p:pic>
        <p:nvPicPr>
          <p:cNvPr id="68" name="Picture 67" descr="A close up of a logo&#10;&#10;Description automatically generated">
            <a:extLst>
              <a:ext uri="{FF2B5EF4-FFF2-40B4-BE49-F238E27FC236}">
                <a16:creationId xmlns:a16="http://schemas.microsoft.com/office/drawing/2014/main" id="{BDFF3182-84CE-448F-899E-3772A5CAAB9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874" y="3141887"/>
            <a:ext cx="3560373" cy="646232"/>
          </a:xfrm>
          <a:prstGeom prst="rect">
            <a:avLst/>
          </a:prstGeom>
        </p:spPr>
      </p:pic>
      <p:pic>
        <p:nvPicPr>
          <p:cNvPr id="69" name="Picture 68" descr="A close up of a logo&#10;&#10;Description automatically generated">
            <a:extLst>
              <a:ext uri="{FF2B5EF4-FFF2-40B4-BE49-F238E27FC236}">
                <a16:creationId xmlns:a16="http://schemas.microsoft.com/office/drawing/2014/main" id="{C4C32027-4113-4D91-938D-07D530EA14A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308" y="969908"/>
            <a:ext cx="6090432" cy="499915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B696024-449E-4A6D-874C-8E54D4AC2BFD}"/>
              </a:ext>
            </a:extLst>
          </p:cNvPr>
          <p:cNvSpPr txBox="1"/>
          <p:nvPr/>
        </p:nvSpPr>
        <p:spPr>
          <a:xfrm>
            <a:off x="9666514" y="1343387"/>
            <a:ext cx="2220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Complete the 1 times table.</a:t>
            </a:r>
          </a:p>
        </p:txBody>
      </p:sp>
    </p:spTree>
    <p:extLst>
      <p:ext uri="{BB962C8B-B14F-4D97-AF65-F5344CB8AC3E}">
        <p14:creationId xmlns:p14="http://schemas.microsoft.com/office/powerpoint/2010/main" val="3303046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CA97D94-4B23-447B-BCAB-A95BB290BA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C49738-61ED-492F-AFFC-6FD60253D392}"/>
              </a:ext>
            </a:extLst>
          </p:cNvPr>
          <p:cNvSpPr txBox="1"/>
          <p:nvPr/>
        </p:nvSpPr>
        <p:spPr>
          <a:xfrm>
            <a:off x="2788417" y="829676"/>
            <a:ext cx="781594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Your turn in your yellow books…</a:t>
            </a:r>
          </a:p>
          <a:p>
            <a:r>
              <a:rPr lang="en-GB" dirty="0"/>
              <a:t>Think about number formation and remember one digit in each box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7068C5-80A6-4F81-BEE7-A70463D6727F}"/>
              </a:ext>
            </a:extLst>
          </p:cNvPr>
          <p:cNvSpPr txBox="1"/>
          <p:nvPr/>
        </p:nvSpPr>
        <p:spPr>
          <a:xfrm>
            <a:off x="3047999" y="1811785"/>
            <a:ext cx="352697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0 x 0 = ____</a:t>
            </a:r>
          </a:p>
          <a:p>
            <a:endParaRPr lang="en-GB" sz="2400" b="1" dirty="0"/>
          </a:p>
          <a:p>
            <a:r>
              <a:rPr lang="en-GB" sz="2400" b="1" dirty="0"/>
              <a:t>4 x 0 = ___</a:t>
            </a:r>
          </a:p>
          <a:p>
            <a:endParaRPr lang="en-GB" sz="2400" b="1" dirty="0"/>
          </a:p>
          <a:p>
            <a:r>
              <a:rPr lang="en-GB" sz="2400" b="1" dirty="0"/>
              <a:t>12 x 0 = ___</a:t>
            </a:r>
          </a:p>
          <a:p>
            <a:endParaRPr lang="en-GB" sz="2400" b="1" dirty="0"/>
          </a:p>
          <a:p>
            <a:r>
              <a:rPr lang="en-GB" sz="2400" b="1" dirty="0"/>
              <a:t>8 x ___ = 0</a:t>
            </a:r>
          </a:p>
          <a:p>
            <a:endParaRPr lang="en-GB" sz="2400" b="1" dirty="0"/>
          </a:p>
          <a:p>
            <a:r>
              <a:rPr lang="en-GB" sz="2400" b="1" dirty="0"/>
              <a:t>0 x 30 = ___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0B3A25-8189-4D8E-88BC-48BBE56CEB21}"/>
              </a:ext>
            </a:extLst>
          </p:cNvPr>
          <p:cNvSpPr txBox="1"/>
          <p:nvPr/>
        </p:nvSpPr>
        <p:spPr>
          <a:xfrm>
            <a:off x="7761515" y="1811785"/>
            <a:ext cx="352697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0 x 1 = ____</a:t>
            </a:r>
          </a:p>
          <a:p>
            <a:endParaRPr lang="en-GB" sz="2400" b="1" dirty="0"/>
          </a:p>
          <a:p>
            <a:r>
              <a:rPr lang="en-GB" sz="2400" b="1" dirty="0"/>
              <a:t>4 x 1 = ___</a:t>
            </a:r>
          </a:p>
          <a:p>
            <a:endParaRPr lang="en-GB" sz="2400" b="1" dirty="0"/>
          </a:p>
          <a:p>
            <a:r>
              <a:rPr lang="en-GB" sz="2400" b="1" dirty="0"/>
              <a:t>12 x 1 = ___</a:t>
            </a:r>
          </a:p>
          <a:p>
            <a:endParaRPr lang="en-GB" sz="2400" b="1" dirty="0"/>
          </a:p>
          <a:p>
            <a:r>
              <a:rPr lang="en-GB" sz="2400" b="1" dirty="0"/>
              <a:t>8 x ___ = 8</a:t>
            </a:r>
          </a:p>
          <a:p>
            <a:endParaRPr lang="en-GB" sz="2400" b="1" dirty="0"/>
          </a:p>
          <a:p>
            <a:r>
              <a:rPr lang="en-GB" sz="2400" b="1" dirty="0"/>
              <a:t>0 x 30 = ___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EA6CD9-BCFF-47F5-A3CC-3B7B1B3F09B2}"/>
              </a:ext>
            </a:extLst>
          </p:cNvPr>
          <p:cNvSpPr txBox="1"/>
          <p:nvPr/>
        </p:nvSpPr>
        <p:spPr>
          <a:xfrm>
            <a:off x="5138057" y="5246269"/>
            <a:ext cx="33310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1 x 5          6 x 1</a:t>
            </a:r>
          </a:p>
          <a:p>
            <a:endParaRPr lang="en-GB" sz="2400" b="1" dirty="0"/>
          </a:p>
          <a:p>
            <a:r>
              <a:rPr lang="en-GB" sz="2400" b="1" dirty="0"/>
              <a:t>0 x 7          0 x 6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685191D-3F9E-4E4A-98BE-01060D97F6CB}"/>
              </a:ext>
            </a:extLst>
          </p:cNvPr>
          <p:cNvSpPr/>
          <p:nvPr/>
        </p:nvSpPr>
        <p:spPr>
          <a:xfrm>
            <a:off x="6096000" y="5228105"/>
            <a:ext cx="478970" cy="4542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0CC7F24-DC73-4D5D-A332-60960217AF11}"/>
              </a:ext>
            </a:extLst>
          </p:cNvPr>
          <p:cNvSpPr/>
          <p:nvPr/>
        </p:nvSpPr>
        <p:spPr>
          <a:xfrm>
            <a:off x="6117774" y="5968334"/>
            <a:ext cx="478970" cy="4542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66A8504-BA11-43B7-BE7B-3E1C1A6221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72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11"/>
    </mc:Choice>
    <mc:Fallback xmlns="">
      <p:transition spd="slow" advTm="140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2.4 The 10 and 5 time tables</a:t>
            </a:r>
            <a:r>
              <a:rPr lang="en-GB" dirty="0"/>
              <a:t>	</a:t>
            </a:r>
            <a:r>
              <a:rPr lang="en-US" dirty="0">
                <a:solidFill>
                  <a:srgbClr val="00628C"/>
                </a:solidFill>
              </a:rPr>
              <a:t>Step 4:6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874BFCB-F158-4D30-A8D5-2498F3D17A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963279"/>
              </p:ext>
            </p:extLst>
          </p:nvPr>
        </p:nvGraphicFramePr>
        <p:xfrm>
          <a:off x="3431999" y="959310"/>
          <a:ext cx="5536328" cy="53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9286">
                  <a:extLst>
                    <a:ext uri="{9D8B030D-6E8A-4147-A177-3AD203B41FA5}">
                      <a16:colId xmlns:a16="http://schemas.microsoft.com/office/drawing/2014/main" val="81816185"/>
                    </a:ext>
                  </a:extLst>
                </a:gridCol>
                <a:gridCol w="1379014">
                  <a:extLst>
                    <a:ext uri="{9D8B030D-6E8A-4147-A177-3AD203B41FA5}">
                      <a16:colId xmlns:a16="http://schemas.microsoft.com/office/drawing/2014/main" val="3963530225"/>
                    </a:ext>
                  </a:extLst>
                </a:gridCol>
                <a:gridCol w="1379014">
                  <a:extLst>
                    <a:ext uri="{9D8B030D-6E8A-4147-A177-3AD203B41FA5}">
                      <a16:colId xmlns:a16="http://schemas.microsoft.com/office/drawing/2014/main" val="2007256124"/>
                    </a:ext>
                  </a:extLst>
                </a:gridCol>
                <a:gridCol w="1379014">
                  <a:extLst>
                    <a:ext uri="{9D8B030D-6E8A-4147-A177-3AD203B41FA5}">
                      <a16:colId xmlns:a16="http://schemas.microsoft.com/office/drawing/2014/main" val="3250531719"/>
                    </a:ext>
                  </a:extLst>
                </a:gridCol>
              </a:tblGrid>
              <a:tr h="1332000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Myriad Pro Semibold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factor</a:t>
                      </a:r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(part)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factor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(part)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product 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Myriad Pro Semibold"/>
                        </a:rPr>
                        <a:t>(answer)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8910124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Myriad Pro Semibold"/>
                        </a:rPr>
                        <a:t>factor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(part)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rgbClr val="FF0000"/>
                        </a:solidFill>
                        <a:latin typeface="Myriad Pro Semibol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rgbClr val="FF0000"/>
                        </a:solidFill>
                        <a:latin typeface="Myriad Pro Semibol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2543736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Myriad Pro Semibold"/>
                        </a:rPr>
                        <a:t>factor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(part)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E2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rgbClr val="FF0000"/>
                        </a:solidFill>
                        <a:latin typeface="Myriad Pro Semibol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rgbClr val="FF0000"/>
                        </a:solidFill>
                        <a:latin typeface="Myriad Pro Semibol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1266863"/>
                  </a:ext>
                </a:extLst>
              </a:tr>
              <a:tr h="133200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  <a:latin typeface="Myriad Pro Semibold"/>
                        </a:rPr>
                        <a:t>product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(answer)</a:t>
                      </a:r>
                      <a:endParaRPr lang="en-GB" sz="2400" b="1" dirty="0">
                        <a:solidFill>
                          <a:schemeClr val="tx1"/>
                        </a:solidFill>
                        <a:latin typeface="Myriad Pro Semibol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Myriad Pro Semibold"/>
                        </a:rPr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chemeClr val="tx1"/>
                        </a:solidFill>
                        <a:latin typeface="Myriad Pro Semibold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023044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8A4B529-3A9F-4CB5-8D79-E06A8E067481}"/>
              </a:ext>
            </a:extLst>
          </p:cNvPr>
          <p:cNvSpPr txBox="1"/>
          <p:nvPr/>
        </p:nvSpPr>
        <p:spPr bwMode="auto">
          <a:xfrm>
            <a:off x="5252906" y="2729023"/>
            <a:ext cx="3513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C54189-E37D-41D2-BB7D-4A2ECEEC3C18}"/>
              </a:ext>
            </a:extLst>
          </p:cNvPr>
          <p:cNvSpPr txBox="1"/>
          <p:nvPr/>
        </p:nvSpPr>
        <p:spPr bwMode="auto">
          <a:xfrm>
            <a:off x="6501980" y="2729022"/>
            <a:ext cx="5180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BC0C4C-7EA6-4848-90D5-B066816A38A7}"/>
              </a:ext>
            </a:extLst>
          </p:cNvPr>
          <p:cNvSpPr txBox="1"/>
          <p:nvPr/>
        </p:nvSpPr>
        <p:spPr bwMode="auto">
          <a:xfrm>
            <a:off x="5252906" y="4060038"/>
            <a:ext cx="3513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DDE90B-A7F0-4735-86FD-9D651577E4EC}"/>
              </a:ext>
            </a:extLst>
          </p:cNvPr>
          <p:cNvSpPr txBox="1"/>
          <p:nvPr/>
        </p:nvSpPr>
        <p:spPr bwMode="auto">
          <a:xfrm>
            <a:off x="6587518" y="4056725"/>
            <a:ext cx="3513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1</a:t>
            </a:r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E39A918E-06E7-44C6-B62D-E966DEFFA56E}"/>
              </a:ext>
            </a:extLst>
          </p:cNvPr>
          <p:cNvSpPr/>
          <p:nvPr/>
        </p:nvSpPr>
        <p:spPr>
          <a:xfrm>
            <a:off x="9535885" y="959310"/>
            <a:ext cx="631372" cy="6300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7CBC062-CB69-4487-97CA-23C7463B6C8C}"/>
              </a:ext>
            </a:extLst>
          </p:cNvPr>
          <p:cNvSpPr txBox="1"/>
          <p:nvPr/>
        </p:nvSpPr>
        <p:spPr>
          <a:xfrm>
            <a:off x="9361714" y="1828800"/>
            <a:ext cx="24682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Challenge – can you fill in the missing numbers?</a:t>
            </a:r>
          </a:p>
        </p:txBody>
      </p:sp>
    </p:spTree>
    <p:extLst>
      <p:ext uri="{BB962C8B-B14F-4D97-AF65-F5344CB8AC3E}">
        <p14:creationId xmlns:p14="http://schemas.microsoft.com/office/powerpoint/2010/main" val="237611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891862"/>
            <a:ext cx="8915399" cy="2262781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Session 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1600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588" y="197548"/>
            <a:ext cx="2767502" cy="1974152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77913853-B3A2-41BA-8087-5DF9E84D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1896" y="2750662"/>
            <a:ext cx="6551075" cy="1280890"/>
          </a:xfrm>
        </p:spPr>
        <p:txBody>
          <a:bodyPr/>
          <a:lstStyle/>
          <a:p>
            <a:r>
              <a:rPr lang="en-GB" dirty="0"/>
              <a:t>Count back in 5s from 60</a:t>
            </a: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2CD8A4B1-57A4-4078-8070-690ADAA963C0}"/>
              </a:ext>
            </a:extLst>
          </p:cNvPr>
          <p:cNvSpPr txBox="1">
            <a:spLocks/>
          </p:cNvSpPr>
          <p:nvPr/>
        </p:nvSpPr>
        <p:spPr>
          <a:xfrm>
            <a:off x="3071896" y="799987"/>
            <a:ext cx="655107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Count back in 2s from 24</a:t>
            </a:r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D444A6D8-BB3F-4C4B-9C04-22FA4DA631F5}"/>
              </a:ext>
            </a:extLst>
          </p:cNvPr>
          <p:cNvSpPr txBox="1">
            <a:spLocks/>
          </p:cNvSpPr>
          <p:nvPr/>
        </p:nvSpPr>
        <p:spPr>
          <a:xfrm>
            <a:off x="3071897" y="5130795"/>
            <a:ext cx="655107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Count back 10s from 120</a:t>
            </a:r>
          </a:p>
        </p:txBody>
      </p:sp>
    </p:spTree>
    <p:extLst>
      <p:ext uri="{BB962C8B-B14F-4D97-AF65-F5344CB8AC3E}">
        <p14:creationId xmlns:p14="http://schemas.microsoft.com/office/powerpoint/2010/main" val="17222539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WALT represent multiplication equations in different ways.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(switchers/ commutativity)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461411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A67FEB-596C-4715-A678-A272FB1D17C5}"/>
              </a:ext>
            </a:extLst>
          </p:cNvPr>
          <p:cNvSpPr txBox="1"/>
          <p:nvPr/>
        </p:nvSpPr>
        <p:spPr bwMode="auto">
          <a:xfrm>
            <a:off x="5290330" y="4509113"/>
            <a:ext cx="16113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 × 2 = 10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8D6405A-E116-4BF6-8BCA-1288A25B75A7}"/>
              </a:ext>
            </a:extLst>
          </p:cNvPr>
          <p:cNvSpPr txBox="1"/>
          <p:nvPr/>
        </p:nvSpPr>
        <p:spPr bwMode="auto">
          <a:xfrm>
            <a:off x="5097972" y="5103700"/>
            <a:ext cx="19960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 groups of 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1610EC7-0EBF-482A-A727-F6BBB7F44F5A}"/>
              </a:ext>
            </a:extLst>
          </p:cNvPr>
          <p:cNvSpPr txBox="1"/>
          <p:nvPr/>
        </p:nvSpPr>
        <p:spPr bwMode="auto">
          <a:xfrm>
            <a:off x="5195850" y="5698288"/>
            <a:ext cx="1800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2, five times</a:t>
            </a:r>
          </a:p>
        </p:txBody>
      </p:sp>
      <p:pic>
        <p:nvPicPr>
          <p:cNvPr id="12" name="Picture 11" descr="A picture containing brass knucks, weapon, wheel&#10;&#10;Description automatically generated">
            <a:extLst>
              <a:ext uri="{FF2B5EF4-FFF2-40B4-BE49-F238E27FC236}">
                <a16:creationId xmlns:a16="http://schemas.microsoft.com/office/drawing/2014/main" id="{4530BA5E-2734-44D3-B2DD-53F2A715D0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036" y="1316423"/>
            <a:ext cx="953931" cy="2737098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BA1B7890-D0F4-4324-9C0A-824851D61D57}"/>
              </a:ext>
            </a:extLst>
          </p:cNvPr>
          <p:cNvGrpSpPr/>
          <p:nvPr/>
        </p:nvGrpSpPr>
        <p:grpSpPr>
          <a:xfrm>
            <a:off x="5562921" y="1254074"/>
            <a:ext cx="1066158" cy="2859128"/>
            <a:chOff x="4038921" y="1254074"/>
            <a:chExt cx="1066158" cy="2859128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103E68B-D2F5-4F4F-9FF3-5389BA9E39A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921" y="1254074"/>
              <a:ext cx="1066158" cy="480083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DEDB92A-1879-49A3-A609-3A8D901C63A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921" y="1847205"/>
              <a:ext cx="1066158" cy="480083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41BD0CEF-DA68-4CC4-B9A6-796A5B57A8E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921" y="2445279"/>
              <a:ext cx="1066158" cy="480083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A2A954E-7276-4438-8E1F-05F6F28CC59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921" y="3036739"/>
              <a:ext cx="1066158" cy="480083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F0BCF123-3A0A-4A7A-ABDC-2B466237D81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921" y="3633119"/>
              <a:ext cx="1066158" cy="480083"/>
            </a:xfrm>
            <a:prstGeom prst="rect">
              <a:avLst/>
            </a:prstGeom>
          </p:spPr>
        </p:pic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A63796B9-DC09-43A2-903C-232692CCDFA7}"/>
              </a:ext>
            </a:extLst>
          </p:cNvPr>
          <p:cNvSpPr txBox="1"/>
          <p:nvPr/>
        </p:nvSpPr>
        <p:spPr>
          <a:xfrm>
            <a:off x="8203842" y="1734157"/>
            <a:ext cx="3747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many groups of 2 are there?</a:t>
            </a:r>
          </a:p>
          <a:p>
            <a:r>
              <a:rPr lang="en-GB" dirty="0"/>
              <a:t>How can we represent this with a  multiplication equation?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3089F9F-0103-4242-B16A-B86404A68C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59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64"/>
    </mc:Choice>
    <mc:Fallback xmlns="">
      <p:transition spd="slow" advTm="63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  <p:bldP spid="8" grpId="0"/>
      <p:bldP spid="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B67636-BC9B-42FD-B04B-838EFAF82953}"/>
              </a:ext>
            </a:extLst>
          </p:cNvPr>
          <p:cNvSpPr txBox="1"/>
          <p:nvPr/>
        </p:nvSpPr>
        <p:spPr bwMode="auto">
          <a:xfrm>
            <a:off x="5290330" y="4509113"/>
            <a:ext cx="16113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 × 2 = 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DE90B9-FEE0-4F14-99E7-5C45BE0A6270}"/>
              </a:ext>
            </a:extLst>
          </p:cNvPr>
          <p:cNvSpPr txBox="1"/>
          <p:nvPr/>
        </p:nvSpPr>
        <p:spPr bwMode="auto">
          <a:xfrm>
            <a:off x="5097972" y="5103700"/>
            <a:ext cx="19960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groups of 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77736C-B570-4B30-8EC4-9FCECD309F66}"/>
              </a:ext>
            </a:extLst>
          </p:cNvPr>
          <p:cNvSpPr txBox="1"/>
          <p:nvPr/>
        </p:nvSpPr>
        <p:spPr bwMode="auto">
          <a:xfrm>
            <a:off x="5180975" y="5698288"/>
            <a:ext cx="18300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5, two times</a:t>
            </a:r>
          </a:p>
        </p:txBody>
      </p:sp>
      <p:pic>
        <p:nvPicPr>
          <p:cNvPr id="11" name="Picture 10" descr="A picture containing brass knucks, weapon, wheel&#10;&#10;Description automatically generated">
            <a:extLst>
              <a:ext uri="{FF2B5EF4-FFF2-40B4-BE49-F238E27FC236}">
                <a16:creationId xmlns:a16="http://schemas.microsoft.com/office/drawing/2014/main" id="{BCE1DD76-4FBB-495B-AE7E-651EC99210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036" y="1316423"/>
            <a:ext cx="953931" cy="2737098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634B6922-A7BA-4C32-9D91-3B6E3B75AA0C}"/>
              </a:ext>
            </a:extLst>
          </p:cNvPr>
          <p:cNvGrpSpPr/>
          <p:nvPr/>
        </p:nvGrpSpPr>
        <p:grpSpPr>
          <a:xfrm>
            <a:off x="5562922" y="1251408"/>
            <a:ext cx="1071531" cy="2861795"/>
            <a:chOff x="4038921" y="1251407"/>
            <a:chExt cx="1071531" cy="2861795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A62AA2F7-293B-4C15-8825-944FDC7152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921" y="1251407"/>
              <a:ext cx="480083" cy="2861795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4671F1C5-FD61-4964-86F0-6A7536EF7F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0369" y="1251407"/>
              <a:ext cx="480083" cy="2861795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73412C2E-73A3-4E80-A34E-C1C92E2DE7A0}"/>
              </a:ext>
            </a:extLst>
          </p:cNvPr>
          <p:cNvSpPr txBox="1"/>
          <p:nvPr/>
        </p:nvSpPr>
        <p:spPr>
          <a:xfrm>
            <a:off x="8203842" y="1734157"/>
            <a:ext cx="3747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many groups of 5 are there?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9E18D6A-8FEE-4554-948E-EE102C98F2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03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1"/>
    </mc:Choice>
    <mc:Fallback xmlns="">
      <p:transition spd="slow" advTm="40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/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DAABBAB-550B-4BC7-84B5-DB32FF6B16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715" y="1994987"/>
            <a:ext cx="5112573" cy="28680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0332E93-F447-4AC9-A8DD-52887EB57EBC}"/>
              </a:ext>
            </a:extLst>
          </p:cNvPr>
          <p:cNvSpPr txBox="1"/>
          <p:nvPr/>
        </p:nvSpPr>
        <p:spPr>
          <a:xfrm>
            <a:off x="8203842" y="1734157"/>
            <a:ext cx="3747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is the same and what is different?</a:t>
            </a:r>
          </a:p>
        </p:txBody>
      </p:sp>
      <p:pic>
        <p:nvPicPr>
          <p:cNvPr id="6" name="Picture 2" descr="Free Light Bulb Picture Cartoon, Download Free Light Bulb Picture Cartoon  png images, Free ClipArts on Clipart Library">
            <a:extLst>
              <a:ext uri="{FF2B5EF4-FFF2-40B4-BE49-F238E27FC236}">
                <a16:creationId xmlns:a16="http://schemas.microsoft.com/office/drawing/2014/main" id="{C686F82E-8F34-4089-9A90-1728E6902B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1326" y="3964400"/>
            <a:ext cx="889705" cy="8939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A4B155F-7001-4646-A562-CF58341A8BFF}"/>
              </a:ext>
            </a:extLst>
          </p:cNvPr>
          <p:cNvSpPr txBox="1"/>
          <p:nvPr/>
        </p:nvSpPr>
        <p:spPr>
          <a:xfrm>
            <a:off x="9537332" y="4829606"/>
            <a:ext cx="23911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radley Hand ITC" panose="03070402050302030203" pitchFamily="66" charset="0"/>
              </a:rPr>
              <a:t>The product/ total remains the same.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6642293-97EA-4E1D-A4B7-20E3C52D5E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822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26"/>
    </mc:Choice>
    <mc:Fallback xmlns="">
      <p:transition spd="slow" advTm="57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3D392F-DC3F-4E31-87DA-CC441707F21D}"/>
              </a:ext>
            </a:extLst>
          </p:cNvPr>
          <p:cNvSpPr txBox="1"/>
          <p:nvPr/>
        </p:nvSpPr>
        <p:spPr bwMode="auto">
          <a:xfrm>
            <a:off x="5290332" y="4509113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× 5 = 10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9E4741-E2CE-4E66-A994-72A2F3BAC8E2}"/>
              </a:ext>
            </a:extLst>
          </p:cNvPr>
          <p:cNvSpPr txBox="1"/>
          <p:nvPr/>
        </p:nvSpPr>
        <p:spPr bwMode="auto">
          <a:xfrm>
            <a:off x="5097972" y="5103700"/>
            <a:ext cx="19960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groups of 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A8951B-BCAB-4BE3-967C-20000577CD38}"/>
              </a:ext>
            </a:extLst>
          </p:cNvPr>
          <p:cNvSpPr txBox="1"/>
          <p:nvPr/>
        </p:nvSpPr>
        <p:spPr bwMode="auto">
          <a:xfrm>
            <a:off x="5180975" y="5698288"/>
            <a:ext cx="18300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5, two times</a:t>
            </a:r>
          </a:p>
        </p:txBody>
      </p:sp>
      <p:pic>
        <p:nvPicPr>
          <p:cNvPr id="6" name="Picture 5" descr="A picture containing brass knucks, weapon, wheel&#10;&#10;Description automatically generated">
            <a:extLst>
              <a:ext uri="{FF2B5EF4-FFF2-40B4-BE49-F238E27FC236}">
                <a16:creationId xmlns:a16="http://schemas.microsoft.com/office/drawing/2014/main" id="{9E66DF63-3898-443F-8E31-0230328C3E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036" y="1316423"/>
            <a:ext cx="953931" cy="2737098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1103A8D7-C40D-49D3-ABE1-7753896E3F7D}"/>
              </a:ext>
            </a:extLst>
          </p:cNvPr>
          <p:cNvGrpSpPr/>
          <p:nvPr/>
        </p:nvGrpSpPr>
        <p:grpSpPr>
          <a:xfrm>
            <a:off x="5562922" y="1251408"/>
            <a:ext cx="1071531" cy="2861795"/>
            <a:chOff x="4038921" y="1251407"/>
            <a:chExt cx="1071531" cy="2861795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E9D1FD9-B44B-48F0-9267-29A3AB604CB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921" y="1251407"/>
              <a:ext cx="480083" cy="286179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33F3FA01-C3FF-4C3C-9D37-95473B8CC8A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0369" y="1251407"/>
              <a:ext cx="480083" cy="2861795"/>
            </a:xfrm>
            <a:prstGeom prst="rect">
              <a:avLst/>
            </a:prstGeom>
          </p:spPr>
        </p:pic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31436ADF-AD34-4838-BA66-A6683BF2C4F4}"/>
              </a:ext>
            </a:extLst>
          </p:cNvPr>
          <p:cNvSpPr txBox="1"/>
          <p:nvPr/>
        </p:nvSpPr>
        <p:spPr>
          <a:xfrm>
            <a:off x="8203842" y="1734157"/>
            <a:ext cx="3747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many groups of 5 are there?</a:t>
            </a:r>
          </a:p>
          <a:p>
            <a:r>
              <a:rPr lang="en-GB" dirty="0"/>
              <a:t>How can we represent this with a  multiplication equation?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D5912F0E-8DA5-4CBB-8444-BAE0FAD50F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54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27"/>
    </mc:Choice>
    <mc:Fallback xmlns="">
      <p:transition spd="slow" advTm="62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BEC1CB-1486-47C9-AF82-9D426999CCE8}"/>
              </a:ext>
            </a:extLst>
          </p:cNvPr>
          <p:cNvSpPr txBox="1"/>
          <p:nvPr/>
        </p:nvSpPr>
        <p:spPr bwMode="auto">
          <a:xfrm>
            <a:off x="5290332" y="4509113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× 5 = 10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0B7623-3C17-4AF1-9FEF-62149E4D7E84}"/>
              </a:ext>
            </a:extLst>
          </p:cNvPr>
          <p:cNvSpPr txBox="1"/>
          <p:nvPr/>
        </p:nvSpPr>
        <p:spPr bwMode="auto">
          <a:xfrm>
            <a:off x="5097972" y="5103700"/>
            <a:ext cx="19960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 groups of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B81AF0-DD50-4934-98C1-32D74682EA66}"/>
              </a:ext>
            </a:extLst>
          </p:cNvPr>
          <p:cNvSpPr txBox="1"/>
          <p:nvPr/>
        </p:nvSpPr>
        <p:spPr bwMode="auto">
          <a:xfrm>
            <a:off x="5195850" y="5698288"/>
            <a:ext cx="1800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2, five times</a:t>
            </a:r>
          </a:p>
        </p:txBody>
      </p:sp>
      <p:pic>
        <p:nvPicPr>
          <p:cNvPr id="6" name="Picture 5" descr="A picture containing brass knucks, weapon, wheel&#10;&#10;Description automatically generated">
            <a:extLst>
              <a:ext uri="{FF2B5EF4-FFF2-40B4-BE49-F238E27FC236}">
                <a16:creationId xmlns:a16="http://schemas.microsoft.com/office/drawing/2014/main" id="{AB8BB245-4F5E-415C-A588-34978A91AB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036" y="1316423"/>
            <a:ext cx="953931" cy="2737098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A4A399CF-896B-4620-818F-866692780A26}"/>
              </a:ext>
            </a:extLst>
          </p:cNvPr>
          <p:cNvGrpSpPr/>
          <p:nvPr/>
        </p:nvGrpSpPr>
        <p:grpSpPr>
          <a:xfrm>
            <a:off x="5562921" y="1254074"/>
            <a:ext cx="1066158" cy="2859128"/>
            <a:chOff x="4038921" y="1254074"/>
            <a:chExt cx="1066158" cy="2859128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782F835F-6C99-4847-944C-5BE47C2E75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921" y="1254074"/>
              <a:ext cx="1066158" cy="480083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338F94F-D1ED-4C91-BA95-4F65E338946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921" y="1847205"/>
              <a:ext cx="1066158" cy="480083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E5D98061-C470-4A70-96E8-4B264BE628A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921" y="2445279"/>
              <a:ext cx="1066158" cy="480083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30581CE-2B94-4889-B77E-0642A6D139E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921" y="3036739"/>
              <a:ext cx="1066158" cy="480083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185DE71-7A12-4177-B154-1C47E984BA9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921" y="3633119"/>
              <a:ext cx="1066158" cy="480083"/>
            </a:xfrm>
            <a:prstGeom prst="rect">
              <a:avLst/>
            </a:prstGeom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E67E3138-BF2C-4E25-853D-4C4C1548737E}"/>
              </a:ext>
            </a:extLst>
          </p:cNvPr>
          <p:cNvSpPr txBox="1"/>
          <p:nvPr/>
        </p:nvSpPr>
        <p:spPr>
          <a:xfrm>
            <a:off x="8203842" y="1734157"/>
            <a:ext cx="3747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How many groups of 2 are there?</a:t>
            </a: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E879ACE1-6637-4F2C-8383-4FB5388B5D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95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3"/>
    </mc:Choice>
    <mc:Fallback xmlns="">
      <p:transition spd="slow" advTm="29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4" grpId="0"/>
      <p:bldP spid="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74AE99FB-EF21-4368-B8B9-FF01CC6BA22E}"/>
              </a:ext>
            </a:extLst>
          </p:cNvPr>
          <p:cNvGrpSpPr/>
          <p:nvPr/>
        </p:nvGrpSpPr>
        <p:grpSpPr>
          <a:xfrm>
            <a:off x="7591574" y="1254074"/>
            <a:ext cx="1078392" cy="3454104"/>
            <a:chOff x="5750933" y="1272778"/>
            <a:chExt cx="1078392" cy="3454104"/>
          </a:xfrm>
        </p:grpSpPr>
        <p:pic>
          <p:nvPicPr>
            <p:cNvPr id="23" name="Picture 22" descr="A close up of a logo&#10;&#10;Description automatically generated">
              <a:extLst>
                <a:ext uri="{FF2B5EF4-FFF2-40B4-BE49-F238E27FC236}">
                  <a16:creationId xmlns:a16="http://schemas.microsoft.com/office/drawing/2014/main" id="{607026F1-62E6-4880-B51E-3C97607DEC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0933" y="1272778"/>
              <a:ext cx="480083" cy="3454104"/>
            </a:xfrm>
            <a:prstGeom prst="rect">
              <a:avLst/>
            </a:prstGeom>
          </p:spPr>
        </p:pic>
        <p:pic>
          <p:nvPicPr>
            <p:cNvPr id="25" name="Picture 24" descr="A close up of a logo&#10;&#10;Description automatically generated">
              <a:extLst>
                <a:ext uri="{FF2B5EF4-FFF2-40B4-BE49-F238E27FC236}">
                  <a16:creationId xmlns:a16="http://schemas.microsoft.com/office/drawing/2014/main" id="{ACBB1B00-D2F6-4FB9-930B-7F6721E86E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49242" y="1272778"/>
              <a:ext cx="480083" cy="3454104"/>
            </a:xfrm>
            <a:prstGeom prst="rect">
              <a:avLst/>
            </a:prstGeom>
          </p:spPr>
        </p:pic>
      </p:grp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E41C6D-A0BE-43FF-93DE-542DFFD187B3}"/>
              </a:ext>
            </a:extLst>
          </p:cNvPr>
          <p:cNvSpPr txBox="1"/>
          <p:nvPr/>
        </p:nvSpPr>
        <p:spPr bwMode="auto">
          <a:xfrm>
            <a:off x="5329884" y="5419543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 × 2 = 12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932BF6-4DD4-4BC7-8D67-B0DB887B4180}"/>
              </a:ext>
            </a:extLst>
          </p:cNvPr>
          <p:cNvSpPr txBox="1"/>
          <p:nvPr/>
        </p:nvSpPr>
        <p:spPr bwMode="auto">
          <a:xfrm>
            <a:off x="2978801" y="5419543"/>
            <a:ext cx="19960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 groups of 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12C29C-23BA-4EB5-BC62-C2E86EF0136F}"/>
              </a:ext>
            </a:extLst>
          </p:cNvPr>
          <p:cNvSpPr txBox="1"/>
          <p:nvPr/>
        </p:nvSpPr>
        <p:spPr bwMode="auto">
          <a:xfrm>
            <a:off x="7215743" y="5419543"/>
            <a:ext cx="18300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6, two times</a:t>
            </a:r>
          </a:p>
        </p:txBody>
      </p:sp>
      <p:pic>
        <p:nvPicPr>
          <p:cNvPr id="21" name="Picture 20" descr="A picture containing brass knucks, weapon, wheel&#10;&#10;Description automatically generated">
            <a:extLst>
              <a:ext uri="{FF2B5EF4-FFF2-40B4-BE49-F238E27FC236}">
                <a16:creationId xmlns:a16="http://schemas.microsoft.com/office/drawing/2014/main" id="{372801C8-0F63-4632-A751-B76ACB3C1F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552" y="1316423"/>
            <a:ext cx="953931" cy="3329408"/>
          </a:xfrm>
          <a:prstGeom prst="rect">
            <a:avLst/>
          </a:prstGeom>
        </p:spPr>
      </p:pic>
      <p:pic>
        <p:nvPicPr>
          <p:cNvPr id="24" name="Picture 23" descr="A picture containing brass knucks, weapon, wheel&#10;&#10;Description automatically generated">
            <a:extLst>
              <a:ext uri="{FF2B5EF4-FFF2-40B4-BE49-F238E27FC236}">
                <a16:creationId xmlns:a16="http://schemas.microsoft.com/office/drawing/2014/main" id="{535BB64A-850B-4450-95BD-365F6DA139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865" y="1316423"/>
            <a:ext cx="953931" cy="3329408"/>
          </a:xfrm>
          <a:prstGeom prst="rect">
            <a:avLst/>
          </a:prstGeom>
        </p:spPr>
      </p:pic>
      <p:grpSp>
        <p:nvGrpSpPr>
          <p:cNvPr id="45" name="Group 44">
            <a:extLst>
              <a:ext uri="{FF2B5EF4-FFF2-40B4-BE49-F238E27FC236}">
                <a16:creationId xmlns:a16="http://schemas.microsoft.com/office/drawing/2014/main" id="{B09C40AF-350F-46DB-9F34-EB0A3636F537}"/>
              </a:ext>
            </a:extLst>
          </p:cNvPr>
          <p:cNvGrpSpPr/>
          <p:nvPr/>
        </p:nvGrpSpPr>
        <p:grpSpPr>
          <a:xfrm>
            <a:off x="3443750" y="1254075"/>
            <a:ext cx="1066158" cy="3454105"/>
            <a:chOff x="1919750" y="1254074"/>
            <a:chExt cx="1066158" cy="3454105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983CC3F6-D028-4EFD-93FD-F18E7E99ABC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9750" y="1254074"/>
              <a:ext cx="1066158" cy="480083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233A92B-3F89-4868-92FE-A5082756A31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9750" y="1847205"/>
              <a:ext cx="1066158" cy="480083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00F19901-135E-4CA7-B352-DBEBE0A19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9750" y="2445279"/>
              <a:ext cx="1066158" cy="480083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33548FE3-1266-4B82-8BF3-DB85DC608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9750" y="3036739"/>
              <a:ext cx="1066158" cy="480083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763F950-8FFD-4C36-AE1B-A0624A1D983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9750" y="3633119"/>
              <a:ext cx="1066158" cy="480083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60D819D8-1B5A-4409-8C2A-6DA02F6624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9750" y="4228096"/>
              <a:ext cx="1066158" cy="480083"/>
            </a:xfrm>
            <a:prstGeom prst="rect">
              <a:avLst/>
            </a:prstGeom>
          </p:spPr>
        </p:pic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30921F56-D3F8-439E-9404-4ED92A5EFF99}"/>
              </a:ext>
            </a:extLst>
          </p:cNvPr>
          <p:cNvSpPr txBox="1"/>
          <p:nvPr/>
        </p:nvSpPr>
        <p:spPr>
          <a:xfrm>
            <a:off x="9045795" y="1412101"/>
            <a:ext cx="33054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Six times two can represent six groups of two.</a:t>
            </a:r>
          </a:p>
          <a:p>
            <a:endParaRPr lang="en-GB" dirty="0"/>
          </a:p>
          <a:p>
            <a:r>
              <a:rPr lang="en-GB" dirty="0"/>
              <a:t>It can also represent two groups of six (or six, two times)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608A00-010A-4C0D-BBEB-0929699AE58E}"/>
              </a:ext>
            </a:extLst>
          </p:cNvPr>
          <p:cNvSpPr txBox="1"/>
          <p:nvPr/>
        </p:nvSpPr>
        <p:spPr>
          <a:xfrm>
            <a:off x="1759623" y="783960"/>
            <a:ext cx="7304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is the same? What is different?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F6FF137-00DC-44ED-A7D2-CFB4B716BE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17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32"/>
    </mc:Choice>
    <mc:Fallback xmlns="">
      <p:transition spd="slow" advTm="5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34706237-39CA-4629-84EA-2D888C38F28A}"/>
              </a:ext>
            </a:extLst>
          </p:cNvPr>
          <p:cNvGrpSpPr/>
          <p:nvPr/>
        </p:nvGrpSpPr>
        <p:grpSpPr>
          <a:xfrm>
            <a:off x="7574299" y="1254074"/>
            <a:ext cx="1113959" cy="3887720"/>
            <a:chOff x="6050298" y="1254074"/>
            <a:chExt cx="1113959" cy="3887720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547F0356-4592-451C-B47F-97D588A118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0298" y="1254074"/>
              <a:ext cx="1113959" cy="320055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4D404177-F8A5-40D6-AB0D-9AA63C33BB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0298" y="1650481"/>
              <a:ext cx="1113959" cy="320055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885B9C35-00A5-4E22-8958-269C4C97C44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0298" y="2046888"/>
              <a:ext cx="1113959" cy="320055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29C48E3-E546-4D17-9DC9-296079C8768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0298" y="2443295"/>
              <a:ext cx="1113959" cy="320055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FE48BCB2-5648-408C-973C-7F2C9EA082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0298" y="2839702"/>
              <a:ext cx="1113959" cy="320055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8DAC33AB-FDAF-4245-A0D8-2069D8F5A7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0298" y="3236109"/>
              <a:ext cx="1113959" cy="320055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A5936D17-FA13-4F6A-8B25-0391BD2D215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0298" y="3632516"/>
              <a:ext cx="1113959" cy="320055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8DB4035E-22EF-4C88-8D70-5C66618C8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0298" y="4028923"/>
              <a:ext cx="1113959" cy="320055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2A85ABA8-7F34-4696-8586-3A2D3B5D013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0298" y="4821739"/>
              <a:ext cx="1113959" cy="320055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450085AF-2C49-4E43-8092-AB30D7AA51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0298" y="4425330"/>
              <a:ext cx="1113959" cy="320055"/>
            </a:xfrm>
            <a:prstGeom prst="rect">
              <a:avLst/>
            </a:prstGeom>
          </p:spPr>
        </p:pic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C1F2A379-F446-4D06-BB75-C109C468F62B}"/>
              </a:ext>
            </a:extLst>
          </p:cNvPr>
          <p:cNvGrpSpPr/>
          <p:nvPr/>
        </p:nvGrpSpPr>
        <p:grpSpPr>
          <a:xfrm>
            <a:off x="3428662" y="1254074"/>
            <a:ext cx="1109608" cy="3890544"/>
            <a:chOff x="1904662" y="1254074"/>
            <a:chExt cx="1109608" cy="3890544"/>
          </a:xfrm>
        </p:grpSpPr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CC3F3958-1B86-4736-B54A-BB55D1557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4662" y="1254074"/>
              <a:ext cx="320055" cy="3890544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2A8E1608-DF5D-41C4-9FC4-61182F1CDD9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9439" y="1254074"/>
              <a:ext cx="320055" cy="3890544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98B2A4B4-9EEC-4F30-B148-04957E03909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4215" y="1254074"/>
              <a:ext cx="320055" cy="3890544"/>
            </a:xfrm>
            <a:prstGeom prst="rect">
              <a:avLst/>
            </a:prstGeom>
          </p:spPr>
        </p:pic>
      </p:grp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4F0F8CC-83ED-4C28-9665-2178D3FD3841}"/>
              </a:ext>
            </a:extLst>
          </p:cNvPr>
          <p:cNvSpPr txBox="1"/>
          <p:nvPr/>
        </p:nvSpPr>
        <p:spPr bwMode="auto">
          <a:xfrm>
            <a:off x="5246529" y="5419543"/>
            <a:ext cx="17780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 × 10 = 30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953C395-1A89-47D4-AD98-7C80590A5543}"/>
              </a:ext>
            </a:extLst>
          </p:cNvPr>
          <p:cNvSpPr txBox="1"/>
          <p:nvPr/>
        </p:nvSpPr>
        <p:spPr bwMode="auto">
          <a:xfrm>
            <a:off x="2895444" y="5419543"/>
            <a:ext cx="2162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 groups of 10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19A4B59-5BB0-4E6A-964C-F6B8CCB7E177}"/>
              </a:ext>
            </a:extLst>
          </p:cNvPr>
          <p:cNvSpPr txBox="1"/>
          <p:nvPr/>
        </p:nvSpPr>
        <p:spPr bwMode="auto">
          <a:xfrm>
            <a:off x="7250978" y="5419543"/>
            <a:ext cx="17595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3, ten times</a:t>
            </a:r>
          </a:p>
        </p:txBody>
      </p:sp>
      <p:pic>
        <p:nvPicPr>
          <p:cNvPr id="32" name="Picture 31" descr="A picture containing weapon, brass knucks&#10;&#10;Description automatically generated">
            <a:extLst>
              <a:ext uri="{FF2B5EF4-FFF2-40B4-BE49-F238E27FC236}">
                <a16:creationId xmlns:a16="http://schemas.microsoft.com/office/drawing/2014/main" id="{B7CFE327-B619-4672-AD94-078ACFD0E3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266" y="1295641"/>
            <a:ext cx="1030828" cy="3807413"/>
          </a:xfrm>
          <a:prstGeom prst="rect">
            <a:avLst/>
          </a:prstGeom>
        </p:spPr>
      </p:pic>
      <p:pic>
        <p:nvPicPr>
          <p:cNvPr id="40" name="Picture 39" descr="A picture containing weapon, brass knucks&#10;&#10;Description automatically generated">
            <a:extLst>
              <a:ext uri="{FF2B5EF4-FFF2-40B4-BE49-F238E27FC236}">
                <a16:creationId xmlns:a16="http://schemas.microsoft.com/office/drawing/2014/main" id="{9668F752-06F9-4B5F-B49E-0740B532743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245" y="1292367"/>
            <a:ext cx="1030828" cy="380741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C8DE3DCB-5E8E-4246-89A3-0BE4519DE85C}"/>
              </a:ext>
            </a:extLst>
          </p:cNvPr>
          <p:cNvSpPr txBox="1"/>
          <p:nvPr/>
        </p:nvSpPr>
        <p:spPr>
          <a:xfrm>
            <a:off x="9045795" y="1412101"/>
            <a:ext cx="33054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Three times ten can represent three groups of ten.</a:t>
            </a:r>
          </a:p>
          <a:p>
            <a:endParaRPr lang="en-GB" dirty="0"/>
          </a:p>
          <a:p>
            <a:r>
              <a:rPr lang="en-GB" dirty="0"/>
              <a:t>It can also represent ten groups of three (or three, ten times)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B8F01F9-E1E9-4ADC-A85A-4E0D5C2192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01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02"/>
    </mc:Choice>
    <mc:Fallback xmlns="">
      <p:transition spd="slow" advTm="116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5" grpId="0"/>
      <p:bldP spid="16" grpId="0"/>
      <p:bldP spid="1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14D9DF6-2421-47AB-BF02-B0394443FD8D}"/>
              </a:ext>
            </a:extLst>
          </p:cNvPr>
          <p:cNvSpPr txBox="1"/>
          <p:nvPr/>
        </p:nvSpPr>
        <p:spPr bwMode="auto">
          <a:xfrm>
            <a:off x="2486486" y="1069207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7 × 2 = 14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26A60B-FDD1-4163-8FAB-F127D028B1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228" y="1964225"/>
            <a:ext cx="596951" cy="325987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AC2EDA6-CF91-4EF7-89EB-C7DB033428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09" y="1908155"/>
            <a:ext cx="888465" cy="3372013"/>
          </a:xfrm>
          <a:prstGeom prst="rect">
            <a:avLst/>
          </a:prstGeom>
        </p:spPr>
      </p:pic>
      <p:pic>
        <p:nvPicPr>
          <p:cNvPr id="18" name="Picture 17" descr="A picture containing object&#10;&#10;Description automatically generated">
            <a:extLst>
              <a:ext uri="{FF2B5EF4-FFF2-40B4-BE49-F238E27FC236}">
                <a16:creationId xmlns:a16="http://schemas.microsoft.com/office/drawing/2014/main" id="{97682A48-A831-4241-ABF1-711B4D00618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542" y="1939328"/>
            <a:ext cx="342916" cy="330966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D5F76F2-1583-48E4-BDE1-0684628299D1}"/>
              </a:ext>
            </a:extLst>
          </p:cNvPr>
          <p:cNvSpPr txBox="1"/>
          <p:nvPr/>
        </p:nvSpPr>
        <p:spPr bwMode="auto">
          <a:xfrm>
            <a:off x="5097972" y="1069207"/>
            <a:ext cx="19960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7 groups of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D52843B-FF0D-4B84-BD9F-C77B36DA139D}"/>
              </a:ext>
            </a:extLst>
          </p:cNvPr>
          <p:cNvSpPr txBox="1"/>
          <p:nvPr/>
        </p:nvSpPr>
        <p:spPr bwMode="auto">
          <a:xfrm>
            <a:off x="7743665" y="1069207"/>
            <a:ext cx="20936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2, seven times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206352-2541-4706-AD4B-33607E802BD9}"/>
              </a:ext>
            </a:extLst>
          </p:cNvPr>
          <p:cNvSpPr txBox="1"/>
          <p:nvPr/>
        </p:nvSpPr>
        <p:spPr>
          <a:xfrm>
            <a:off x="973573" y="743114"/>
            <a:ext cx="11445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There are some eggs in some nests. What situations can this number sentence represent?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D5E96D7-7CC1-44A2-8913-5BD2E7697E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2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52"/>
    </mc:Choice>
    <mc:Fallback xmlns="">
      <p:transition spd="slow" advTm="64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11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1FF32B-4C71-4BBA-8D96-7FD1A7158EC7}"/>
              </a:ext>
            </a:extLst>
          </p:cNvPr>
          <p:cNvSpPr txBox="1"/>
          <p:nvPr/>
        </p:nvSpPr>
        <p:spPr bwMode="auto">
          <a:xfrm>
            <a:off x="2486486" y="1069207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7 × 2 = 14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C1C045-39BD-4B63-A9E7-94AD193CD507}"/>
              </a:ext>
            </a:extLst>
          </p:cNvPr>
          <p:cNvSpPr txBox="1"/>
          <p:nvPr/>
        </p:nvSpPr>
        <p:spPr bwMode="auto">
          <a:xfrm>
            <a:off x="5097972" y="1069207"/>
            <a:ext cx="19960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groups of 7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46B0B0-6E8F-47F7-8CF5-E2FF3EF2F03D}"/>
              </a:ext>
            </a:extLst>
          </p:cNvPr>
          <p:cNvSpPr txBox="1"/>
          <p:nvPr/>
        </p:nvSpPr>
        <p:spPr bwMode="auto">
          <a:xfrm>
            <a:off x="7875463" y="1069207"/>
            <a:ext cx="18300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7, two times</a:t>
            </a:r>
          </a:p>
        </p:txBody>
      </p:sp>
      <p:pic>
        <p:nvPicPr>
          <p:cNvPr id="8" name="Picture 7" descr="A close up of a light&#10;&#10;Description automatically generated">
            <a:extLst>
              <a:ext uri="{FF2B5EF4-FFF2-40B4-BE49-F238E27FC236}">
                <a16:creationId xmlns:a16="http://schemas.microsoft.com/office/drawing/2014/main" id="{639891D5-F50E-4E0E-A1DE-7DCCDC1A008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28668" y="1682462"/>
            <a:ext cx="934664" cy="33979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39D3A5-E137-48A7-B878-8F8DE8DB07F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51506" y="5262865"/>
            <a:ext cx="888991" cy="384723"/>
          </a:xfrm>
          <a:prstGeom prst="rect">
            <a:avLst/>
          </a:prstGeom>
        </p:spPr>
      </p:pic>
      <p:pic>
        <p:nvPicPr>
          <p:cNvPr id="12" name="Picture 11" descr="A picture containing window, building&#10;&#10;Description automatically generated">
            <a:extLst>
              <a:ext uri="{FF2B5EF4-FFF2-40B4-BE49-F238E27FC236}">
                <a16:creationId xmlns:a16="http://schemas.microsoft.com/office/drawing/2014/main" id="{AB8C09EE-9794-40B6-9413-74F74C80D1C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71905" y="5830000"/>
            <a:ext cx="1248193" cy="41473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4EDCAB5-80BF-40A4-A739-7B27FE9F18D3}"/>
              </a:ext>
            </a:extLst>
          </p:cNvPr>
          <p:cNvSpPr txBox="1"/>
          <p:nvPr/>
        </p:nvSpPr>
        <p:spPr>
          <a:xfrm>
            <a:off x="1571223" y="699875"/>
            <a:ext cx="9379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Seven times two can also represent two groups of seven (or seven, two times)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149F693-2019-4F8A-AA3F-F91F0F4053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9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63"/>
    </mc:Choice>
    <mc:Fallback xmlns="">
      <p:transition spd="slow" advTm="5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  <p:bldP spid="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C2F846-722E-475B-8D93-6ADA3DE689DD}"/>
              </a:ext>
            </a:extLst>
          </p:cNvPr>
          <p:cNvSpPr txBox="1"/>
          <p:nvPr/>
        </p:nvSpPr>
        <p:spPr bwMode="auto">
          <a:xfrm>
            <a:off x="5290332" y="1069207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7 × 2 = 14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F94FE13-8F0C-434C-BF04-79F7F76DF63A}"/>
              </a:ext>
            </a:extLst>
          </p:cNvPr>
          <p:cNvGrpSpPr/>
          <p:nvPr/>
        </p:nvGrpSpPr>
        <p:grpSpPr>
          <a:xfrm>
            <a:off x="2498404" y="1707862"/>
            <a:ext cx="2623192" cy="3372013"/>
            <a:chOff x="801800" y="1707861"/>
            <a:chExt cx="2623192" cy="337201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8D2BCF07-F191-4A76-BA7E-B1E3859FBB4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28041" y="1732758"/>
              <a:ext cx="596951" cy="3259870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E080AE71-6DC3-4A2D-AE88-525D2FCDE5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1800" y="1707861"/>
              <a:ext cx="888465" cy="3372013"/>
            </a:xfrm>
            <a:prstGeom prst="rect">
              <a:avLst/>
            </a:prstGeom>
          </p:spPr>
        </p:pic>
        <p:pic>
          <p:nvPicPr>
            <p:cNvPr id="19" name="Picture 18" descr="A picture containing object&#10;&#10;Description automatically generated">
              <a:extLst>
                <a:ext uri="{FF2B5EF4-FFF2-40B4-BE49-F238E27FC236}">
                  <a16:creationId xmlns:a16="http://schemas.microsoft.com/office/drawing/2014/main" id="{00C09204-2E87-4D9C-B315-38DCD3B80A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7695" y="1707861"/>
              <a:ext cx="342916" cy="3309664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91A5AD55-FF8F-4409-9FCE-C3E4CD375367}"/>
              </a:ext>
            </a:extLst>
          </p:cNvPr>
          <p:cNvGrpSpPr/>
          <p:nvPr/>
        </p:nvGrpSpPr>
        <p:grpSpPr>
          <a:xfrm>
            <a:off x="7757904" y="1707862"/>
            <a:ext cx="1248193" cy="4562269"/>
            <a:chOff x="6382970" y="1707861"/>
            <a:chExt cx="1248193" cy="4562269"/>
          </a:xfrm>
        </p:grpSpPr>
        <p:pic>
          <p:nvPicPr>
            <p:cNvPr id="20" name="Picture 19" descr="A close up of a light&#10;&#10;Description automatically generated">
              <a:extLst>
                <a:ext uri="{FF2B5EF4-FFF2-40B4-BE49-F238E27FC236}">
                  <a16:creationId xmlns:a16="http://schemas.microsoft.com/office/drawing/2014/main" id="{ACCA13BB-0F79-4998-A200-9B0E9CB16F1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539734" y="1707861"/>
              <a:ext cx="934664" cy="3397991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AA9FA4FC-4D40-4F3B-A121-51FCBA5FA9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562571" y="5288264"/>
              <a:ext cx="888991" cy="384723"/>
            </a:xfrm>
            <a:prstGeom prst="rect">
              <a:avLst/>
            </a:prstGeom>
          </p:spPr>
        </p:pic>
        <p:pic>
          <p:nvPicPr>
            <p:cNvPr id="22" name="Picture 21" descr="A picture containing window, building&#10;&#10;Description automatically generated">
              <a:extLst>
                <a:ext uri="{FF2B5EF4-FFF2-40B4-BE49-F238E27FC236}">
                  <a16:creationId xmlns:a16="http://schemas.microsoft.com/office/drawing/2014/main" id="{1B46076C-7426-484E-AA33-A458211B56A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382970" y="5855399"/>
              <a:ext cx="1248193" cy="414731"/>
            </a:xfrm>
            <a:prstGeom prst="rect">
              <a:avLst/>
            </a:prstGeom>
          </p:spPr>
        </p:pic>
      </p:grp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F628112-5931-4D13-A692-8594A288968D}"/>
              </a:ext>
            </a:extLst>
          </p:cNvPr>
          <p:cNvCxnSpPr>
            <a:cxnSpLocks/>
          </p:cNvCxnSpPr>
          <p:nvPr/>
        </p:nvCxnSpPr>
        <p:spPr bwMode="auto">
          <a:xfrm>
            <a:off x="6096000" y="1707862"/>
            <a:ext cx="0" cy="4562269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34666052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2143E5-EE3C-4C08-96CC-DE411C618290}"/>
              </a:ext>
            </a:extLst>
          </p:cNvPr>
          <p:cNvSpPr txBox="1"/>
          <p:nvPr/>
        </p:nvSpPr>
        <p:spPr bwMode="auto">
          <a:xfrm>
            <a:off x="2486486" y="1069207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× 5 = 10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AB6ACE1-1008-4E70-B547-33405EC0DED4}"/>
              </a:ext>
            </a:extLst>
          </p:cNvPr>
          <p:cNvSpPr txBox="1"/>
          <p:nvPr/>
        </p:nvSpPr>
        <p:spPr bwMode="auto">
          <a:xfrm>
            <a:off x="5097972" y="1069207"/>
            <a:ext cx="19960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groups of 5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5B44AF5-9EDA-4161-A48A-8AFFC1F4FB0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676" y="1711924"/>
            <a:ext cx="1390651" cy="3434153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25DC11B1-5248-42ED-BF05-C46F40154236}"/>
              </a:ext>
            </a:extLst>
          </p:cNvPr>
          <p:cNvGrpSpPr>
            <a:grpSpLocks noChangeAspect="1"/>
          </p:cNvGrpSpPr>
          <p:nvPr/>
        </p:nvGrpSpPr>
        <p:grpSpPr>
          <a:xfrm>
            <a:off x="5460318" y="5285582"/>
            <a:ext cx="1271365" cy="522000"/>
            <a:chOff x="5433507" y="3196978"/>
            <a:chExt cx="1578246" cy="648000"/>
          </a:xfrm>
        </p:grpSpPr>
        <p:pic>
          <p:nvPicPr>
            <p:cNvPr id="25" name="Picture 24" descr="A close up of a sign&#10;&#10;Description automatically generated">
              <a:extLst>
                <a:ext uri="{FF2B5EF4-FFF2-40B4-BE49-F238E27FC236}">
                  <a16:creationId xmlns:a16="http://schemas.microsoft.com/office/drawing/2014/main" id="{92592389-4D45-41DB-8CC6-47E0D0BC2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33507" y="3196978"/>
              <a:ext cx="653734" cy="648000"/>
            </a:xfrm>
            <a:prstGeom prst="rect">
              <a:avLst/>
            </a:prstGeom>
          </p:spPr>
        </p:pic>
        <p:pic>
          <p:nvPicPr>
            <p:cNvPr id="26" name="Picture 25" descr="A close up of a sign&#10;&#10;Description automatically generated">
              <a:extLst>
                <a:ext uri="{FF2B5EF4-FFF2-40B4-BE49-F238E27FC236}">
                  <a16:creationId xmlns:a16="http://schemas.microsoft.com/office/drawing/2014/main" id="{02E04E57-A55F-4012-A185-DF4F539BB9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8019" y="3196978"/>
              <a:ext cx="653734" cy="648000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A547F0F0-ADB5-4E40-8D04-826B994481EE}"/>
              </a:ext>
            </a:extLst>
          </p:cNvPr>
          <p:cNvSpPr txBox="1"/>
          <p:nvPr/>
        </p:nvSpPr>
        <p:spPr bwMode="auto">
          <a:xfrm>
            <a:off x="7875463" y="1069207"/>
            <a:ext cx="18300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5, two times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1BBD0DF-4628-48CF-9713-C4723DBB8565}"/>
              </a:ext>
            </a:extLst>
          </p:cNvPr>
          <p:cNvGrpSpPr/>
          <p:nvPr/>
        </p:nvGrpSpPr>
        <p:grpSpPr>
          <a:xfrm>
            <a:off x="5436529" y="5853242"/>
            <a:ext cx="1318941" cy="461665"/>
            <a:chOff x="3912528" y="5853241"/>
            <a:chExt cx="1318941" cy="461665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C6EDD00-2F81-4D22-BBD0-1FC54EB1A187}"/>
                </a:ext>
              </a:extLst>
            </p:cNvPr>
            <p:cNvSpPr txBox="1"/>
            <p:nvPr/>
          </p:nvSpPr>
          <p:spPr bwMode="auto">
            <a:xfrm>
              <a:off x="3912528" y="5853241"/>
              <a:ext cx="57419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="" xmlns:ma14="http://schemas.microsoft.com/office/mac/drawingml/2011/main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5</a:t>
              </a:r>
              <a:r>
                <a:rPr lang="en-GB" sz="12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p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CF74D82-2797-450D-9A7D-F2C006739547}"/>
                </a:ext>
              </a:extLst>
            </p:cNvPr>
            <p:cNvSpPr txBox="1"/>
            <p:nvPr/>
          </p:nvSpPr>
          <p:spPr bwMode="auto">
            <a:xfrm>
              <a:off x="4657274" y="5853241"/>
              <a:ext cx="57419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="" xmlns:ma14="http://schemas.microsoft.com/office/mac/drawingml/2011/main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5</a:t>
              </a:r>
              <a:r>
                <a:rPr lang="en-GB" sz="12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p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0EF2A7DC-4AB2-4380-9892-5DF4DA2458C8}"/>
              </a:ext>
            </a:extLst>
          </p:cNvPr>
          <p:cNvSpPr txBox="1"/>
          <p:nvPr/>
        </p:nvSpPr>
        <p:spPr>
          <a:xfrm>
            <a:off x="1609860" y="677045"/>
            <a:ext cx="9145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 have some coins.  What situations can this number sentence represent?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A9A18A4-D284-42EA-8736-AEF4624669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2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5"/>
    </mc:Choice>
    <mc:Fallback xmlns="">
      <p:transition spd="slow" advTm="60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8" grpId="0"/>
      <p:bldP spid="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CE4A768F-821A-4254-B719-CD2E50DB4B5B}"/>
              </a:ext>
            </a:extLst>
          </p:cNvPr>
          <p:cNvGrpSpPr/>
          <p:nvPr/>
        </p:nvGrpSpPr>
        <p:grpSpPr>
          <a:xfrm>
            <a:off x="6991129" y="1978481"/>
            <a:ext cx="756000" cy="3858258"/>
            <a:chOff x="5467129" y="1978481"/>
            <a:chExt cx="756000" cy="3858258"/>
          </a:xfrm>
        </p:grpSpPr>
        <p:pic>
          <p:nvPicPr>
            <p:cNvPr id="17" name="Picture 16" descr="A close up of a coin&#10;&#10;Description automatically generated">
              <a:extLst>
                <a:ext uri="{FF2B5EF4-FFF2-40B4-BE49-F238E27FC236}">
                  <a16:creationId xmlns:a16="http://schemas.microsoft.com/office/drawing/2014/main" id="{911EA56E-9E03-460E-8E35-B8D0AE174A7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7129" y="1978481"/>
              <a:ext cx="756000" cy="756000"/>
            </a:xfrm>
            <a:prstGeom prst="rect">
              <a:avLst/>
            </a:prstGeom>
          </p:spPr>
        </p:pic>
        <p:pic>
          <p:nvPicPr>
            <p:cNvPr id="18" name="Picture 17" descr="A close up of a coin&#10;&#10;Description automatically generated">
              <a:extLst>
                <a:ext uri="{FF2B5EF4-FFF2-40B4-BE49-F238E27FC236}">
                  <a16:creationId xmlns:a16="http://schemas.microsoft.com/office/drawing/2014/main" id="{BB425AE3-548E-477D-8EA3-D917F45F511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7129" y="2754046"/>
              <a:ext cx="756000" cy="756000"/>
            </a:xfrm>
            <a:prstGeom prst="rect">
              <a:avLst/>
            </a:prstGeom>
          </p:spPr>
        </p:pic>
        <p:pic>
          <p:nvPicPr>
            <p:cNvPr id="19" name="Picture 18" descr="A close up of a coin&#10;&#10;Description automatically generated">
              <a:extLst>
                <a:ext uri="{FF2B5EF4-FFF2-40B4-BE49-F238E27FC236}">
                  <a16:creationId xmlns:a16="http://schemas.microsoft.com/office/drawing/2014/main" id="{BAFB4F24-D3ED-453E-9720-E01D0B5F354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7129" y="3529611"/>
              <a:ext cx="756000" cy="756000"/>
            </a:xfrm>
            <a:prstGeom prst="rect">
              <a:avLst/>
            </a:prstGeom>
          </p:spPr>
        </p:pic>
        <p:pic>
          <p:nvPicPr>
            <p:cNvPr id="20" name="Picture 19" descr="A close up of a coin&#10;&#10;Description automatically generated">
              <a:extLst>
                <a:ext uri="{FF2B5EF4-FFF2-40B4-BE49-F238E27FC236}">
                  <a16:creationId xmlns:a16="http://schemas.microsoft.com/office/drawing/2014/main" id="{72E10E09-E3B8-4446-929C-C7DBBC8226D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7129" y="4305175"/>
              <a:ext cx="756000" cy="756000"/>
            </a:xfrm>
            <a:prstGeom prst="rect">
              <a:avLst/>
            </a:prstGeom>
          </p:spPr>
        </p:pic>
        <p:pic>
          <p:nvPicPr>
            <p:cNvPr id="21" name="Picture 20" descr="A close up of a coin&#10;&#10;Description automatically generated">
              <a:extLst>
                <a:ext uri="{FF2B5EF4-FFF2-40B4-BE49-F238E27FC236}">
                  <a16:creationId xmlns:a16="http://schemas.microsoft.com/office/drawing/2014/main" id="{1671E605-91DD-4734-9088-08D5A5CFCFE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7129" y="5080739"/>
              <a:ext cx="756000" cy="756000"/>
            </a:xfrm>
            <a:prstGeom prst="rect">
              <a:avLst/>
            </a:prstGeom>
          </p:spPr>
        </p:pic>
      </p:grp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B10A85-1113-44C2-932A-0C6752FAA96D}"/>
              </a:ext>
            </a:extLst>
          </p:cNvPr>
          <p:cNvSpPr txBox="1"/>
          <p:nvPr/>
        </p:nvSpPr>
        <p:spPr bwMode="auto">
          <a:xfrm>
            <a:off x="2486486" y="1069207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× 5 = 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9B3FA9-F45A-46D0-9C86-79D7EA351E57}"/>
              </a:ext>
            </a:extLst>
          </p:cNvPr>
          <p:cNvSpPr txBox="1"/>
          <p:nvPr/>
        </p:nvSpPr>
        <p:spPr bwMode="auto">
          <a:xfrm>
            <a:off x="5097972" y="1069207"/>
            <a:ext cx="19960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5 groups of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AB084C-2E44-4A92-8399-906822E337C2}"/>
              </a:ext>
            </a:extLst>
          </p:cNvPr>
          <p:cNvSpPr txBox="1"/>
          <p:nvPr/>
        </p:nvSpPr>
        <p:spPr bwMode="auto">
          <a:xfrm>
            <a:off x="7905215" y="1069207"/>
            <a:ext cx="18003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2, five times</a:t>
            </a:r>
          </a:p>
        </p:txBody>
      </p:sp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C5BC2C27-575A-4DD2-9957-FD817D76638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14280" y="2145642"/>
            <a:ext cx="1311626" cy="3523936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89A14F3A-4995-41BB-BD26-16CE64C1EBAC}"/>
              </a:ext>
            </a:extLst>
          </p:cNvPr>
          <p:cNvGrpSpPr/>
          <p:nvPr/>
        </p:nvGrpSpPr>
        <p:grpSpPr>
          <a:xfrm>
            <a:off x="7867230" y="2093975"/>
            <a:ext cx="574196" cy="3595596"/>
            <a:chOff x="6343230" y="2093975"/>
            <a:chExt cx="574196" cy="3595596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2FA79A2-0057-40FE-9A1B-C9F7B24E68FA}"/>
                </a:ext>
              </a:extLst>
            </p:cNvPr>
            <p:cNvSpPr txBox="1"/>
            <p:nvPr/>
          </p:nvSpPr>
          <p:spPr bwMode="auto">
            <a:xfrm>
              <a:off x="6343230" y="2093975"/>
              <a:ext cx="5741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="" xmlns:ma14="http://schemas.microsoft.com/office/mac/drawingml/2011/main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</a:t>
              </a:r>
              <a:r>
                <a:rPr lang="en-GB" sz="12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p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23A81DD-EF00-4D8E-875F-A78582485E91}"/>
                </a:ext>
              </a:extLst>
            </p:cNvPr>
            <p:cNvSpPr txBox="1"/>
            <p:nvPr/>
          </p:nvSpPr>
          <p:spPr bwMode="auto">
            <a:xfrm>
              <a:off x="6343230" y="2877458"/>
              <a:ext cx="5741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="" xmlns:ma14="http://schemas.microsoft.com/office/mac/drawingml/2011/main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</a:t>
              </a:r>
              <a:r>
                <a:rPr lang="en-GB" sz="12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p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E3AE49D-8AAB-45A3-8FD2-2B595F73A06D}"/>
                </a:ext>
              </a:extLst>
            </p:cNvPr>
            <p:cNvSpPr txBox="1"/>
            <p:nvPr/>
          </p:nvSpPr>
          <p:spPr bwMode="auto">
            <a:xfrm>
              <a:off x="6343230" y="3660941"/>
              <a:ext cx="5741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="" xmlns:ma14="http://schemas.microsoft.com/office/mac/drawingml/2011/main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</a:t>
              </a:r>
              <a:r>
                <a:rPr lang="en-GB" sz="12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p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F6176704-9496-40C1-89D5-DBBCE59FBE24}"/>
                </a:ext>
              </a:extLst>
            </p:cNvPr>
            <p:cNvSpPr txBox="1"/>
            <p:nvPr/>
          </p:nvSpPr>
          <p:spPr bwMode="auto">
            <a:xfrm>
              <a:off x="6343230" y="4444424"/>
              <a:ext cx="5741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="" xmlns:ma14="http://schemas.microsoft.com/office/mac/drawingml/2011/main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</a:t>
              </a:r>
              <a:r>
                <a:rPr lang="en-GB" sz="12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p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18D65EE-23AA-47CA-9CDD-E386435CBB7A}"/>
                </a:ext>
              </a:extLst>
            </p:cNvPr>
            <p:cNvSpPr txBox="1"/>
            <p:nvPr/>
          </p:nvSpPr>
          <p:spPr bwMode="auto">
            <a:xfrm>
              <a:off x="6343230" y="5227906"/>
              <a:ext cx="57419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="" xmlns:ma14="http://schemas.microsoft.com/office/mac/drawingml/2011/main" val="1"/>
              </a:ext>
            </a:extLst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20000"/>
                </a:spcBef>
                <a:spcAft>
                  <a:spcPct val="0"/>
                </a:spcAft>
                <a:buClr>
                  <a:srgbClr val="82CBDD"/>
                </a:buClr>
              </a:pP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2</a:t>
              </a:r>
              <a:r>
                <a:rPr lang="en-GB" sz="12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 </a:t>
              </a:r>
              <a:r>
                <a:rPr lang="en-GB" sz="2400" dirty="0">
                  <a:solidFill>
                    <a:srgbClr val="000000"/>
                  </a:solidFill>
                  <a:latin typeface="Myriad Pro Semibold" charset="0"/>
                  <a:ea typeface="Myriad Pro Semibold" charset="0"/>
                  <a:cs typeface="Myriad Pro Semibold" charset="0"/>
                </a:rPr>
                <a:t>p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8D0E5D-8596-4C88-A1A7-224B76203FDA}"/>
              </a:ext>
            </a:extLst>
          </p:cNvPr>
          <p:cNvSpPr txBox="1"/>
          <p:nvPr/>
        </p:nvSpPr>
        <p:spPr>
          <a:xfrm>
            <a:off x="1532586" y="708277"/>
            <a:ext cx="11445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Two times five can also represent five groups of two (or two, five times)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21CEF0C-EAD2-40F2-B675-ABCB3AE51A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62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75"/>
    </mc:Choice>
    <mc:Fallback xmlns="">
      <p:transition spd="slow" advTm="47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" grpId="0"/>
      <p:bldP spid="11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2.5 Commutativity, doubling and halving</a:t>
            </a:r>
            <a:r>
              <a:rPr lang="en-GB" dirty="0"/>
              <a:t>	  </a:t>
            </a:r>
            <a:r>
              <a:rPr lang="en-US" dirty="0">
                <a:solidFill>
                  <a:srgbClr val="00628C"/>
                </a:solidFill>
              </a:rPr>
              <a:t>Step 1:4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837064-1631-470F-90DE-6C403D3D69F6}"/>
              </a:ext>
            </a:extLst>
          </p:cNvPr>
          <p:cNvSpPr txBox="1"/>
          <p:nvPr/>
        </p:nvSpPr>
        <p:spPr bwMode="auto">
          <a:xfrm>
            <a:off x="5290332" y="1069207"/>
            <a:ext cx="16113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  <a:buClr>
                <a:srgbClr val="82CBDD"/>
              </a:buClr>
            </a:pPr>
            <a:r>
              <a:rPr lang="en-GB" sz="2400" dirty="0">
                <a:solidFill>
                  <a:srgbClr val="000000"/>
                </a:solidFill>
                <a:latin typeface="Myriad Pro Semibold" charset="0"/>
                <a:ea typeface="Myriad Pro Semibold" charset="0"/>
                <a:cs typeface="Myriad Pro Semibold" charset="0"/>
              </a:rPr>
              <a:t>2 × 5 = 10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340F5B1-CE23-4B2E-B9E9-5E96CC7E44B2}"/>
              </a:ext>
            </a:extLst>
          </p:cNvPr>
          <p:cNvGrpSpPr/>
          <p:nvPr/>
        </p:nvGrpSpPr>
        <p:grpSpPr>
          <a:xfrm>
            <a:off x="3114676" y="1745377"/>
            <a:ext cx="1390651" cy="4602983"/>
            <a:chOff x="3876675" y="1711923"/>
            <a:chExt cx="1390651" cy="4602983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FAC561DB-ED89-438A-A7D5-84A6A4E8FBC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876675" y="1711923"/>
              <a:ext cx="1390651" cy="3434153"/>
            </a:xfrm>
            <a:prstGeom prst="rect">
              <a:avLst/>
            </a:prstGeom>
          </p:spPr>
        </p:pic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ED7F70B9-FF36-4D52-A900-1D0973684FAB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936317" y="5285582"/>
              <a:ext cx="1271365" cy="522000"/>
              <a:chOff x="5433507" y="3196978"/>
              <a:chExt cx="1578246" cy="648000"/>
            </a:xfrm>
          </p:grpSpPr>
          <p:pic>
            <p:nvPicPr>
              <p:cNvPr id="23" name="Picture 22" descr="A close up of a sign&#10;&#10;Description automatically generated">
                <a:extLst>
                  <a:ext uri="{FF2B5EF4-FFF2-40B4-BE49-F238E27FC236}">
                    <a16:creationId xmlns:a16="http://schemas.microsoft.com/office/drawing/2014/main" id="{70CF83D4-7394-46AC-86D7-6EE83808E7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33507" y="3196978"/>
                <a:ext cx="653734" cy="648000"/>
              </a:xfrm>
              <a:prstGeom prst="rect">
                <a:avLst/>
              </a:prstGeom>
            </p:spPr>
          </p:pic>
          <p:pic>
            <p:nvPicPr>
              <p:cNvPr id="24" name="Picture 23" descr="A close up of a sign&#10;&#10;Description automatically generated">
                <a:extLst>
                  <a:ext uri="{FF2B5EF4-FFF2-40B4-BE49-F238E27FC236}">
                    <a16:creationId xmlns:a16="http://schemas.microsoft.com/office/drawing/2014/main" id="{439A49D7-1D5E-4111-BCE2-32464141B7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58019" y="3196978"/>
                <a:ext cx="653734" cy="648000"/>
              </a:xfrm>
              <a:prstGeom prst="rect">
                <a:avLst/>
              </a:prstGeom>
            </p:spPr>
          </p:pic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EA04F849-1470-406A-A038-7D0A3C2137F3}"/>
                </a:ext>
              </a:extLst>
            </p:cNvPr>
            <p:cNvGrpSpPr/>
            <p:nvPr/>
          </p:nvGrpSpPr>
          <p:grpSpPr>
            <a:xfrm>
              <a:off x="3912528" y="5853241"/>
              <a:ext cx="1318941" cy="461665"/>
              <a:chOff x="3912528" y="5853241"/>
              <a:chExt cx="1318941" cy="461665"/>
            </a:xfrm>
          </p:grpSpPr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14FD9D4D-D1E1-46D9-B277-3CE0C5F9B5A3}"/>
                  </a:ext>
                </a:extLst>
              </p:cNvPr>
              <p:cNvSpPr txBox="1"/>
              <p:nvPr/>
            </p:nvSpPr>
            <p:spPr bwMode="auto">
              <a:xfrm>
                <a:off x="3912528" y="5853241"/>
                <a:ext cx="57419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82CBDD"/>
                  </a:buClr>
                </a:pP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5</a:t>
                </a:r>
                <a:r>
                  <a:rPr lang="en-GB" sz="12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 </a:t>
                </a: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p</a:t>
                </a: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8A70740-DC4A-40BA-AB73-CF7A526BC2C3}"/>
                  </a:ext>
                </a:extLst>
              </p:cNvPr>
              <p:cNvSpPr txBox="1"/>
              <p:nvPr/>
            </p:nvSpPr>
            <p:spPr bwMode="auto">
              <a:xfrm>
                <a:off x="4657274" y="5853241"/>
                <a:ext cx="57419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FAA26D3D-D897-4be2-8F04-BA451C77F1D7}">
                  <ma14:placeholderFlag xmlns="" xmlns:ma14="http://schemas.microsoft.com/office/mac/drawingml/2011/main" val="1"/>
                </a:ext>
              </a:extLst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20000"/>
                  </a:spcBef>
                  <a:spcAft>
                    <a:spcPct val="0"/>
                  </a:spcAft>
                  <a:buClr>
                    <a:srgbClr val="82CBDD"/>
                  </a:buClr>
                </a:pP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5</a:t>
                </a:r>
                <a:r>
                  <a:rPr lang="en-GB" sz="12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 </a:t>
                </a:r>
                <a:r>
                  <a:rPr lang="en-GB" sz="2400" dirty="0">
                    <a:solidFill>
                      <a:srgbClr val="000000"/>
                    </a:solidFill>
                    <a:latin typeface="Myriad Pro Semibold" charset="0"/>
                    <a:ea typeface="Myriad Pro Semibold" charset="0"/>
                    <a:cs typeface="Myriad Pro Semibold" charset="0"/>
                  </a:rPr>
                  <a:t>p</a:t>
                </a:r>
              </a:p>
            </p:txBody>
          </p:sp>
        </p:grp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7F6D26B-E98E-43E1-8E1C-6F1273D5E9A7}"/>
              </a:ext>
            </a:extLst>
          </p:cNvPr>
          <p:cNvGrpSpPr/>
          <p:nvPr/>
        </p:nvGrpSpPr>
        <p:grpSpPr>
          <a:xfrm>
            <a:off x="6808395" y="1577024"/>
            <a:ext cx="3147210" cy="3858258"/>
            <a:chOff x="5377670" y="1978481"/>
            <a:chExt cx="3147210" cy="3858258"/>
          </a:xfrm>
        </p:grpSpPr>
        <p:pic>
          <p:nvPicPr>
            <p:cNvPr id="8" name="Picture 7" descr="A close up of a logo&#10;&#10;Description automatically generated">
              <a:extLst>
                <a:ext uri="{FF2B5EF4-FFF2-40B4-BE49-F238E27FC236}">
                  <a16:creationId xmlns:a16="http://schemas.microsoft.com/office/drawing/2014/main" id="{2E6DE81B-6001-450C-ACE2-98329DAE0F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77670" y="2145642"/>
              <a:ext cx="1311626" cy="3523936"/>
            </a:xfrm>
            <a:prstGeom prst="rect">
              <a:avLst/>
            </a:prstGeom>
          </p:spPr>
        </p:pic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FCF952AA-C008-497A-BF27-B76B2256F442}"/>
                </a:ext>
              </a:extLst>
            </p:cNvPr>
            <p:cNvGrpSpPr/>
            <p:nvPr/>
          </p:nvGrpSpPr>
          <p:grpSpPr>
            <a:xfrm>
              <a:off x="7074583" y="1978481"/>
              <a:ext cx="1450297" cy="3858258"/>
              <a:chOff x="7074583" y="1978481"/>
              <a:chExt cx="1450297" cy="3858258"/>
            </a:xfrm>
          </p:grpSpPr>
          <p:grpSp>
            <p:nvGrpSpPr>
              <p:cNvPr id="40" name="Group 39">
                <a:extLst>
                  <a:ext uri="{FF2B5EF4-FFF2-40B4-BE49-F238E27FC236}">
                    <a16:creationId xmlns:a16="http://schemas.microsoft.com/office/drawing/2014/main" id="{FBB9CFCA-D2DF-4EC6-87ED-B4DDEDBA9F7C}"/>
                  </a:ext>
                </a:extLst>
              </p:cNvPr>
              <p:cNvGrpSpPr/>
              <p:nvPr/>
            </p:nvGrpSpPr>
            <p:grpSpPr>
              <a:xfrm>
                <a:off x="7074583" y="1978481"/>
                <a:ext cx="756000" cy="3858258"/>
                <a:chOff x="5467129" y="1978481"/>
                <a:chExt cx="756000" cy="3858258"/>
              </a:xfrm>
            </p:grpSpPr>
            <p:pic>
              <p:nvPicPr>
                <p:cNvPr id="41" name="Picture 40" descr="A close up of a coin&#10;&#10;Description automatically generated">
                  <a:extLst>
                    <a:ext uri="{FF2B5EF4-FFF2-40B4-BE49-F238E27FC236}">
                      <a16:creationId xmlns:a16="http://schemas.microsoft.com/office/drawing/2014/main" id="{E5D0A715-367C-425A-8F63-B4CC6863BF3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467129" y="1978481"/>
                  <a:ext cx="756000" cy="756000"/>
                </a:xfrm>
                <a:prstGeom prst="rect">
                  <a:avLst/>
                </a:prstGeom>
              </p:spPr>
            </p:pic>
            <p:pic>
              <p:nvPicPr>
                <p:cNvPr id="42" name="Picture 41" descr="A close up of a coin&#10;&#10;Description automatically generated">
                  <a:extLst>
                    <a:ext uri="{FF2B5EF4-FFF2-40B4-BE49-F238E27FC236}">
                      <a16:creationId xmlns:a16="http://schemas.microsoft.com/office/drawing/2014/main" id="{2FBF8577-344C-41C6-A512-00CA50D4970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467129" y="2754046"/>
                  <a:ext cx="756000" cy="756000"/>
                </a:xfrm>
                <a:prstGeom prst="rect">
                  <a:avLst/>
                </a:prstGeom>
              </p:spPr>
            </p:pic>
            <p:pic>
              <p:nvPicPr>
                <p:cNvPr id="43" name="Picture 42" descr="A close up of a coin&#10;&#10;Description automatically generated">
                  <a:extLst>
                    <a:ext uri="{FF2B5EF4-FFF2-40B4-BE49-F238E27FC236}">
                      <a16:creationId xmlns:a16="http://schemas.microsoft.com/office/drawing/2014/main" id="{6D185D17-57AF-43A8-9244-231FBFAC140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467129" y="3529611"/>
                  <a:ext cx="756000" cy="756000"/>
                </a:xfrm>
                <a:prstGeom prst="rect">
                  <a:avLst/>
                </a:prstGeom>
              </p:spPr>
            </p:pic>
            <p:pic>
              <p:nvPicPr>
                <p:cNvPr id="44" name="Picture 43" descr="A close up of a coin&#10;&#10;Description automatically generated">
                  <a:extLst>
                    <a:ext uri="{FF2B5EF4-FFF2-40B4-BE49-F238E27FC236}">
                      <a16:creationId xmlns:a16="http://schemas.microsoft.com/office/drawing/2014/main" id="{1253BA36-95C6-4782-915B-F102B4F9B92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467129" y="4305175"/>
                  <a:ext cx="756000" cy="756000"/>
                </a:xfrm>
                <a:prstGeom prst="rect">
                  <a:avLst/>
                </a:prstGeom>
              </p:spPr>
            </p:pic>
            <p:pic>
              <p:nvPicPr>
                <p:cNvPr id="45" name="Picture 44" descr="A close up of a coin&#10;&#10;Description automatically generated">
                  <a:extLst>
                    <a:ext uri="{FF2B5EF4-FFF2-40B4-BE49-F238E27FC236}">
                      <a16:creationId xmlns:a16="http://schemas.microsoft.com/office/drawing/2014/main" id="{2D7AD8B0-F76A-4F8B-9C96-843E9927E14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467129" y="5080739"/>
                  <a:ext cx="756000" cy="756000"/>
                </a:xfrm>
                <a:prstGeom prst="rect">
                  <a:avLst/>
                </a:prstGeom>
              </p:spPr>
            </p:pic>
          </p:grpSp>
          <p:grpSp>
            <p:nvGrpSpPr>
              <p:cNvPr id="46" name="Group 45">
                <a:extLst>
                  <a:ext uri="{FF2B5EF4-FFF2-40B4-BE49-F238E27FC236}">
                    <a16:creationId xmlns:a16="http://schemas.microsoft.com/office/drawing/2014/main" id="{4510AAD1-F623-41A3-B563-523E303F24D6}"/>
                  </a:ext>
                </a:extLst>
              </p:cNvPr>
              <p:cNvGrpSpPr/>
              <p:nvPr/>
            </p:nvGrpSpPr>
            <p:grpSpPr>
              <a:xfrm>
                <a:off x="7950684" y="2093975"/>
                <a:ext cx="574196" cy="3595596"/>
                <a:chOff x="6343230" y="2093975"/>
                <a:chExt cx="574196" cy="3595596"/>
              </a:xfrm>
            </p:grpSpPr>
            <p:sp>
              <p:nvSpPr>
                <p:cNvPr id="47" name="TextBox 46">
                  <a:extLst>
                    <a:ext uri="{FF2B5EF4-FFF2-40B4-BE49-F238E27FC236}">
                      <a16:creationId xmlns:a16="http://schemas.microsoft.com/office/drawing/2014/main" id="{1DBC8ECB-3766-4CBD-8E6B-B955DD8DE84A}"/>
                    </a:ext>
                  </a:extLst>
                </p:cNvPr>
                <p:cNvSpPr txBox="1"/>
                <p:nvPr/>
              </p:nvSpPr>
              <p:spPr bwMode="auto">
                <a:xfrm>
                  <a:off x="6343230" y="2093975"/>
                  <a:ext cx="574196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FAA26D3D-D897-4be2-8F04-BA451C77F1D7}">
                    <ma14:placeholderFlag xmlns="" xmlns:ma14="http://schemas.microsoft.com/office/mac/drawingml/2011/main" val="1"/>
                  </a:ext>
                </a:extLst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algn="ctr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82CBDD"/>
                    </a:buClr>
                  </a:pPr>
                  <a:r>
                    <a:rPr lang="en-GB" sz="24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2</a:t>
                  </a:r>
                  <a:r>
                    <a:rPr lang="en-GB" sz="12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 </a:t>
                  </a:r>
                  <a:r>
                    <a:rPr lang="en-GB" sz="24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p</a:t>
                  </a:r>
                </a:p>
              </p:txBody>
            </p:sp>
            <p:sp>
              <p:nvSpPr>
                <p:cNvPr id="48" name="TextBox 47">
                  <a:extLst>
                    <a:ext uri="{FF2B5EF4-FFF2-40B4-BE49-F238E27FC236}">
                      <a16:creationId xmlns:a16="http://schemas.microsoft.com/office/drawing/2014/main" id="{7EB76F61-FD6D-4D16-BA4B-8952987BCE2A}"/>
                    </a:ext>
                  </a:extLst>
                </p:cNvPr>
                <p:cNvSpPr txBox="1"/>
                <p:nvPr/>
              </p:nvSpPr>
              <p:spPr bwMode="auto">
                <a:xfrm>
                  <a:off x="6343230" y="2877458"/>
                  <a:ext cx="574196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FAA26D3D-D897-4be2-8F04-BA451C77F1D7}">
                    <ma14:placeholderFlag xmlns="" xmlns:ma14="http://schemas.microsoft.com/office/mac/drawingml/2011/main" val="1"/>
                  </a:ext>
                </a:extLst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algn="ctr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82CBDD"/>
                    </a:buClr>
                  </a:pPr>
                  <a:r>
                    <a:rPr lang="en-GB" sz="24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2</a:t>
                  </a:r>
                  <a:r>
                    <a:rPr lang="en-GB" sz="12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 </a:t>
                  </a:r>
                  <a:r>
                    <a:rPr lang="en-GB" sz="24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p</a:t>
                  </a:r>
                </a:p>
              </p:txBody>
            </p:sp>
            <p:sp>
              <p:nvSpPr>
                <p:cNvPr id="49" name="TextBox 48">
                  <a:extLst>
                    <a:ext uri="{FF2B5EF4-FFF2-40B4-BE49-F238E27FC236}">
                      <a16:creationId xmlns:a16="http://schemas.microsoft.com/office/drawing/2014/main" id="{13CC0F7F-9B36-4481-B49A-67A9C7A8AE9B}"/>
                    </a:ext>
                  </a:extLst>
                </p:cNvPr>
                <p:cNvSpPr txBox="1"/>
                <p:nvPr/>
              </p:nvSpPr>
              <p:spPr bwMode="auto">
                <a:xfrm>
                  <a:off x="6343230" y="3660941"/>
                  <a:ext cx="574196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FAA26D3D-D897-4be2-8F04-BA451C77F1D7}">
                    <ma14:placeholderFlag xmlns="" xmlns:ma14="http://schemas.microsoft.com/office/mac/drawingml/2011/main" val="1"/>
                  </a:ext>
                </a:extLst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algn="ctr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82CBDD"/>
                    </a:buClr>
                  </a:pPr>
                  <a:r>
                    <a:rPr lang="en-GB" sz="24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2</a:t>
                  </a:r>
                  <a:r>
                    <a:rPr lang="en-GB" sz="12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 </a:t>
                  </a:r>
                  <a:r>
                    <a:rPr lang="en-GB" sz="24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p</a:t>
                  </a:r>
                </a:p>
              </p:txBody>
            </p:sp>
            <p:sp>
              <p:nvSpPr>
                <p:cNvPr id="50" name="TextBox 49">
                  <a:extLst>
                    <a:ext uri="{FF2B5EF4-FFF2-40B4-BE49-F238E27FC236}">
                      <a16:creationId xmlns:a16="http://schemas.microsoft.com/office/drawing/2014/main" id="{CE8399BF-0480-4505-8254-8D4F34B8780A}"/>
                    </a:ext>
                  </a:extLst>
                </p:cNvPr>
                <p:cNvSpPr txBox="1"/>
                <p:nvPr/>
              </p:nvSpPr>
              <p:spPr bwMode="auto">
                <a:xfrm>
                  <a:off x="6343230" y="4444424"/>
                  <a:ext cx="574196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FAA26D3D-D897-4be2-8F04-BA451C77F1D7}">
                    <ma14:placeholderFlag xmlns="" xmlns:ma14="http://schemas.microsoft.com/office/mac/drawingml/2011/main" val="1"/>
                  </a:ext>
                </a:extLst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algn="ctr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82CBDD"/>
                    </a:buClr>
                  </a:pPr>
                  <a:r>
                    <a:rPr lang="en-GB" sz="24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2</a:t>
                  </a:r>
                  <a:r>
                    <a:rPr lang="en-GB" sz="12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 </a:t>
                  </a:r>
                  <a:r>
                    <a:rPr lang="en-GB" sz="24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p</a:t>
                  </a:r>
                </a:p>
              </p:txBody>
            </p:sp>
            <p:sp>
              <p:nvSpPr>
                <p:cNvPr id="51" name="TextBox 50">
                  <a:extLst>
                    <a:ext uri="{FF2B5EF4-FFF2-40B4-BE49-F238E27FC236}">
                      <a16:creationId xmlns:a16="http://schemas.microsoft.com/office/drawing/2014/main" id="{AB1BF380-38B2-4769-8FDE-1F8169748B16}"/>
                    </a:ext>
                  </a:extLst>
                </p:cNvPr>
                <p:cNvSpPr txBox="1"/>
                <p:nvPr/>
              </p:nvSpPr>
              <p:spPr bwMode="auto">
                <a:xfrm>
                  <a:off x="6343230" y="5227906"/>
                  <a:ext cx="574196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FAA26D3D-D897-4be2-8F04-BA451C77F1D7}">
                    <ma14:placeholderFlag xmlns="" xmlns:ma14="http://schemas.microsoft.com/office/mac/drawingml/2011/main" val="1"/>
                  </a:ext>
                </a:extLst>
              </p:spPr>
              <p:txBody>
                <a:bodyPr vert="horz" wrap="none" lIns="91440" tIns="45720" rIns="91440" bIns="45720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algn="ctr" fontAlgn="base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82CBDD"/>
                    </a:buClr>
                  </a:pPr>
                  <a:r>
                    <a:rPr lang="en-GB" sz="24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2</a:t>
                  </a:r>
                  <a:r>
                    <a:rPr lang="en-GB" sz="12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 </a:t>
                  </a:r>
                  <a:r>
                    <a:rPr lang="en-GB" sz="2400" dirty="0">
                      <a:solidFill>
                        <a:srgbClr val="000000"/>
                      </a:solidFill>
                      <a:latin typeface="Myriad Pro Semibold" charset="0"/>
                      <a:ea typeface="Myriad Pro Semibold" charset="0"/>
                      <a:cs typeface="Myriad Pro Semibold" charset="0"/>
                    </a:rPr>
                    <a:t>p</a:t>
                  </a:r>
                </a:p>
              </p:txBody>
            </p:sp>
          </p:grpSp>
        </p:grpSp>
      </p:grp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57834129-ADCF-4BB9-A567-E1EB271BEFAF}"/>
              </a:ext>
            </a:extLst>
          </p:cNvPr>
          <p:cNvCxnSpPr>
            <a:cxnSpLocks/>
          </p:cNvCxnSpPr>
          <p:nvPr/>
        </p:nvCxnSpPr>
        <p:spPr bwMode="auto">
          <a:xfrm>
            <a:off x="6096000" y="1707862"/>
            <a:ext cx="0" cy="4562269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73680840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F1FDEE-9F8B-4394-B80F-BD9E40CC07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513C3B-F456-4214-930C-58B1B8CD82D0}"/>
              </a:ext>
            </a:extLst>
          </p:cNvPr>
          <p:cNvSpPr txBox="1"/>
          <p:nvPr/>
        </p:nvSpPr>
        <p:spPr>
          <a:xfrm>
            <a:off x="2788417" y="829676"/>
            <a:ext cx="781594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</a:rPr>
              <a:t>Your turn in your yellow books…</a:t>
            </a:r>
          </a:p>
          <a:p>
            <a:r>
              <a:rPr lang="en-GB" dirty="0"/>
              <a:t>Think about number formation and remember one digit in each box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68139D-9763-488E-B48B-6F72CD29B805}"/>
              </a:ext>
            </a:extLst>
          </p:cNvPr>
          <p:cNvSpPr txBox="1"/>
          <p:nvPr/>
        </p:nvSpPr>
        <p:spPr>
          <a:xfrm>
            <a:off x="2581587" y="1982455"/>
            <a:ext cx="82296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the question and the answer in your book, then write the switcher.</a:t>
            </a:r>
          </a:p>
          <a:p>
            <a:r>
              <a:rPr lang="en-GB" dirty="0" err="1"/>
              <a:t>Eg</a:t>
            </a:r>
            <a:endParaRPr lang="en-GB" dirty="0"/>
          </a:p>
          <a:p>
            <a:r>
              <a:rPr lang="en-GB" dirty="0"/>
              <a:t>2 x 5 = 10</a:t>
            </a:r>
          </a:p>
          <a:p>
            <a:r>
              <a:rPr lang="en-GB" dirty="0"/>
              <a:t>5 x 2 = 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74D7B3-88E1-4CEC-A95F-78754B608895}"/>
              </a:ext>
            </a:extLst>
          </p:cNvPr>
          <p:cNvSpPr txBox="1"/>
          <p:nvPr/>
        </p:nvSpPr>
        <p:spPr>
          <a:xfrm>
            <a:off x="2581587" y="3429000"/>
            <a:ext cx="179346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10 x 3 = ____</a:t>
            </a:r>
          </a:p>
          <a:p>
            <a:r>
              <a:rPr lang="en-GB" dirty="0"/>
              <a:t>3 x 10 = ____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FB74C7-21B4-465C-802D-8ADD9C3B266D}"/>
              </a:ext>
            </a:extLst>
          </p:cNvPr>
          <p:cNvSpPr txBox="1"/>
          <p:nvPr/>
        </p:nvSpPr>
        <p:spPr>
          <a:xfrm>
            <a:off x="2581586" y="4535239"/>
            <a:ext cx="179346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5 x 3 = ____</a:t>
            </a:r>
          </a:p>
          <a:p>
            <a:r>
              <a:rPr lang="en-GB" dirty="0"/>
              <a:t>__ x __ = ____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F9D84D-55B5-47E1-BB4D-CE291F87C30F}"/>
              </a:ext>
            </a:extLst>
          </p:cNvPr>
          <p:cNvSpPr txBox="1"/>
          <p:nvPr/>
        </p:nvSpPr>
        <p:spPr>
          <a:xfrm>
            <a:off x="6264977" y="2859618"/>
            <a:ext cx="1793465" cy="25853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4 x 5 = ____</a:t>
            </a:r>
          </a:p>
          <a:p>
            <a:endParaRPr lang="en-GB" dirty="0"/>
          </a:p>
          <a:p>
            <a:r>
              <a:rPr lang="en-GB" dirty="0"/>
              <a:t>10 x 6 = ____</a:t>
            </a:r>
          </a:p>
          <a:p>
            <a:endParaRPr lang="en-GB" dirty="0"/>
          </a:p>
          <a:p>
            <a:r>
              <a:rPr lang="en-GB" dirty="0"/>
              <a:t>5 x 7 = ____</a:t>
            </a:r>
          </a:p>
          <a:p>
            <a:endParaRPr lang="en-GB" dirty="0"/>
          </a:p>
          <a:p>
            <a:r>
              <a:rPr lang="en-GB" dirty="0"/>
              <a:t>8 x 10 = _____</a:t>
            </a:r>
          </a:p>
          <a:p>
            <a:endParaRPr lang="en-GB" dirty="0"/>
          </a:p>
          <a:p>
            <a:r>
              <a:rPr lang="en-GB"/>
              <a:t>6 x 5 = ____</a:t>
            </a:r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90F5DD2-958A-4DC0-A13A-71C520B5BC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83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95"/>
    </mc:Choice>
    <mc:Fallback xmlns="">
      <p:transition spd="slow" advTm="329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0.5|0.1|0.1|0.1|0.3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67f8702-622b-448a-9457-326658c8ae9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7A48DE69522E40BD793EED2C9ED6AB" ma:contentTypeVersion="14" ma:contentTypeDescription="Create a new document." ma:contentTypeScope="" ma:versionID="5e7fb6745b878c4acebe88711a3335a0">
  <xsd:schema xmlns:xsd="http://www.w3.org/2001/XMLSchema" xmlns:xs="http://www.w3.org/2001/XMLSchema" xmlns:p="http://schemas.microsoft.com/office/2006/metadata/properties" xmlns:ns3="d7b49180-77c2-4c8f-8d92-4fc75581db22" xmlns:ns4="667f8702-622b-448a-9457-326658c8ae98" targetNamespace="http://schemas.microsoft.com/office/2006/metadata/properties" ma:root="true" ma:fieldsID="f35df365bb42284cd35d6ed83810100c" ns3:_="" ns4:_="">
    <xsd:import namespace="d7b49180-77c2-4c8f-8d92-4fc75581db22"/>
    <xsd:import namespace="667f8702-622b-448a-9457-326658c8ae9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b49180-77c2-4c8f-8d92-4fc75581db2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7f8702-622b-448a-9457-326658c8ae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9D50648-9976-43EF-99F1-EBE8C7AE24E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4A6113-A90E-4C19-8935-50BB5F0345B2}">
  <ds:schemaRefs>
    <ds:schemaRef ds:uri="http://purl.org/dc/elements/1.1/"/>
    <ds:schemaRef ds:uri="http://schemas.microsoft.com/office/2006/metadata/properties"/>
    <ds:schemaRef ds:uri="d7b49180-77c2-4c8f-8d92-4fc75581db22"/>
    <ds:schemaRef ds:uri="667f8702-622b-448a-9457-326658c8ae98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4EE6927-D0F4-4B24-B806-AE71C721279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b49180-77c2-4c8f-8d92-4fc75581db22"/>
    <ds:schemaRef ds:uri="667f8702-622b-448a-9457-326658c8ae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121675</TotalTime>
  <Words>2887</Words>
  <Application>Microsoft Office PowerPoint</Application>
  <PresentationFormat>Widescreen</PresentationFormat>
  <Paragraphs>640</Paragraphs>
  <Slides>54</Slides>
  <Notes>18</Notes>
  <HiddenSlides>0</HiddenSlides>
  <MMClips>32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6" baseType="lpstr">
      <vt:lpstr>Arial</vt:lpstr>
      <vt:lpstr>Bradley Hand ITC</vt:lpstr>
      <vt:lpstr>Calibri</vt:lpstr>
      <vt:lpstr>Century Gothic</vt:lpstr>
      <vt:lpstr>Comic Sans MS</vt:lpstr>
      <vt:lpstr>Kristen ITC</vt:lpstr>
      <vt:lpstr>Myriad Pro</vt:lpstr>
      <vt:lpstr>Myriad Pro Semibold</vt:lpstr>
      <vt:lpstr>Times New Roman</vt:lpstr>
      <vt:lpstr>Wingdings</vt:lpstr>
      <vt:lpstr>Wingdings 3</vt:lpstr>
      <vt:lpstr>Wisp</vt:lpstr>
      <vt:lpstr>Multiplication 1</vt:lpstr>
      <vt:lpstr>Session 1</vt:lpstr>
      <vt:lpstr>How many ways can you partition this number in 1 minute?</vt:lpstr>
      <vt:lpstr>WALT explain the relationship between adjacent multiples of 5.</vt:lpstr>
      <vt:lpstr>What do you notice?</vt:lpstr>
      <vt:lpstr>PowerPoint Presentation</vt:lpstr>
      <vt:lpstr>PowerPoint Presentation</vt:lpstr>
      <vt:lpstr>PowerPoint Presentation</vt:lpstr>
      <vt:lpstr>Your turn in your yellow book… Fill in the missing numbers and solve the problems</vt:lpstr>
      <vt:lpstr>Session 2</vt:lpstr>
      <vt:lpstr>Add these…</vt:lpstr>
      <vt:lpstr>WALT explain how groups of 5 and 10 are related.</vt:lpstr>
      <vt:lpstr>PowerPoint Presentation</vt:lpstr>
      <vt:lpstr>PowerPoint Presentation</vt:lpstr>
      <vt:lpstr>PowerPoint Presentation</vt:lpstr>
      <vt:lpstr>PowerPoint Presentation</vt:lpstr>
      <vt:lpstr>Your turn…</vt:lpstr>
      <vt:lpstr>PowerPoint Presentation</vt:lpstr>
      <vt:lpstr>PowerPoint Presentation</vt:lpstr>
      <vt:lpstr>PowerPoint Presentation</vt:lpstr>
      <vt:lpstr>Session 3</vt:lpstr>
      <vt:lpstr>Write the fact family for a number bond to 20.</vt:lpstr>
      <vt:lpstr>WALT explain the relationship between multiples of 5 and 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Session 4</vt:lpstr>
      <vt:lpstr>60</vt:lpstr>
      <vt:lpstr>WALT explain what happens when we times a number by 1 or 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Session 5</vt:lpstr>
      <vt:lpstr>Count back in 5s from 60</vt:lpstr>
      <vt:lpstr>WALT represent multiplication equations in different ways.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Autumn 1 Week 1</dc:title>
  <dc:creator>A Phillippe</dc:creator>
  <cp:lastModifiedBy>Karen Hilton</cp:lastModifiedBy>
  <cp:revision>213</cp:revision>
  <cp:lastPrinted>2022-01-12T08:28:37Z</cp:lastPrinted>
  <dcterms:created xsi:type="dcterms:W3CDTF">2020-04-29T15:20:24Z</dcterms:created>
  <dcterms:modified xsi:type="dcterms:W3CDTF">2023-04-26T12:30:21Z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0x010100077A48DE69522E40BD793EED2C9ED6AB</vt:lpwstr>
  </property>
</Properties>
</file>