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22"/>
  </p:notesMasterIdLst>
  <p:handoutMasterIdLst>
    <p:handoutMasterId r:id="rId23"/>
  </p:handoutMasterIdLst>
  <p:sldIdLst>
    <p:sldId id="274" r:id="rId5"/>
    <p:sldId id="311" r:id="rId6"/>
    <p:sldId id="263" r:id="rId7"/>
    <p:sldId id="281" r:id="rId8"/>
    <p:sldId id="282" r:id="rId9"/>
    <p:sldId id="285" r:id="rId10"/>
    <p:sldId id="284" r:id="rId11"/>
    <p:sldId id="286" r:id="rId12"/>
    <p:sldId id="287" r:id="rId13"/>
    <p:sldId id="288" r:id="rId14"/>
    <p:sldId id="289" r:id="rId15"/>
    <p:sldId id="283" r:id="rId16"/>
    <p:sldId id="290" r:id="rId17"/>
    <p:sldId id="292" r:id="rId18"/>
    <p:sldId id="291" r:id="rId19"/>
    <p:sldId id="293" r:id="rId20"/>
    <p:sldId id="294" r:id="rId2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Sassoon Infant Rg" panose="02000503030000020003" charset="0"/>
      <p:regular r:id="rId28"/>
      <p:bold r:id="rId29"/>
    </p:embeddedFont>
    <p:embeddedFont>
      <p:font typeface="Twinkl" panose="020B0604020202020204" charset="0"/>
      <p:regular r:id="rId30"/>
      <p:bold r:id="rId31"/>
    </p:embeddedFont>
    <p:embeddedFont>
      <p:font typeface="Twinkl SemiBold" charset="0"/>
      <p:bold r:id="rId3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D358B"/>
    <a:srgbClr val="C94693"/>
    <a:srgbClr val="F19CA1"/>
    <a:srgbClr val="B9D26C"/>
    <a:srgbClr val="009285"/>
    <a:srgbClr val="2CB7BC"/>
    <a:srgbClr val="87BD31"/>
    <a:srgbClr val="FAFECA"/>
    <a:srgbClr val="C2B28B"/>
    <a:srgbClr val="32B3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58" y="298"/>
      </p:cViewPr>
      <p:guideLst>
        <p:guide orient="horz" pos="2160"/>
        <p:guide pos="2880"/>
        <p:guide pos="363"/>
        <p:guide orient="horz" pos="3997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3.fntdata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2.fntdata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6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handoutMaster" Target="handoutMasters/handoutMaster1.xml"/><Relationship Id="rId28" Type="http://schemas.openxmlformats.org/officeDocument/2006/relationships/font" Target="fonts/font5.fntdata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8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27859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  <p:sldLayoutId id="2147483671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youtube.com/watch?v=TE6xptjgNR0" TargetMode="Externa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2.png"/><Relationship Id="rId4" Type="http://schemas.openxmlformats.org/officeDocument/2006/relationships/image" Target="../media/image49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58882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F7A8A6-2204-418A-BF9C-4D0906B13F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Which is the odd one out?</a:t>
            </a:r>
          </a:p>
        </p:txBody>
      </p:sp>
      <p:pic>
        <p:nvPicPr>
          <p:cNvPr id="3" name="Picture 2" descr="Image result for sunflower seed">
            <a:extLst>
              <a:ext uri="{FF2B5EF4-FFF2-40B4-BE49-F238E27FC236}">
                <a16:creationId xmlns:a16="http://schemas.microsoft.com/office/drawing/2014/main" id="{BC92803D-4316-4BDF-B506-F0CC8A20ED0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110" t="16307" r="6421" b="17186"/>
          <a:stretch/>
        </p:blipFill>
        <p:spPr bwMode="auto">
          <a:xfrm>
            <a:off x="633723" y="2376679"/>
            <a:ext cx="2471953" cy="2358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Image result for amaryllis bulb">
            <a:extLst>
              <a:ext uri="{FF2B5EF4-FFF2-40B4-BE49-F238E27FC236}">
                <a16:creationId xmlns:a16="http://schemas.microsoft.com/office/drawing/2014/main" id="{0BF6FB70-57D2-4271-A867-D90727E48AA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3" r="7273"/>
          <a:stretch/>
        </p:blipFill>
        <p:spPr bwMode="auto">
          <a:xfrm>
            <a:off x="3181053" y="2272683"/>
            <a:ext cx="2772363" cy="2413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Image result for sunflower seedling">
            <a:extLst>
              <a:ext uri="{FF2B5EF4-FFF2-40B4-BE49-F238E27FC236}">
                <a16:creationId xmlns:a16="http://schemas.microsoft.com/office/drawing/2014/main" id="{D954E6B2-1818-4F80-8741-C53FC1CF8A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4170" y="2425797"/>
            <a:ext cx="2582632" cy="2260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47513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0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0" dirty="0">
                <a:latin typeface="Twinkl SemiBold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91356" y="1004785"/>
            <a:ext cx="7886700" cy="14097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b="1" u="sng" dirty="0"/>
              <a:t>Walt:</a:t>
            </a:r>
            <a:endParaRPr lang="en-GB" dirty="0"/>
          </a:p>
          <a:p>
            <a:r>
              <a:rPr lang="en-GB" dirty="0"/>
              <a:t>observe and describe how seeds and bulbs grow into mature plants </a:t>
            </a:r>
          </a:p>
          <a:p>
            <a:pPr marL="0" indent="0">
              <a:buNone/>
            </a:pPr>
            <a:endParaRPr lang="en-GB" sz="600" dirty="0"/>
          </a:p>
          <a:p>
            <a:r>
              <a:rPr lang="en-GB" dirty="0"/>
              <a:t>To perform simple tests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77313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GB" dirty="0">
                <a:latin typeface="Twinkl" pitchFamily="50" charset="0"/>
              </a:rPr>
              <a:t>I can follow instructions to plant a seed and a bulb.</a:t>
            </a:r>
          </a:p>
          <a:p>
            <a:pPr>
              <a:lnSpc>
                <a:spcPct val="100000"/>
              </a:lnSpc>
            </a:pPr>
            <a:r>
              <a:rPr lang="en-GB" dirty="0">
                <a:latin typeface="Twinkl" pitchFamily="50" charset="0"/>
              </a:rPr>
              <a:t>I can suggest how to care for a plant so it grows well. </a:t>
            </a:r>
          </a:p>
          <a:p>
            <a:pPr>
              <a:lnSpc>
                <a:spcPct val="100000"/>
              </a:lnSpc>
            </a:pPr>
            <a:r>
              <a:rPr lang="en-GB" dirty="0">
                <a:latin typeface="Twinkl" pitchFamily="50" charset="0"/>
              </a:rPr>
              <a:t>I can set up a simple test to show what plants need to grow well. </a:t>
            </a:r>
          </a:p>
          <a:p>
            <a:pPr>
              <a:lnSpc>
                <a:spcPct val="100000"/>
              </a:lnSpc>
            </a:pPr>
            <a:r>
              <a:rPr lang="en-GB" dirty="0">
                <a:latin typeface="Twinkl" pitchFamily="50" charset="0"/>
              </a:rPr>
              <a:t>I can predict which plants will grow well and which will not. 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Seeds and Bulbs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55649" y="1473201"/>
            <a:ext cx="1833034" cy="2341288"/>
          </a:xfrm>
          <a:prstGeom prst="roundRect">
            <a:avLst>
              <a:gd name="adj" fmla="val 12144"/>
            </a:avLst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22286" r="-3475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"/>
          <p:cNvSpPr/>
          <p:nvPr/>
        </p:nvSpPr>
        <p:spPr>
          <a:xfrm>
            <a:off x="755648" y="3967436"/>
            <a:ext cx="1833034" cy="2341288"/>
          </a:xfrm>
          <a:prstGeom prst="roundRect">
            <a:avLst>
              <a:gd name="adj" fmla="val 12144"/>
            </a:avLst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41686" r="-2736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19"/>
          <p:cNvSpPr/>
          <p:nvPr/>
        </p:nvSpPr>
        <p:spPr>
          <a:xfrm>
            <a:off x="2688871" y="1473202"/>
            <a:ext cx="1833034" cy="2341288"/>
          </a:xfrm>
          <a:prstGeom prst="roundRect">
            <a:avLst>
              <a:gd name="adj" fmla="val 12144"/>
            </a:avLst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31678" r="-4522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ounded Rectangle 20"/>
          <p:cNvSpPr/>
          <p:nvPr/>
        </p:nvSpPr>
        <p:spPr>
          <a:xfrm>
            <a:off x="2688870" y="3967437"/>
            <a:ext cx="1833034" cy="2341288"/>
          </a:xfrm>
          <a:prstGeom prst="roundRect">
            <a:avLst>
              <a:gd name="adj" fmla="val 12144"/>
            </a:avLst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6955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>
            <a:off x="4622093" y="1473202"/>
            <a:ext cx="1833034" cy="2341288"/>
          </a:xfrm>
          <a:prstGeom prst="roundRect">
            <a:avLst>
              <a:gd name="adj" fmla="val 12144"/>
            </a:avLst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57698" r="-1412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ounded Rectangle 23"/>
          <p:cNvSpPr/>
          <p:nvPr/>
        </p:nvSpPr>
        <p:spPr>
          <a:xfrm>
            <a:off x="4622092" y="3967437"/>
            <a:ext cx="1833034" cy="2341288"/>
          </a:xfrm>
          <a:prstGeom prst="roundRect">
            <a:avLst>
              <a:gd name="adj" fmla="val 12144"/>
            </a:avLst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r="-3398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6555316" y="1473202"/>
            <a:ext cx="1833034" cy="2341288"/>
          </a:xfrm>
          <a:prstGeom prst="roundRect">
            <a:avLst>
              <a:gd name="adj" fmla="val 12144"/>
            </a:avLst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54155" r="-1859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le 26"/>
          <p:cNvSpPr/>
          <p:nvPr/>
        </p:nvSpPr>
        <p:spPr>
          <a:xfrm>
            <a:off x="6555315" y="3967437"/>
            <a:ext cx="1833034" cy="2341288"/>
          </a:xfrm>
          <a:prstGeom prst="roundRect">
            <a:avLst>
              <a:gd name="adj" fmla="val 12144"/>
            </a:avLst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61547" r="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655459" y="1397000"/>
            <a:ext cx="7833079" cy="4978400"/>
          </a:xfrm>
          <a:prstGeom prst="rect">
            <a:avLst/>
          </a:prstGeom>
          <a:solidFill>
            <a:schemeClr val="bg1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0" name="Group 29"/>
          <p:cNvGrpSpPr/>
          <p:nvPr/>
        </p:nvGrpSpPr>
        <p:grpSpPr>
          <a:xfrm>
            <a:off x="3153301" y="2485225"/>
            <a:ext cx="2827867" cy="2827867"/>
            <a:chOff x="3153301" y="2400555"/>
            <a:chExt cx="2827867" cy="2827867"/>
          </a:xfrm>
        </p:grpSpPr>
        <p:sp>
          <p:nvSpPr>
            <p:cNvPr id="28" name="Oval 27"/>
            <p:cNvSpPr/>
            <p:nvPr/>
          </p:nvSpPr>
          <p:spPr>
            <a:xfrm>
              <a:off x="3153301" y="2400555"/>
              <a:ext cx="2827867" cy="2827867"/>
            </a:xfrm>
            <a:prstGeom prst="ellipse">
              <a:avLst/>
            </a:prstGeom>
            <a:solidFill>
              <a:srgbClr val="87BD31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3369200" y="2798825"/>
              <a:ext cx="2396067" cy="20313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The first stage </a:t>
              </a:r>
              <a:br>
                <a:rPr lang="en-GB" dirty="0"/>
              </a:br>
              <a:r>
                <a:rPr lang="en-GB" dirty="0"/>
                <a:t>in the life cycle of most plants is a seed. </a:t>
              </a:r>
            </a:p>
            <a:p>
              <a:pPr algn="ctr"/>
              <a:r>
                <a:rPr lang="en-GB" dirty="0"/>
                <a:t>Seeds come in all shapes and sizes. Every plant has a different seed. 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89257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Seeds and Bulbs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50885" y="2870200"/>
            <a:ext cx="7632700" cy="3222625"/>
          </a:xfrm>
          <a:prstGeom prst="roundRect">
            <a:avLst>
              <a:gd name="adj" fmla="val 9910"/>
            </a:avLst>
          </a:prstGeom>
          <a:solidFill>
            <a:srgbClr val="B9D2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125" y="3501196"/>
            <a:ext cx="1883749" cy="2017112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55149" y="1323348"/>
            <a:ext cx="752843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Every single seed has the beginnings of a new plant inside it, along with a little store of food to help it grow.</a:t>
            </a:r>
          </a:p>
          <a:p>
            <a:endParaRPr lang="en-GB" dirty="0"/>
          </a:p>
          <a:p>
            <a:r>
              <a:rPr lang="en-GB" dirty="0"/>
              <a:t>When the conditions are right, the seed soaks up water and swells, and the tiny new plant bursts out of its shell. This is called </a:t>
            </a:r>
            <a:r>
              <a:rPr lang="en-GB" b="1" dirty="0"/>
              <a:t>germination</a:t>
            </a:r>
            <a:r>
              <a:rPr lang="en-GB" dirty="0"/>
              <a:t>.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16001" y="3044964"/>
            <a:ext cx="1905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Embryo:</a:t>
            </a:r>
          </a:p>
          <a:p>
            <a:r>
              <a:rPr lang="en-GB" dirty="0"/>
              <a:t>The tiny root and shoot which will grow into the adult plant.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16000" y="4789714"/>
            <a:ext cx="1778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Seed Coat:</a:t>
            </a:r>
          </a:p>
          <a:p>
            <a:r>
              <a:rPr lang="en-GB" dirty="0"/>
              <a:t>A tough outer covering.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04464" y="3604349"/>
            <a:ext cx="214206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Food Store:</a:t>
            </a:r>
          </a:p>
          <a:p>
            <a:r>
              <a:rPr lang="en-GB" dirty="0"/>
              <a:t>A store of food for the young plant </a:t>
            </a:r>
            <a:br>
              <a:rPr lang="en-GB" dirty="0"/>
            </a:br>
            <a:r>
              <a:rPr lang="en-GB" dirty="0"/>
              <a:t>to use until it has grown enough to make its own food.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2946402" y="3962400"/>
            <a:ext cx="918389" cy="347133"/>
          </a:xfrm>
          <a:prstGeom prst="straightConnector1">
            <a:avLst/>
          </a:prstGeom>
          <a:ln w="38100">
            <a:solidFill>
              <a:srgbClr val="2CB7B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2794000" y="5045070"/>
            <a:ext cx="1859838" cy="257206"/>
          </a:xfrm>
          <a:prstGeom prst="straightConnector1">
            <a:avLst/>
          </a:prstGeom>
          <a:ln w="38100">
            <a:solidFill>
              <a:srgbClr val="2CB7B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H="1">
            <a:off x="5033394" y="4394200"/>
            <a:ext cx="1071071" cy="521749"/>
          </a:xfrm>
          <a:prstGeom prst="straightConnector1">
            <a:avLst/>
          </a:prstGeom>
          <a:ln w="38100">
            <a:solidFill>
              <a:srgbClr val="2CB7B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8855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Seeds and Bulbs: Germination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55650" y="1413933"/>
            <a:ext cx="2377017" cy="2260600"/>
          </a:xfrm>
          <a:prstGeom prst="round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2039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ounded Rectangle 3"/>
          <p:cNvSpPr/>
          <p:nvPr/>
        </p:nvSpPr>
        <p:spPr>
          <a:xfrm>
            <a:off x="755649" y="3832225"/>
            <a:ext cx="2377017" cy="2260600"/>
          </a:xfrm>
          <a:prstGeom prst="round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3387194" y="1413933"/>
            <a:ext cx="2377017" cy="2260600"/>
          </a:xfrm>
          <a:prstGeom prst="round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9612" r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3387193" y="3832225"/>
            <a:ext cx="2377017" cy="2260600"/>
          </a:xfrm>
          <a:prstGeom prst="round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4981" r="-2998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6010271" y="1413933"/>
            <a:ext cx="2377017" cy="2260600"/>
          </a:xfrm>
          <a:prstGeom prst="round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6010270" y="3832225"/>
            <a:ext cx="2377017" cy="2260600"/>
          </a:xfrm>
          <a:prstGeom prst="round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6661144" y="4424891"/>
            <a:ext cx="1075267" cy="1075267"/>
            <a:chOff x="6661144" y="4424891"/>
            <a:chExt cx="1075267" cy="1075267"/>
          </a:xfrm>
        </p:grpSpPr>
        <p:sp>
          <p:nvSpPr>
            <p:cNvPr id="12" name="Oval 11"/>
            <p:cNvSpPr/>
            <p:nvPr/>
          </p:nvSpPr>
          <p:spPr>
            <a:xfrm>
              <a:off x="6661144" y="4424891"/>
              <a:ext cx="1075267" cy="1075267"/>
            </a:xfrm>
            <a:prstGeom prst="ellipse">
              <a:avLst/>
            </a:prstGeom>
            <a:solidFill>
              <a:srgbClr val="87BD31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Isosceles Triangle 12"/>
            <p:cNvSpPr/>
            <p:nvPr/>
          </p:nvSpPr>
          <p:spPr>
            <a:xfrm rot="5400000">
              <a:off x="6859318" y="4723608"/>
              <a:ext cx="851958" cy="477831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5" name="Rectangle 14"/>
          <p:cNvSpPr/>
          <p:nvPr/>
        </p:nvSpPr>
        <p:spPr>
          <a:xfrm>
            <a:off x="6055777" y="1921400"/>
            <a:ext cx="2286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Click the button below to find out more about germination.</a:t>
            </a:r>
          </a:p>
        </p:txBody>
      </p:sp>
      <p:sp>
        <p:nvSpPr>
          <p:cNvPr id="16" name="Oval 15">
            <a:hlinkClick r:id="rId6"/>
          </p:cNvPr>
          <p:cNvSpPr/>
          <p:nvPr/>
        </p:nvSpPr>
        <p:spPr>
          <a:xfrm>
            <a:off x="6638919" y="4401078"/>
            <a:ext cx="1136650" cy="1136650"/>
          </a:xfrm>
          <a:prstGeom prst="ellipse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7492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5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 animBg="1"/>
      <p:bldP spid="8" grpId="0" animBg="1"/>
      <p:bldP spid="10" grpId="0" animBg="1"/>
      <p:bldP spid="11" grpId="0" animBg="1"/>
      <p:bldP spid="15" grpId="0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750885" y="1473202"/>
            <a:ext cx="7632700" cy="4619624"/>
          </a:xfrm>
          <a:prstGeom prst="roundRect">
            <a:avLst>
              <a:gd name="adj" fmla="val 7271"/>
            </a:avLst>
          </a:prstGeom>
          <a:solidFill>
            <a:srgbClr val="B9D2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Seeds and Bulbs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2165" y="2574549"/>
            <a:ext cx="1980641" cy="311912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944881" y="1631018"/>
            <a:ext cx="226568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dirty="0"/>
              <a:t>Some plants grow first from a seed, and then develop </a:t>
            </a:r>
            <a:br>
              <a:rPr lang="en-GB" altLang="en-US" dirty="0"/>
            </a:br>
            <a:r>
              <a:rPr lang="en-GB" altLang="en-US" dirty="0"/>
              <a:t>a bulb that helps them to grow back year after year.</a:t>
            </a:r>
          </a:p>
          <a:p>
            <a:r>
              <a:rPr lang="en-GB" altLang="en-US" dirty="0"/>
              <a:t> </a:t>
            </a:r>
          </a:p>
          <a:p>
            <a:r>
              <a:rPr lang="en-GB" altLang="en-US" dirty="0"/>
              <a:t>A bulb lets the plant rest underground over the winter when it is too cold, then grow back later in the year when conditions </a:t>
            </a:r>
            <a:br>
              <a:rPr lang="en-GB" altLang="en-US" dirty="0"/>
            </a:br>
            <a:r>
              <a:rPr lang="en-GB" altLang="en-US" dirty="0"/>
              <a:t>are right. </a:t>
            </a:r>
          </a:p>
        </p:txBody>
      </p:sp>
      <p:sp>
        <p:nvSpPr>
          <p:cNvPr id="8" name="Rectangle 7"/>
          <p:cNvSpPr/>
          <p:nvPr/>
        </p:nvSpPr>
        <p:spPr>
          <a:xfrm>
            <a:off x="3504248" y="1648168"/>
            <a:ext cx="173742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b="1" dirty="0"/>
              <a:t>Flower Bud:</a:t>
            </a:r>
          </a:p>
          <a:p>
            <a:pPr>
              <a:spcBef>
                <a:spcPct val="0"/>
              </a:spcBef>
            </a:pPr>
            <a:r>
              <a:rPr lang="en-GB" altLang="en-US" dirty="0"/>
              <a:t>Future flower stored inside the bulb for protection.</a:t>
            </a:r>
          </a:p>
        </p:txBody>
      </p:sp>
      <p:sp>
        <p:nvSpPr>
          <p:cNvPr id="9" name="Rectangle 8"/>
          <p:cNvSpPr/>
          <p:nvPr/>
        </p:nvSpPr>
        <p:spPr>
          <a:xfrm>
            <a:off x="6633281" y="1700068"/>
            <a:ext cx="173742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b="1" dirty="0"/>
              <a:t>Tunic:</a:t>
            </a:r>
          </a:p>
          <a:p>
            <a:pPr>
              <a:spcBef>
                <a:spcPct val="0"/>
              </a:spcBef>
            </a:pPr>
            <a:r>
              <a:rPr lang="en-GB" altLang="en-US" dirty="0"/>
              <a:t>A papery </a:t>
            </a:r>
            <a:br>
              <a:rPr lang="en-GB" altLang="en-US" dirty="0"/>
            </a:br>
            <a:r>
              <a:rPr lang="en-GB" altLang="en-US" dirty="0"/>
              <a:t>outer covering.</a:t>
            </a:r>
          </a:p>
        </p:txBody>
      </p:sp>
      <p:sp>
        <p:nvSpPr>
          <p:cNvPr id="10" name="Rectangle 9"/>
          <p:cNvSpPr/>
          <p:nvPr/>
        </p:nvSpPr>
        <p:spPr>
          <a:xfrm>
            <a:off x="6667794" y="3265865"/>
            <a:ext cx="144171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b="1" dirty="0"/>
              <a:t>Scales:</a:t>
            </a:r>
          </a:p>
          <a:p>
            <a:pPr>
              <a:spcBef>
                <a:spcPct val="0"/>
              </a:spcBef>
            </a:pPr>
            <a:r>
              <a:rPr lang="en-GB" altLang="en-US" dirty="0"/>
              <a:t>Thick leaves that store the food.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504248" y="4858763"/>
            <a:ext cx="111637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b="1" dirty="0"/>
              <a:t>Roots</a:t>
            </a:r>
            <a:endParaRPr lang="en-GB" altLang="en-US" dirty="0"/>
          </a:p>
        </p:txBody>
      </p:sp>
      <p:sp>
        <p:nvSpPr>
          <p:cNvPr id="12" name="Rectangle 11"/>
          <p:cNvSpPr/>
          <p:nvPr/>
        </p:nvSpPr>
        <p:spPr>
          <a:xfrm>
            <a:off x="6948241" y="5154726"/>
            <a:ext cx="111637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b="1" dirty="0"/>
              <a:t>Stem</a:t>
            </a:r>
            <a:endParaRPr lang="en-GB" altLang="en-US" dirty="0"/>
          </a:p>
        </p:txBody>
      </p:sp>
      <p:cxnSp>
        <p:nvCxnSpPr>
          <p:cNvPr id="13" name="Straight Arrow Connector 12"/>
          <p:cNvCxnSpPr/>
          <p:nvPr/>
        </p:nvCxnSpPr>
        <p:spPr>
          <a:xfrm flipH="1" flipV="1">
            <a:off x="6004560" y="5228095"/>
            <a:ext cx="908445" cy="102830"/>
          </a:xfrm>
          <a:prstGeom prst="straightConnector1">
            <a:avLst/>
          </a:prstGeom>
          <a:ln w="38100">
            <a:solidFill>
              <a:srgbClr val="2CB7B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4313003" y="5043429"/>
            <a:ext cx="601309" cy="366038"/>
          </a:xfrm>
          <a:prstGeom prst="straightConnector1">
            <a:avLst/>
          </a:prstGeom>
          <a:ln w="38100">
            <a:solidFill>
              <a:srgbClr val="2CB7B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4787212" y="2959036"/>
            <a:ext cx="824375" cy="823978"/>
          </a:xfrm>
          <a:prstGeom prst="straightConnector1">
            <a:avLst/>
          </a:prstGeom>
          <a:ln w="38100">
            <a:solidFill>
              <a:srgbClr val="2CB7B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H="1">
            <a:off x="5905274" y="2399582"/>
            <a:ext cx="715132" cy="971443"/>
          </a:xfrm>
          <a:prstGeom prst="straightConnector1">
            <a:avLst/>
          </a:prstGeom>
          <a:ln w="38100">
            <a:solidFill>
              <a:srgbClr val="2CB7B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H="1">
            <a:off x="6128872" y="3534659"/>
            <a:ext cx="453934" cy="599450"/>
          </a:xfrm>
          <a:prstGeom prst="straightConnector1">
            <a:avLst/>
          </a:prstGeom>
          <a:ln w="38100">
            <a:solidFill>
              <a:srgbClr val="2CB7B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8979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Seeds and Bulbs</a:t>
            </a:r>
            <a:endParaRPr lang="en-GB" dirty="0"/>
          </a:p>
        </p:txBody>
      </p:sp>
      <p:sp>
        <p:nvSpPr>
          <p:cNvPr id="3" name="Rounded Rectangle 2"/>
          <p:cNvSpPr/>
          <p:nvPr/>
        </p:nvSpPr>
        <p:spPr>
          <a:xfrm>
            <a:off x="755650" y="1696720"/>
            <a:ext cx="3714750" cy="1390221"/>
          </a:xfrm>
          <a:prstGeom prst="round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860425" y="2068663"/>
            <a:ext cx="33223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dirty="0"/>
              <a:t>Here are some common plants that grow from bulbs.</a:t>
            </a:r>
          </a:p>
        </p:txBody>
      </p:sp>
      <p:grpSp>
        <p:nvGrpSpPr>
          <p:cNvPr id="30" name="Group 29"/>
          <p:cNvGrpSpPr/>
          <p:nvPr/>
        </p:nvGrpSpPr>
        <p:grpSpPr>
          <a:xfrm>
            <a:off x="755650" y="3199662"/>
            <a:ext cx="3714750" cy="1390221"/>
            <a:chOff x="755650" y="3199662"/>
            <a:chExt cx="3714750" cy="1390221"/>
          </a:xfrm>
        </p:grpSpPr>
        <p:sp>
          <p:nvSpPr>
            <p:cNvPr id="4" name="Rounded Rectangle 3"/>
            <p:cNvSpPr/>
            <p:nvPr/>
          </p:nvSpPr>
          <p:spPr>
            <a:xfrm>
              <a:off x="755650" y="3199662"/>
              <a:ext cx="3714750" cy="1390221"/>
            </a:xfrm>
            <a:prstGeom prst="roundRect">
              <a:avLst/>
            </a:prstGeom>
            <a:blipFill dpi="0"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t="-19682" b="-27946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4" name="Group 13"/>
            <p:cNvGrpSpPr/>
            <p:nvPr/>
          </p:nvGrpSpPr>
          <p:grpSpPr>
            <a:xfrm>
              <a:off x="755650" y="4064000"/>
              <a:ext cx="1398271" cy="525882"/>
              <a:chOff x="755650" y="4064000"/>
              <a:chExt cx="1398271" cy="525882"/>
            </a:xfrm>
          </p:grpSpPr>
          <p:sp>
            <p:nvSpPr>
              <p:cNvPr id="12" name="Rounded Rectangle 11"/>
              <p:cNvSpPr/>
              <p:nvPr/>
            </p:nvSpPr>
            <p:spPr>
              <a:xfrm>
                <a:off x="755650" y="4064000"/>
                <a:ext cx="1398270" cy="525882"/>
              </a:xfrm>
              <a:prstGeom prst="roundRect">
                <a:avLst>
                  <a:gd name="adj" fmla="val 43859"/>
                </a:avLst>
              </a:prstGeom>
              <a:solidFill>
                <a:srgbClr val="87BD3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755651" y="4147355"/>
                <a:ext cx="1398270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altLang="en-US" dirty="0"/>
                  <a:t>Daffodils</a:t>
                </a:r>
                <a:endParaRPr lang="en-GB" dirty="0"/>
              </a:p>
            </p:txBody>
          </p:sp>
        </p:grpSp>
      </p:grpSp>
      <p:grpSp>
        <p:nvGrpSpPr>
          <p:cNvPr id="31" name="Group 30"/>
          <p:cNvGrpSpPr/>
          <p:nvPr/>
        </p:nvGrpSpPr>
        <p:grpSpPr>
          <a:xfrm>
            <a:off x="755649" y="4702604"/>
            <a:ext cx="3714751" cy="1400381"/>
            <a:chOff x="755649" y="4702604"/>
            <a:chExt cx="3714751" cy="1400381"/>
          </a:xfrm>
        </p:grpSpPr>
        <p:sp>
          <p:nvSpPr>
            <p:cNvPr id="5" name="Rounded Rectangle 4"/>
            <p:cNvSpPr/>
            <p:nvPr/>
          </p:nvSpPr>
          <p:spPr>
            <a:xfrm flipH="1">
              <a:off x="755650" y="4702604"/>
              <a:ext cx="3714750" cy="1390221"/>
            </a:xfrm>
            <a:prstGeom prst="roundRect">
              <a:avLst/>
            </a:prstGeom>
            <a:blipFill dpi="0"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t="-20356" b="-21422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8" name="Group 17"/>
            <p:cNvGrpSpPr/>
            <p:nvPr/>
          </p:nvGrpSpPr>
          <p:grpSpPr>
            <a:xfrm>
              <a:off x="755649" y="5577103"/>
              <a:ext cx="1398271" cy="525882"/>
              <a:chOff x="755650" y="4064000"/>
              <a:chExt cx="1398271" cy="525882"/>
            </a:xfrm>
          </p:grpSpPr>
          <p:sp>
            <p:nvSpPr>
              <p:cNvPr id="19" name="Rounded Rectangle 18"/>
              <p:cNvSpPr/>
              <p:nvPr/>
            </p:nvSpPr>
            <p:spPr>
              <a:xfrm>
                <a:off x="755650" y="4064000"/>
                <a:ext cx="1398270" cy="525882"/>
              </a:xfrm>
              <a:prstGeom prst="roundRect">
                <a:avLst>
                  <a:gd name="adj" fmla="val 43859"/>
                </a:avLst>
              </a:prstGeom>
              <a:solidFill>
                <a:srgbClr val="87BD3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" name="Rectangle 19"/>
              <p:cNvSpPr/>
              <p:nvPr/>
            </p:nvSpPr>
            <p:spPr>
              <a:xfrm>
                <a:off x="755651" y="4147355"/>
                <a:ext cx="1398270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altLang="en-US" dirty="0"/>
                  <a:t>Snowdrops</a:t>
                </a:r>
                <a:endParaRPr lang="en-GB" dirty="0"/>
              </a:p>
            </p:txBody>
          </p:sp>
        </p:grpSp>
      </p:grpSp>
      <p:grpSp>
        <p:nvGrpSpPr>
          <p:cNvPr id="34" name="Group 33"/>
          <p:cNvGrpSpPr/>
          <p:nvPr/>
        </p:nvGrpSpPr>
        <p:grpSpPr>
          <a:xfrm>
            <a:off x="4683760" y="1696719"/>
            <a:ext cx="3724910" cy="1391183"/>
            <a:chOff x="4683760" y="1696719"/>
            <a:chExt cx="3724910" cy="1391183"/>
          </a:xfrm>
        </p:grpSpPr>
        <p:sp>
          <p:nvSpPr>
            <p:cNvPr id="8" name="Rounded Rectangle 7"/>
            <p:cNvSpPr/>
            <p:nvPr/>
          </p:nvSpPr>
          <p:spPr>
            <a:xfrm>
              <a:off x="4683760" y="1696719"/>
              <a:ext cx="3714750" cy="1390221"/>
            </a:xfrm>
            <a:prstGeom prst="roundRect">
              <a:avLst/>
            </a:prstGeom>
            <a:blipFill dpi="0"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t="-22653" b="-22777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1" name="Group 20"/>
            <p:cNvGrpSpPr/>
            <p:nvPr/>
          </p:nvGrpSpPr>
          <p:grpSpPr>
            <a:xfrm>
              <a:off x="7010399" y="2562020"/>
              <a:ext cx="1398271" cy="525882"/>
              <a:chOff x="755650" y="4064000"/>
              <a:chExt cx="1398271" cy="525882"/>
            </a:xfrm>
          </p:grpSpPr>
          <p:sp>
            <p:nvSpPr>
              <p:cNvPr id="22" name="Rounded Rectangle 21"/>
              <p:cNvSpPr/>
              <p:nvPr/>
            </p:nvSpPr>
            <p:spPr>
              <a:xfrm>
                <a:off x="755650" y="4064000"/>
                <a:ext cx="1398270" cy="525882"/>
              </a:xfrm>
              <a:prstGeom prst="roundRect">
                <a:avLst>
                  <a:gd name="adj" fmla="val 43859"/>
                </a:avLst>
              </a:prstGeom>
              <a:solidFill>
                <a:srgbClr val="87BD3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" name="Rectangle 22"/>
              <p:cNvSpPr/>
              <p:nvPr/>
            </p:nvSpPr>
            <p:spPr>
              <a:xfrm>
                <a:off x="755651" y="4147355"/>
                <a:ext cx="1398270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altLang="en-US" dirty="0"/>
                  <a:t>Lilies</a:t>
                </a:r>
                <a:endParaRPr lang="en-GB" dirty="0"/>
              </a:p>
            </p:txBody>
          </p:sp>
        </p:grpSp>
      </p:grpSp>
      <p:grpSp>
        <p:nvGrpSpPr>
          <p:cNvPr id="33" name="Group 32"/>
          <p:cNvGrpSpPr/>
          <p:nvPr/>
        </p:nvGrpSpPr>
        <p:grpSpPr>
          <a:xfrm>
            <a:off x="4683760" y="3199661"/>
            <a:ext cx="3714750" cy="1390221"/>
            <a:chOff x="4683760" y="3199661"/>
            <a:chExt cx="3714750" cy="1390221"/>
          </a:xfrm>
        </p:grpSpPr>
        <p:sp>
          <p:nvSpPr>
            <p:cNvPr id="9" name="Rounded Rectangle 8"/>
            <p:cNvSpPr/>
            <p:nvPr/>
          </p:nvSpPr>
          <p:spPr>
            <a:xfrm>
              <a:off x="4683760" y="3199661"/>
              <a:ext cx="3714750" cy="1390221"/>
            </a:xfrm>
            <a:prstGeom prst="roundRect">
              <a:avLst/>
            </a:prstGeom>
            <a:blipFill dpi="0"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t="-11642" b="-26483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4" name="Group 23"/>
            <p:cNvGrpSpPr/>
            <p:nvPr/>
          </p:nvGrpSpPr>
          <p:grpSpPr>
            <a:xfrm>
              <a:off x="7000238" y="4064000"/>
              <a:ext cx="1398271" cy="525882"/>
              <a:chOff x="755650" y="4064000"/>
              <a:chExt cx="1398271" cy="525882"/>
            </a:xfrm>
          </p:grpSpPr>
          <p:sp>
            <p:nvSpPr>
              <p:cNvPr id="25" name="Rounded Rectangle 24"/>
              <p:cNvSpPr/>
              <p:nvPr/>
            </p:nvSpPr>
            <p:spPr>
              <a:xfrm>
                <a:off x="755650" y="4064000"/>
                <a:ext cx="1398270" cy="525882"/>
              </a:xfrm>
              <a:prstGeom prst="roundRect">
                <a:avLst>
                  <a:gd name="adj" fmla="val 43859"/>
                </a:avLst>
              </a:prstGeom>
              <a:solidFill>
                <a:srgbClr val="87BD3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6" name="Rectangle 25"/>
              <p:cNvSpPr/>
              <p:nvPr/>
            </p:nvSpPr>
            <p:spPr>
              <a:xfrm>
                <a:off x="755651" y="4147355"/>
                <a:ext cx="1398270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altLang="en-US" dirty="0"/>
                  <a:t>Allium</a:t>
                </a:r>
                <a:endParaRPr lang="en-GB" dirty="0"/>
              </a:p>
            </p:txBody>
          </p:sp>
        </p:grpSp>
      </p:grpSp>
      <p:grpSp>
        <p:nvGrpSpPr>
          <p:cNvPr id="32" name="Group 31"/>
          <p:cNvGrpSpPr/>
          <p:nvPr/>
        </p:nvGrpSpPr>
        <p:grpSpPr>
          <a:xfrm>
            <a:off x="4683760" y="4702603"/>
            <a:ext cx="3714750" cy="1416189"/>
            <a:chOff x="4683760" y="4702603"/>
            <a:chExt cx="3714750" cy="1416189"/>
          </a:xfrm>
        </p:grpSpPr>
        <p:sp>
          <p:nvSpPr>
            <p:cNvPr id="10" name="Rounded Rectangle 9"/>
            <p:cNvSpPr/>
            <p:nvPr/>
          </p:nvSpPr>
          <p:spPr>
            <a:xfrm>
              <a:off x="4683760" y="4702603"/>
              <a:ext cx="3714750" cy="1390221"/>
            </a:xfrm>
            <a:prstGeom prst="roundRect">
              <a:avLst/>
            </a:prstGeom>
            <a:blipFill dpi="0"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t="-13776" b="-2580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6"/>
            <p:cNvGrpSpPr/>
            <p:nvPr/>
          </p:nvGrpSpPr>
          <p:grpSpPr>
            <a:xfrm>
              <a:off x="7000239" y="5592910"/>
              <a:ext cx="1398271" cy="525882"/>
              <a:chOff x="755650" y="4064000"/>
              <a:chExt cx="1398271" cy="525882"/>
            </a:xfrm>
          </p:grpSpPr>
          <p:sp>
            <p:nvSpPr>
              <p:cNvPr id="28" name="Rounded Rectangle 27"/>
              <p:cNvSpPr/>
              <p:nvPr/>
            </p:nvSpPr>
            <p:spPr>
              <a:xfrm>
                <a:off x="755650" y="4064000"/>
                <a:ext cx="1398270" cy="525882"/>
              </a:xfrm>
              <a:prstGeom prst="roundRect">
                <a:avLst>
                  <a:gd name="adj" fmla="val 43859"/>
                </a:avLst>
              </a:prstGeom>
              <a:solidFill>
                <a:srgbClr val="87BD3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Rectangle 28"/>
              <p:cNvSpPr/>
              <p:nvPr/>
            </p:nvSpPr>
            <p:spPr>
              <a:xfrm>
                <a:off x="755651" y="4147355"/>
                <a:ext cx="1398270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altLang="en-US" dirty="0"/>
                  <a:t>Tulips</a:t>
                </a:r>
                <a:endParaRPr lang="en-GB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44082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Seeds and Bulbs</a:t>
            </a:r>
            <a:endParaRPr lang="en-GB" dirty="0"/>
          </a:p>
        </p:txBody>
      </p:sp>
      <p:sp>
        <p:nvSpPr>
          <p:cNvPr id="3" name="Rounded Rectangle 2"/>
          <p:cNvSpPr/>
          <p:nvPr/>
        </p:nvSpPr>
        <p:spPr>
          <a:xfrm>
            <a:off x="750885" y="1473202"/>
            <a:ext cx="7632700" cy="1859278"/>
          </a:xfrm>
          <a:prstGeom prst="roundRect">
            <a:avLst>
              <a:gd name="adj" fmla="val 10003"/>
            </a:avLst>
          </a:prstGeom>
          <a:solidFill>
            <a:srgbClr val="B9D2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1646235" y="1630680"/>
            <a:ext cx="58420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dirty="0"/>
              <a:t>We are going to plant a seed and a bulb each,</a:t>
            </a:r>
            <a:br>
              <a:rPr lang="en-GB" altLang="en-US" dirty="0"/>
            </a:br>
            <a:r>
              <a:rPr lang="en-GB" altLang="en-US" dirty="0"/>
              <a:t>so we can </a:t>
            </a:r>
            <a:r>
              <a:rPr lang="en-GB" altLang="en-US" b="1" dirty="0"/>
              <a:t>compare</a:t>
            </a:r>
            <a:r>
              <a:rPr lang="en-GB" altLang="en-US" dirty="0"/>
              <a:t> how they grow.</a:t>
            </a:r>
          </a:p>
          <a:p>
            <a:pPr algn="ctr"/>
            <a:endParaRPr lang="en-GB" altLang="en-US" dirty="0"/>
          </a:p>
          <a:p>
            <a:pPr algn="ctr"/>
            <a:r>
              <a:rPr lang="en-GB" altLang="en-US" b="1" dirty="0"/>
              <a:t>Comparing</a:t>
            </a:r>
            <a:r>
              <a:rPr lang="en-GB" altLang="en-US" dirty="0"/>
              <a:t> means looking closely to see what</a:t>
            </a:r>
            <a:br>
              <a:rPr lang="en-GB" altLang="en-US" dirty="0"/>
            </a:br>
            <a:r>
              <a:rPr lang="en-GB" altLang="en-US" dirty="0"/>
              <a:t>is similar and what is different.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02" t="11489" r="2406" b="1579"/>
          <a:stretch/>
        </p:blipFill>
        <p:spPr>
          <a:xfrm>
            <a:off x="4673600" y="3474720"/>
            <a:ext cx="3718560" cy="2621280"/>
          </a:xfrm>
          <a:prstGeom prst="roundRect">
            <a:avLst>
              <a:gd name="adj" fmla="val 9053"/>
            </a:avLst>
          </a:prstGeom>
          <a:solidFill>
            <a:srgbClr val="B9D26C"/>
          </a:solidFill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404"/>
          <a:stretch/>
        </p:blipFill>
        <p:spPr>
          <a:xfrm>
            <a:off x="761045" y="3489958"/>
            <a:ext cx="3718560" cy="2621280"/>
          </a:xfrm>
          <a:prstGeom prst="roundRect">
            <a:avLst>
              <a:gd name="adj" fmla="val 10078"/>
            </a:avLst>
          </a:prstGeom>
          <a:solidFill>
            <a:srgbClr val="B9D26C"/>
          </a:solidFill>
        </p:spPr>
      </p:pic>
    </p:spTree>
    <p:extLst>
      <p:ext uri="{BB962C8B-B14F-4D97-AF65-F5344CB8AC3E}">
        <p14:creationId xmlns:p14="http://schemas.microsoft.com/office/powerpoint/2010/main" val="36345341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753215"/>
            <a:ext cx="8220075" cy="994306"/>
          </a:xfrm>
        </p:spPr>
        <p:txBody>
          <a:bodyPr/>
          <a:lstStyle/>
          <a:p>
            <a:pPr algn="ctr"/>
            <a:r>
              <a:rPr lang="en-GB" dirty="0"/>
              <a:t>What Do Plants</a:t>
            </a:r>
            <a:br>
              <a:rPr lang="en-GB" dirty="0"/>
            </a:br>
            <a:r>
              <a:rPr lang="en-GB" dirty="0"/>
              <a:t>Need to Grow?</a:t>
            </a:r>
          </a:p>
        </p:txBody>
      </p:sp>
      <p:pic>
        <p:nvPicPr>
          <p:cNvPr id="3" name="Talking Partner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3108726" y="1888736"/>
            <a:ext cx="5298272" cy="4204089"/>
            <a:chOff x="2976879" y="1888736"/>
            <a:chExt cx="5633319" cy="4456503"/>
          </a:xfrm>
        </p:grpSpPr>
        <p:grpSp>
          <p:nvGrpSpPr>
            <p:cNvPr id="7" name="Group 6"/>
            <p:cNvGrpSpPr/>
            <p:nvPr/>
          </p:nvGrpSpPr>
          <p:grpSpPr>
            <a:xfrm>
              <a:off x="2976880" y="1888736"/>
              <a:ext cx="5627370" cy="4456502"/>
              <a:chOff x="1107440" y="2113286"/>
              <a:chExt cx="4805681" cy="3738879"/>
            </a:xfrm>
          </p:grpSpPr>
          <p:pic>
            <p:nvPicPr>
              <p:cNvPr id="5" name="Picture 4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737" t="3529" r="5187" b="3529"/>
              <a:stretch/>
            </p:blipFill>
            <p:spPr>
              <a:xfrm rot="5400000">
                <a:off x="441960" y="2778766"/>
                <a:ext cx="3738879" cy="2407920"/>
              </a:xfrm>
              <a:prstGeom prst="rect">
                <a:avLst/>
              </a:prstGeom>
            </p:spPr>
          </p:pic>
          <p:pic>
            <p:nvPicPr>
              <p:cNvPr id="6" name="Picture 5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737" t="3529" r="5187" b="3529"/>
              <a:stretch/>
            </p:blipFill>
            <p:spPr>
              <a:xfrm rot="5400000" flipH="1" flipV="1">
                <a:off x="2839721" y="2778766"/>
                <a:ext cx="3738879" cy="2407920"/>
              </a:xfrm>
              <a:prstGeom prst="rect">
                <a:avLst/>
              </a:prstGeom>
            </p:spPr>
          </p:pic>
        </p:grpSp>
        <p:sp>
          <p:nvSpPr>
            <p:cNvPr id="8" name="Rectangle 7"/>
            <p:cNvSpPr/>
            <p:nvPr/>
          </p:nvSpPr>
          <p:spPr>
            <a:xfrm>
              <a:off x="2976879" y="1888737"/>
              <a:ext cx="5633319" cy="4456502"/>
            </a:xfrm>
            <a:prstGeom prst="rect">
              <a:avLst/>
            </a:prstGeom>
            <a:solidFill>
              <a:srgbClr val="C2B28B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" name="Rectangle 9"/>
          <p:cNvSpPr/>
          <p:nvPr/>
        </p:nvSpPr>
        <p:spPr>
          <a:xfrm>
            <a:off x="755650" y="1888735"/>
            <a:ext cx="2243338" cy="4204089"/>
          </a:xfrm>
          <a:prstGeom prst="rect">
            <a:avLst/>
          </a:prstGeom>
          <a:solidFill>
            <a:srgbClr val="B9D2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865388" y="2005620"/>
            <a:ext cx="21336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dirty="0"/>
              <a:t>Seeds and bulbs need to wait </a:t>
            </a:r>
            <a:br>
              <a:rPr lang="en-GB" altLang="en-US" dirty="0"/>
            </a:br>
            <a:r>
              <a:rPr lang="en-GB" altLang="en-US" dirty="0"/>
              <a:t>for conditions </a:t>
            </a:r>
            <a:br>
              <a:rPr lang="en-GB" altLang="en-US" dirty="0"/>
            </a:br>
            <a:r>
              <a:rPr lang="en-GB" altLang="en-US" dirty="0"/>
              <a:t>to be just right </a:t>
            </a:r>
            <a:br>
              <a:rPr lang="en-GB" altLang="en-US" dirty="0"/>
            </a:br>
            <a:r>
              <a:rPr lang="en-GB" altLang="en-US" dirty="0"/>
              <a:t>before seeds can germinate and bulbs can sprout new growth. </a:t>
            </a:r>
          </a:p>
          <a:p>
            <a:endParaRPr lang="en-GB" altLang="en-US" dirty="0"/>
          </a:p>
          <a:p>
            <a:r>
              <a:rPr lang="en-GB" altLang="en-US" dirty="0"/>
              <a:t>What do you </a:t>
            </a:r>
            <a:br>
              <a:rPr lang="en-GB" altLang="en-US" dirty="0"/>
            </a:br>
            <a:r>
              <a:rPr lang="en-GB" altLang="en-US" dirty="0"/>
              <a:t>think that our plants will need </a:t>
            </a:r>
            <a:br>
              <a:rPr lang="en-GB" altLang="en-US" dirty="0"/>
            </a:br>
            <a:r>
              <a:rPr lang="en-GB" altLang="en-US" dirty="0"/>
              <a:t>so they can sprout and grow well? 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622"/>
          <a:stretch/>
        </p:blipFill>
        <p:spPr>
          <a:xfrm>
            <a:off x="3687746" y="2102256"/>
            <a:ext cx="4441054" cy="399374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66"/>
          <a:stretch/>
        </p:blipFill>
        <p:spPr>
          <a:xfrm>
            <a:off x="5709917" y="2005620"/>
            <a:ext cx="2692403" cy="1992467"/>
          </a:xfrm>
          <a:prstGeom prst="rect">
            <a:avLst/>
          </a:prstGeom>
          <a:effectLst>
            <a:outerShdw blurRad="50800" dist="38100" dir="5400000" algn="ctr" rotWithShape="0">
              <a:srgbClr val="000000">
                <a:alpha val="43137"/>
              </a:srgbClr>
            </a:outerShdw>
          </a:effectLst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237" t="57037"/>
          <a:stretch/>
        </p:blipFill>
        <p:spPr>
          <a:xfrm>
            <a:off x="3108960" y="1885560"/>
            <a:ext cx="1074098" cy="2946400"/>
          </a:xfrm>
          <a:prstGeom prst="rect">
            <a:avLst/>
          </a:prstGeom>
          <a:effectLst>
            <a:outerShdw blurRad="50800" dist="38100" dir="5400000" algn="ctr" rotWithShape="0">
              <a:srgbClr val="000000">
                <a:alpha val="43137"/>
              </a:srgbClr>
            </a:outerShdw>
          </a:effectLst>
        </p:spPr>
      </p:pic>
      <p:grpSp>
        <p:nvGrpSpPr>
          <p:cNvPr id="19" name="Group 18"/>
          <p:cNvGrpSpPr/>
          <p:nvPr/>
        </p:nvGrpSpPr>
        <p:grpSpPr>
          <a:xfrm>
            <a:off x="4223088" y="4211606"/>
            <a:ext cx="2116358" cy="1830405"/>
            <a:chOff x="4223088" y="4211606"/>
            <a:chExt cx="2116358" cy="1830405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7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444" t="7339" r="24667" b="9695"/>
            <a:stretch/>
          </p:blipFill>
          <p:spPr>
            <a:xfrm>
              <a:off x="4223088" y="4211606"/>
              <a:ext cx="2116358" cy="1830405"/>
            </a:xfrm>
            <a:prstGeom prst="rect">
              <a:avLst/>
            </a:prstGeom>
          </p:spPr>
        </p:pic>
        <p:sp>
          <p:nvSpPr>
            <p:cNvPr id="18" name="TextBox 17"/>
            <p:cNvSpPr txBox="1"/>
            <p:nvPr/>
          </p:nvSpPr>
          <p:spPr>
            <a:xfrm rot="20975759">
              <a:off x="4448058" y="4583791"/>
              <a:ext cx="172755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dirty="0"/>
                <a:t>How can we find out if</a:t>
              </a:r>
              <a:br>
                <a:rPr lang="en-GB" altLang="en-US" dirty="0"/>
              </a:br>
              <a:r>
                <a:rPr lang="en-GB" altLang="en-US" dirty="0"/>
                <a:t>you are right?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27935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55650" y="5356225"/>
            <a:ext cx="7632700" cy="736600"/>
          </a:xfrm>
          <a:prstGeom prst="rect">
            <a:avLst/>
          </a:prstGeom>
          <a:solidFill>
            <a:srgbClr val="B9D2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Planting</a:t>
            </a:r>
            <a:endParaRPr lang="en-GB" dirty="0"/>
          </a:p>
        </p:txBody>
      </p:sp>
      <p:pic>
        <p:nvPicPr>
          <p:cNvPr id="3" name="Individual Wor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pic>
        <p:nvPicPr>
          <p:cNvPr id="4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9263" y="2220913"/>
            <a:ext cx="5399087" cy="3652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Connector 4"/>
          <p:cNvCxnSpPr/>
          <p:nvPr/>
        </p:nvCxnSpPr>
        <p:spPr>
          <a:xfrm flipH="1">
            <a:off x="755650" y="5356225"/>
            <a:ext cx="405923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755650" y="1583958"/>
            <a:ext cx="434467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dirty="0"/>
              <a:t>As well as our seeds and bulbs, we are going to plant some extra seeds and set up a </a:t>
            </a:r>
            <a:r>
              <a:rPr lang="en-GB" altLang="en-US" b="1" dirty="0"/>
              <a:t>comparative test</a:t>
            </a:r>
            <a:r>
              <a:rPr lang="en-GB" altLang="en-US" dirty="0"/>
              <a:t>. </a:t>
            </a:r>
          </a:p>
          <a:p>
            <a:endParaRPr lang="en-GB" altLang="en-US" dirty="0"/>
          </a:p>
          <a:p>
            <a:r>
              <a:rPr lang="en-GB" altLang="en-US" dirty="0"/>
              <a:t>In our comparative test, we are going to plant the same seeds, and </a:t>
            </a:r>
            <a:r>
              <a:rPr lang="en-GB" altLang="en-US" b="1" dirty="0"/>
              <a:t>compare</a:t>
            </a:r>
            <a:r>
              <a:rPr lang="en-GB" altLang="en-US" dirty="0"/>
              <a:t> how they grow under different conditions. </a:t>
            </a:r>
          </a:p>
          <a:p>
            <a:r>
              <a:rPr lang="en-GB" altLang="en-US" dirty="0"/>
              <a:t> </a:t>
            </a:r>
          </a:p>
          <a:p>
            <a:r>
              <a:rPr lang="en-GB" altLang="en-US" dirty="0"/>
              <a:t>This will help us to learn what plants need to grow well. </a:t>
            </a:r>
          </a:p>
        </p:txBody>
      </p:sp>
    </p:spTree>
    <p:extLst>
      <p:ext uri="{BB962C8B-B14F-4D97-AF65-F5344CB8AC3E}">
        <p14:creationId xmlns:p14="http://schemas.microsoft.com/office/powerpoint/2010/main" val="35981301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Planting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1016000" y="2327434"/>
            <a:ext cx="5151120" cy="2579152"/>
            <a:chOff x="1534160" y="2307114"/>
            <a:chExt cx="5151120" cy="2579152"/>
          </a:xfrm>
        </p:grpSpPr>
        <p:sp>
          <p:nvSpPr>
            <p:cNvPr id="5" name="Rounded Rectangle 4"/>
            <p:cNvSpPr/>
            <p:nvPr/>
          </p:nvSpPr>
          <p:spPr>
            <a:xfrm>
              <a:off x="1534160" y="2307114"/>
              <a:ext cx="5151120" cy="2579152"/>
            </a:xfrm>
            <a:prstGeom prst="roundRect">
              <a:avLst>
                <a:gd name="adj" fmla="val 7986"/>
              </a:avLst>
            </a:prstGeom>
            <a:solidFill>
              <a:srgbClr val="0092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1706880" y="2419122"/>
              <a:ext cx="3484880" cy="24468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GB" b="1" dirty="0">
                  <a:solidFill>
                    <a:schemeClr val="bg1"/>
                  </a:solidFill>
                </a:rPr>
                <a:t>You will need:</a:t>
              </a: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  <a:defRPr/>
              </a:pPr>
              <a:r>
                <a:rPr lang="en-GB" dirty="0">
                  <a:solidFill>
                    <a:schemeClr val="bg1"/>
                  </a:solidFill>
                </a:rPr>
                <a:t>4 fast germinating seeds</a:t>
              </a: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  <a:defRPr/>
              </a:pPr>
              <a:r>
                <a:rPr lang="en-GB" dirty="0">
                  <a:solidFill>
                    <a:schemeClr val="bg1"/>
                  </a:solidFill>
                </a:rPr>
                <a:t>1 dwarf sunflower seed</a:t>
              </a: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  <a:defRPr/>
              </a:pPr>
              <a:r>
                <a:rPr lang="en-GB" dirty="0">
                  <a:solidFill>
                    <a:schemeClr val="bg1"/>
                  </a:solidFill>
                </a:rPr>
                <a:t>1 </a:t>
              </a:r>
              <a:r>
                <a:rPr lang="en-GB" dirty="0" err="1">
                  <a:solidFill>
                    <a:schemeClr val="bg1"/>
                  </a:solidFill>
                </a:rPr>
                <a:t>paperwhite</a:t>
              </a:r>
              <a:r>
                <a:rPr lang="en-GB" dirty="0">
                  <a:solidFill>
                    <a:schemeClr val="bg1"/>
                  </a:solidFill>
                </a:rPr>
                <a:t> narcissus bulb</a:t>
              </a: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  <a:defRPr/>
              </a:pPr>
              <a:r>
                <a:rPr lang="en-GB" dirty="0">
                  <a:solidFill>
                    <a:schemeClr val="bg1"/>
                  </a:solidFill>
                </a:rPr>
                <a:t>6 plant pots</a:t>
              </a: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  <a:defRPr/>
              </a:pPr>
              <a:r>
                <a:rPr lang="en-GB" dirty="0">
                  <a:solidFill>
                    <a:schemeClr val="bg1"/>
                  </a:solidFill>
                </a:rPr>
                <a:t>Soil</a:t>
              </a:r>
            </a:p>
          </p:txBody>
        </p:sp>
      </p:grpSp>
      <p:pic>
        <p:nvPicPr>
          <p:cNvPr id="3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6380" y="1793558"/>
            <a:ext cx="2951163" cy="377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8055" y="3408045"/>
            <a:ext cx="1866900" cy="245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0438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oup 29"/>
          <p:cNvGrpSpPr/>
          <p:nvPr/>
        </p:nvGrpSpPr>
        <p:grpSpPr>
          <a:xfrm>
            <a:off x="755650" y="1615440"/>
            <a:ext cx="2586990" cy="1107440"/>
            <a:chOff x="755650" y="1615440"/>
            <a:chExt cx="2586990" cy="1107440"/>
          </a:xfrm>
        </p:grpSpPr>
        <p:sp>
          <p:nvSpPr>
            <p:cNvPr id="5" name="Rounded Rectangle 4"/>
            <p:cNvSpPr/>
            <p:nvPr/>
          </p:nvSpPr>
          <p:spPr>
            <a:xfrm>
              <a:off x="755650" y="1615440"/>
              <a:ext cx="2586990" cy="1107440"/>
            </a:xfrm>
            <a:prstGeom prst="roundRect">
              <a:avLst/>
            </a:prstGeom>
            <a:solidFill>
              <a:srgbClr val="B9D2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880745" y="1707495"/>
              <a:ext cx="1330960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altLang="en-US" dirty="0"/>
                <a:t>Fill your</a:t>
              </a:r>
              <a:br>
                <a:rPr lang="en-GB" altLang="en-US" dirty="0"/>
              </a:br>
              <a:r>
                <a:rPr lang="en-GB" altLang="en-US" dirty="0"/>
                <a:t>pot half</a:t>
              </a:r>
              <a:br>
                <a:rPr lang="en-GB" altLang="en-US" dirty="0"/>
              </a:br>
              <a:r>
                <a:rPr lang="en-GB" altLang="en-US" dirty="0"/>
                <a:t>full of soil.</a:t>
              </a: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755650" y="4033520"/>
            <a:ext cx="2586990" cy="1351282"/>
            <a:chOff x="755650" y="4033520"/>
            <a:chExt cx="2586990" cy="1351282"/>
          </a:xfrm>
        </p:grpSpPr>
        <p:sp>
          <p:nvSpPr>
            <p:cNvPr id="12" name="Rounded Rectangle 11"/>
            <p:cNvSpPr/>
            <p:nvPr/>
          </p:nvSpPr>
          <p:spPr>
            <a:xfrm>
              <a:off x="755650" y="4033520"/>
              <a:ext cx="2586990" cy="1351282"/>
            </a:xfrm>
            <a:prstGeom prst="roundRect">
              <a:avLst/>
            </a:prstGeom>
            <a:solidFill>
              <a:srgbClr val="B9D2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880745" y="4125575"/>
              <a:ext cx="1330960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altLang="en-US" dirty="0"/>
                <a:t>Cover the seeds and bulbs with more soil.</a:t>
              </a: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5791202" y="1529081"/>
            <a:ext cx="2612390" cy="1107440"/>
            <a:chOff x="3156585" y="1523385"/>
            <a:chExt cx="2612390" cy="1107440"/>
          </a:xfrm>
        </p:grpSpPr>
        <p:sp>
          <p:nvSpPr>
            <p:cNvPr id="21" name="Rounded Rectangle 20"/>
            <p:cNvSpPr/>
            <p:nvPr/>
          </p:nvSpPr>
          <p:spPr>
            <a:xfrm>
              <a:off x="3156585" y="1523385"/>
              <a:ext cx="2612390" cy="1107440"/>
            </a:xfrm>
            <a:prstGeom prst="roundRect">
              <a:avLst/>
            </a:prstGeom>
            <a:solidFill>
              <a:srgbClr val="B9D2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Rectangle 24"/>
            <p:cNvSpPr/>
            <p:nvPr/>
          </p:nvSpPr>
          <p:spPr>
            <a:xfrm>
              <a:off x="4302760" y="1615440"/>
              <a:ext cx="1427480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altLang="en-US" dirty="0"/>
                <a:t>Plant the seed or bulb in the soil. </a:t>
              </a: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Planting</a:t>
            </a:r>
            <a:endParaRPr lang="en-GB" dirty="0"/>
          </a:p>
        </p:txBody>
      </p:sp>
      <p:grpSp>
        <p:nvGrpSpPr>
          <p:cNvPr id="42" name="Group 41"/>
          <p:cNvGrpSpPr/>
          <p:nvPr/>
        </p:nvGrpSpPr>
        <p:grpSpPr>
          <a:xfrm>
            <a:off x="2214880" y="1275081"/>
            <a:ext cx="2235200" cy="2514599"/>
            <a:chOff x="2214880" y="1275081"/>
            <a:chExt cx="2235200" cy="2514599"/>
          </a:xfrm>
        </p:grpSpPr>
        <p:grpSp>
          <p:nvGrpSpPr>
            <p:cNvPr id="7" name="Group 6"/>
            <p:cNvGrpSpPr/>
            <p:nvPr/>
          </p:nvGrpSpPr>
          <p:grpSpPr>
            <a:xfrm>
              <a:off x="2214880" y="1554480"/>
              <a:ext cx="2235200" cy="2235200"/>
              <a:chOff x="2336800" y="1554480"/>
              <a:chExt cx="2235200" cy="2235200"/>
            </a:xfrm>
          </p:grpSpPr>
          <p:sp>
            <p:nvSpPr>
              <p:cNvPr id="3" name="Oval 2"/>
              <p:cNvSpPr/>
              <p:nvPr/>
            </p:nvSpPr>
            <p:spPr>
              <a:xfrm>
                <a:off x="2336800" y="1554480"/>
                <a:ext cx="2235200" cy="2235200"/>
              </a:xfrm>
              <a:prstGeom prst="ellipse">
                <a:avLst/>
              </a:prstGeom>
              <a:solidFill>
                <a:srgbClr val="2CB7BC"/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6" name="Picture 13"/>
              <p:cNvPicPr>
                <a:picLocks noChangeAspect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-28093" t="15477" r="1170" b="-4197"/>
              <a:stretch/>
            </p:blipFill>
            <p:spPr bwMode="auto">
              <a:xfrm>
                <a:off x="2346960" y="1574800"/>
                <a:ext cx="2204720" cy="2194560"/>
              </a:xfrm>
              <a:prstGeom prst="ellips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1" name="Group 10"/>
            <p:cNvGrpSpPr/>
            <p:nvPr/>
          </p:nvGrpSpPr>
          <p:grpSpPr>
            <a:xfrm>
              <a:off x="2667000" y="1275081"/>
              <a:ext cx="772160" cy="721360"/>
              <a:chOff x="6405880" y="3718560"/>
              <a:chExt cx="772160" cy="721360"/>
            </a:xfrm>
          </p:grpSpPr>
          <p:sp>
            <p:nvSpPr>
              <p:cNvPr id="9" name="Oval 8"/>
              <p:cNvSpPr/>
              <p:nvPr/>
            </p:nvSpPr>
            <p:spPr>
              <a:xfrm>
                <a:off x="6431280" y="3718560"/>
                <a:ext cx="721360" cy="72136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rgbClr val="2CB7B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" name="TextBox 9"/>
              <p:cNvSpPr txBox="1"/>
              <p:nvPr/>
            </p:nvSpPr>
            <p:spPr>
              <a:xfrm>
                <a:off x="6405880" y="3779520"/>
                <a:ext cx="77216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b="1" dirty="0"/>
                  <a:t>1</a:t>
                </a:r>
              </a:p>
            </p:txBody>
          </p:sp>
        </p:grpSp>
      </p:grpSp>
      <p:grpSp>
        <p:nvGrpSpPr>
          <p:cNvPr id="44" name="Group 43"/>
          <p:cNvGrpSpPr/>
          <p:nvPr/>
        </p:nvGrpSpPr>
        <p:grpSpPr>
          <a:xfrm>
            <a:off x="2194560" y="3846174"/>
            <a:ext cx="2235200" cy="2361586"/>
            <a:chOff x="2194560" y="3846174"/>
            <a:chExt cx="2235200" cy="2361586"/>
          </a:xfrm>
        </p:grpSpPr>
        <p:sp>
          <p:nvSpPr>
            <p:cNvPr id="14" name="Oval 13"/>
            <p:cNvSpPr/>
            <p:nvPr/>
          </p:nvSpPr>
          <p:spPr>
            <a:xfrm>
              <a:off x="2194560" y="3972560"/>
              <a:ext cx="2235200" cy="2235200"/>
            </a:xfrm>
            <a:prstGeom prst="ellipse">
              <a:avLst/>
            </a:prstGeom>
            <a:solidFill>
              <a:srgbClr val="2CB7BC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7" name="Group 16"/>
            <p:cNvGrpSpPr/>
            <p:nvPr/>
          </p:nvGrpSpPr>
          <p:grpSpPr>
            <a:xfrm>
              <a:off x="3501708" y="3846174"/>
              <a:ext cx="772160" cy="721360"/>
              <a:chOff x="6405880" y="3718560"/>
              <a:chExt cx="772160" cy="721360"/>
            </a:xfrm>
          </p:grpSpPr>
          <p:sp>
            <p:nvSpPr>
              <p:cNvPr id="18" name="Oval 17"/>
              <p:cNvSpPr/>
              <p:nvPr/>
            </p:nvSpPr>
            <p:spPr>
              <a:xfrm>
                <a:off x="6431280" y="3718560"/>
                <a:ext cx="721360" cy="72136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rgbClr val="2CB7B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6405880" y="3779520"/>
                <a:ext cx="77216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b="1" dirty="0"/>
                  <a:t>3</a:t>
                </a:r>
              </a:p>
            </p:txBody>
          </p:sp>
        </p:grpSp>
        <p:pic>
          <p:nvPicPr>
            <p:cNvPr id="20" name="Picture 2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13367" y="4615280"/>
              <a:ext cx="987425" cy="1263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3" name="Group 42"/>
          <p:cNvGrpSpPr/>
          <p:nvPr/>
        </p:nvGrpSpPr>
        <p:grpSpPr>
          <a:xfrm>
            <a:off x="4692015" y="1265536"/>
            <a:ext cx="2235200" cy="2523529"/>
            <a:chOff x="4692015" y="1265536"/>
            <a:chExt cx="2235200" cy="2523529"/>
          </a:xfrm>
        </p:grpSpPr>
        <p:sp>
          <p:nvSpPr>
            <p:cNvPr id="23" name="Oval 22"/>
            <p:cNvSpPr/>
            <p:nvPr/>
          </p:nvSpPr>
          <p:spPr>
            <a:xfrm>
              <a:off x="4692015" y="1553865"/>
              <a:ext cx="2235200" cy="2235200"/>
            </a:xfrm>
            <a:prstGeom prst="ellipse">
              <a:avLst/>
            </a:prstGeom>
            <a:solidFill>
              <a:srgbClr val="2CB7BC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2" name="Picture 6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32227" r="-51205" b="-3760"/>
            <a:stretch/>
          </p:blipFill>
          <p:spPr bwMode="auto">
            <a:xfrm>
              <a:off x="4704080" y="1564640"/>
              <a:ext cx="2204720" cy="2194559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26" name="Group 25"/>
            <p:cNvGrpSpPr/>
            <p:nvPr/>
          </p:nvGrpSpPr>
          <p:grpSpPr>
            <a:xfrm>
              <a:off x="5713411" y="1265536"/>
              <a:ext cx="772160" cy="721360"/>
              <a:chOff x="6405880" y="3718560"/>
              <a:chExt cx="772160" cy="721360"/>
            </a:xfrm>
          </p:grpSpPr>
          <p:sp>
            <p:nvSpPr>
              <p:cNvPr id="27" name="Oval 26"/>
              <p:cNvSpPr/>
              <p:nvPr/>
            </p:nvSpPr>
            <p:spPr>
              <a:xfrm>
                <a:off x="6431280" y="3718560"/>
                <a:ext cx="721360" cy="72136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rgbClr val="2CB7B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>
                <a:off x="6405880" y="3779520"/>
                <a:ext cx="77216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b="1" dirty="0"/>
                  <a:t>2</a:t>
                </a:r>
              </a:p>
            </p:txBody>
          </p:sp>
        </p:grpSp>
      </p:grpSp>
      <p:grpSp>
        <p:nvGrpSpPr>
          <p:cNvPr id="33" name="Group 32"/>
          <p:cNvGrpSpPr/>
          <p:nvPr/>
        </p:nvGrpSpPr>
        <p:grpSpPr>
          <a:xfrm>
            <a:off x="5784215" y="4003654"/>
            <a:ext cx="2751457" cy="1640224"/>
            <a:chOff x="3017518" y="1523385"/>
            <a:chExt cx="2751457" cy="1640224"/>
          </a:xfrm>
        </p:grpSpPr>
        <p:sp>
          <p:nvSpPr>
            <p:cNvPr id="34" name="Rounded Rectangle 33"/>
            <p:cNvSpPr/>
            <p:nvPr/>
          </p:nvSpPr>
          <p:spPr>
            <a:xfrm>
              <a:off x="3017518" y="1523385"/>
              <a:ext cx="2751457" cy="1640224"/>
            </a:xfrm>
            <a:prstGeom prst="roundRect">
              <a:avLst>
                <a:gd name="adj" fmla="val 13570"/>
              </a:avLst>
            </a:prstGeom>
            <a:solidFill>
              <a:srgbClr val="B9D2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4302760" y="1615440"/>
              <a:ext cx="1427480" cy="14773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altLang="en-US" dirty="0"/>
                <a:t>Put the seeds and bulbs in a warm and sunny spot. </a:t>
              </a: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4712335" y="3846174"/>
            <a:ext cx="2235200" cy="2336184"/>
            <a:chOff x="4712335" y="3846174"/>
            <a:chExt cx="2235200" cy="2336184"/>
          </a:xfrm>
        </p:grpSpPr>
        <p:sp>
          <p:nvSpPr>
            <p:cNvPr id="36" name="Oval 35"/>
            <p:cNvSpPr/>
            <p:nvPr/>
          </p:nvSpPr>
          <p:spPr>
            <a:xfrm>
              <a:off x="4712335" y="3947158"/>
              <a:ext cx="2235200" cy="2235200"/>
            </a:xfrm>
            <a:prstGeom prst="ellipse">
              <a:avLst/>
            </a:prstGeom>
            <a:solidFill>
              <a:srgbClr val="2CB7BC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1" name="Picture 1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45747" y="4206854"/>
              <a:ext cx="968375" cy="1757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38" name="Group 37"/>
            <p:cNvGrpSpPr/>
            <p:nvPr/>
          </p:nvGrpSpPr>
          <p:grpSpPr>
            <a:xfrm>
              <a:off x="4819013" y="3846174"/>
              <a:ext cx="772160" cy="721360"/>
              <a:chOff x="6405880" y="3718560"/>
              <a:chExt cx="772160" cy="721360"/>
            </a:xfrm>
          </p:grpSpPr>
          <p:sp>
            <p:nvSpPr>
              <p:cNvPr id="39" name="Oval 38"/>
              <p:cNvSpPr/>
              <p:nvPr/>
            </p:nvSpPr>
            <p:spPr>
              <a:xfrm>
                <a:off x="6431280" y="3718560"/>
                <a:ext cx="721360" cy="72136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rgbClr val="2CB7B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6405880" y="3779520"/>
                <a:ext cx="77216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b="1" dirty="0"/>
                  <a:t>4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895904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ounded Rectangle 18"/>
          <p:cNvSpPr/>
          <p:nvPr/>
        </p:nvSpPr>
        <p:spPr>
          <a:xfrm>
            <a:off x="755650" y="4947920"/>
            <a:ext cx="7632700" cy="1144905"/>
          </a:xfrm>
          <a:prstGeom prst="roundRect">
            <a:avLst>
              <a:gd name="adj" fmla="val 24654"/>
            </a:avLst>
          </a:prstGeom>
          <a:solidFill>
            <a:srgbClr val="B9D2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457198" y="753215"/>
            <a:ext cx="8220075" cy="994306"/>
          </a:xfrm>
        </p:spPr>
        <p:txBody>
          <a:bodyPr/>
          <a:lstStyle/>
          <a:p>
            <a:pPr algn="ctr"/>
            <a:r>
              <a:rPr lang="en-GB" dirty="0"/>
              <a:t>Plant Growth</a:t>
            </a:r>
            <a:br>
              <a:rPr lang="en-GB" dirty="0"/>
            </a:br>
            <a:r>
              <a:rPr lang="en-GB" dirty="0"/>
              <a:t>Comparative Test</a:t>
            </a:r>
          </a:p>
        </p:txBody>
      </p:sp>
      <p:sp>
        <p:nvSpPr>
          <p:cNvPr id="4" name="Rectangle 3"/>
          <p:cNvSpPr/>
          <p:nvPr/>
        </p:nvSpPr>
        <p:spPr>
          <a:xfrm>
            <a:off x="1915160" y="1835835"/>
            <a:ext cx="53136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dirty="0"/>
              <a:t>In your group, you are going to compare the growth of your test seeds. </a:t>
            </a:r>
          </a:p>
        </p:txBody>
      </p:sp>
      <p:grpSp>
        <p:nvGrpSpPr>
          <p:cNvPr id="21" name="Group 20"/>
          <p:cNvGrpSpPr/>
          <p:nvPr/>
        </p:nvGrpSpPr>
        <p:grpSpPr>
          <a:xfrm>
            <a:off x="755650" y="2622550"/>
            <a:ext cx="1820863" cy="2117725"/>
            <a:chOff x="755650" y="2622550"/>
            <a:chExt cx="1820863" cy="2117725"/>
          </a:xfrm>
        </p:grpSpPr>
        <p:sp>
          <p:nvSpPr>
            <p:cNvPr id="9" name="Rounded Rectangle 8"/>
            <p:cNvSpPr/>
            <p:nvPr/>
          </p:nvSpPr>
          <p:spPr>
            <a:xfrm>
              <a:off x="760413" y="2622550"/>
              <a:ext cx="1816100" cy="2117725"/>
            </a:xfrm>
            <a:prstGeom prst="roundRect">
              <a:avLst/>
            </a:prstGeom>
            <a:solidFill>
              <a:srgbClr val="F9FEF0"/>
            </a:solidFill>
            <a:ln w="19050">
              <a:solidFill>
                <a:srgbClr val="6F9A4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" name="Content Placeholder 6"/>
            <p:cNvSpPr>
              <a:spLocks/>
            </p:cNvSpPr>
            <p:nvPr/>
          </p:nvSpPr>
          <p:spPr bwMode="auto">
            <a:xfrm>
              <a:off x="755650" y="2622550"/>
              <a:ext cx="1820863" cy="2117725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252000" tIns="252000" rIns="252000" bIns="25200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 dirty="0">
                  <a:latin typeface="+mn-lt"/>
                </a:rPr>
                <a:t>One seed will be given water and sunlight. </a:t>
              </a: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2698750" y="2622550"/>
            <a:ext cx="1820863" cy="2117725"/>
            <a:chOff x="2698750" y="2622550"/>
            <a:chExt cx="1820863" cy="2117725"/>
          </a:xfrm>
        </p:grpSpPr>
        <p:sp>
          <p:nvSpPr>
            <p:cNvPr id="10" name="Rounded Rectangle 9"/>
            <p:cNvSpPr/>
            <p:nvPr/>
          </p:nvSpPr>
          <p:spPr>
            <a:xfrm>
              <a:off x="2701925" y="2622550"/>
              <a:ext cx="1816100" cy="2117725"/>
            </a:xfrm>
            <a:prstGeom prst="roundRect">
              <a:avLst/>
            </a:prstGeom>
            <a:solidFill>
              <a:srgbClr val="F9FEF0"/>
            </a:solidFill>
            <a:ln w="19050">
              <a:solidFill>
                <a:srgbClr val="6F9A4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4" name="Content Placeholder 6"/>
            <p:cNvSpPr>
              <a:spLocks/>
            </p:cNvSpPr>
            <p:nvPr/>
          </p:nvSpPr>
          <p:spPr bwMode="auto">
            <a:xfrm>
              <a:off x="2698750" y="2622550"/>
              <a:ext cx="1820863" cy="2103438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252000" tIns="252000" rIns="252000" bIns="25200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 dirty="0">
                  <a:latin typeface="+mn-lt"/>
                </a:rPr>
                <a:t>One seed will be given water but </a:t>
              </a:r>
              <a:r>
                <a:rPr lang="en-GB" altLang="en-US" b="1" dirty="0">
                  <a:latin typeface="+mn-lt"/>
                </a:rPr>
                <a:t>no sunlight</a:t>
              </a:r>
              <a:r>
                <a:rPr lang="en-GB" altLang="en-US" dirty="0">
                  <a:latin typeface="+mn-lt"/>
                </a:rPr>
                <a:t>. </a:t>
              </a: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4641850" y="2619375"/>
            <a:ext cx="1820863" cy="2120900"/>
            <a:chOff x="4641850" y="2619375"/>
            <a:chExt cx="1820863" cy="2120900"/>
          </a:xfrm>
        </p:grpSpPr>
        <p:sp>
          <p:nvSpPr>
            <p:cNvPr id="11" name="Rounded Rectangle 10"/>
            <p:cNvSpPr/>
            <p:nvPr/>
          </p:nvSpPr>
          <p:spPr>
            <a:xfrm>
              <a:off x="4645025" y="2622550"/>
              <a:ext cx="1816100" cy="2117725"/>
            </a:xfrm>
            <a:prstGeom prst="roundRect">
              <a:avLst/>
            </a:prstGeom>
            <a:solidFill>
              <a:srgbClr val="F9FEF0"/>
            </a:solidFill>
            <a:ln w="19050">
              <a:solidFill>
                <a:srgbClr val="6F9A4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5" name="Content Placeholder 6"/>
            <p:cNvSpPr>
              <a:spLocks/>
            </p:cNvSpPr>
            <p:nvPr/>
          </p:nvSpPr>
          <p:spPr bwMode="auto">
            <a:xfrm>
              <a:off x="4641850" y="2619375"/>
              <a:ext cx="1820863" cy="2103438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252000" tIns="252000" rIns="252000" bIns="25200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 dirty="0">
                  <a:latin typeface="+mn-lt"/>
                </a:rPr>
                <a:t>One seed will be given sunlight and </a:t>
              </a:r>
              <a:r>
                <a:rPr lang="en-GB" altLang="en-US" b="1" dirty="0">
                  <a:latin typeface="+mn-lt"/>
                </a:rPr>
                <a:t>no water</a:t>
              </a:r>
              <a:r>
                <a:rPr lang="en-GB" altLang="en-US" dirty="0">
                  <a:latin typeface="+mn-lt"/>
                </a:rPr>
                <a:t>. </a:t>
              </a: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6584950" y="2619375"/>
            <a:ext cx="1820863" cy="2120900"/>
            <a:chOff x="6584950" y="2619375"/>
            <a:chExt cx="1820863" cy="2120900"/>
          </a:xfrm>
        </p:grpSpPr>
        <p:sp>
          <p:nvSpPr>
            <p:cNvPr id="12" name="Rounded Rectangle 11"/>
            <p:cNvSpPr/>
            <p:nvPr/>
          </p:nvSpPr>
          <p:spPr>
            <a:xfrm>
              <a:off x="6586538" y="2622550"/>
              <a:ext cx="1816100" cy="2117725"/>
            </a:xfrm>
            <a:prstGeom prst="roundRect">
              <a:avLst/>
            </a:prstGeom>
            <a:solidFill>
              <a:srgbClr val="F9FEF0"/>
            </a:solidFill>
            <a:ln w="19050">
              <a:solidFill>
                <a:srgbClr val="6F9A4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6" name="Content Placeholder 6"/>
            <p:cNvSpPr>
              <a:spLocks/>
            </p:cNvSpPr>
            <p:nvPr/>
          </p:nvSpPr>
          <p:spPr bwMode="auto">
            <a:xfrm>
              <a:off x="6584950" y="2619375"/>
              <a:ext cx="1820863" cy="2103438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252000" tIns="252000" rIns="252000" bIns="25200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 dirty="0">
                  <a:latin typeface="+mn-lt"/>
                </a:rPr>
                <a:t>One seed will be given </a:t>
              </a:r>
              <a:r>
                <a:rPr lang="en-GB" altLang="en-US" b="1" dirty="0">
                  <a:latin typeface="+mn-lt"/>
                </a:rPr>
                <a:t>no sunlight </a:t>
              </a:r>
              <a:r>
                <a:rPr lang="en-GB" altLang="en-US" dirty="0">
                  <a:latin typeface="+mn-lt"/>
                </a:rPr>
                <a:t>and </a:t>
              </a:r>
              <a:r>
                <a:rPr lang="en-GB" altLang="en-US" b="1" dirty="0">
                  <a:latin typeface="+mn-lt"/>
                </a:rPr>
                <a:t>no water</a:t>
              </a:r>
              <a:r>
                <a:rPr lang="en-GB" altLang="en-US" dirty="0">
                  <a:latin typeface="+mn-lt"/>
                </a:rPr>
                <a:t>. </a:t>
              </a:r>
            </a:p>
          </p:txBody>
        </p:sp>
      </p:grpSp>
      <p:pic>
        <p:nvPicPr>
          <p:cNvPr id="18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6663" y="4414838"/>
            <a:ext cx="1990725" cy="1677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/>
          <p:cNvSpPr/>
          <p:nvPr/>
        </p:nvSpPr>
        <p:spPr>
          <a:xfrm>
            <a:off x="966947" y="5335706"/>
            <a:ext cx="561800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dirty="0"/>
              <a:t>What do you think will happen to each of the seeds? </a:t>
            </a:r>
          </a:p>
        </p:txBody>
      </p:sp>
    </p:spTree>
    <p:extLst>
      <p:ext uri="{BB962C8B-B14F-4D97-AF65-F5344CB8AC3E}">
        <p14:creationId xmlns:p14="http://schemas.microsoft.com/office/powerpoint/2010/main" val="36268846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760413" y="2622550"/>
            <a:ext cx="1816100" cy="3492500"/>
          </a:xfrm>
          <a:prstGeom prst="roundRect">
            <a:avLst/>
          </a:prstGeom>
          <a:solidFill>
            <a:srgbClr val="B9D2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Rounded Rectangle 3"/>
          <p:cNvSpPr/>
          <p:nvPr/>
        </p:nvSpPr>
        <p:spPr>
          <a:xfrm>
            <a:off x="2701925" y="2622550"/>
            <a:ext cx="1816100" cy="3492500"/>
          </a:xfrm>
          <a:prstGeom prst="roundRect">
            <a:avLst/>
          </a:prstGeom>
          <a:solidFill>
            <a:srgbClr val="B9D2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Rounded Rectangle 4"/>
          <p:cNvSpPr/>
          <p:nvPr/>
        </p:nvSpPr>
        <p:spPr>
          <a:xfrm>
            <a:off x="4645025" y="2622550"/>
            <a:ext cx="1816100" cy="3492500"/>
          </a:xfrm>
          <a:prstGeom prst="roundRect">
            <a:avLst/>
          </a:prstGeom>
          <a:solidFill>
            <a:srgbClr val="B9D2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Rounded Rectangle 5"/>
          <p:cNvSpPr/>
          <p:nvPr/>
        </p:nvSpPr>
        <p:spPr>
          <a:xfrm>
            <a:off x="6586538" y="2622550"/>
            <a:ext cx="1816100" cy="3492500"/>
          </a:xfrm>
          <a:prstGeom prst="roundRect">
            <a:avLst/>
          </a:prstGeom>
          <a:solidFill>
            <a:srgbClr val="B9D2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7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7338" y="2722563"/>
            <a:ext cx="1566862" cy="156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8850" y="4356100"/>
            <a:ext cx="1566863" cy="156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2879725"/>
            <a:ext cx="1241425" cy="1252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800" y="2941638"/>
            <a:ext cx="1457325" cy="1128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750" y="4513263"/>
            <a:ext cx="1241425" cy="1252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4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1313" y="4575175"/>
            <a:ext cx="1458912" cy="1128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4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1950" y="2722563"/>
            <a:ext cx="1566863" cy="156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4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1950" y="4356100"/>
            <a:ext cx="1566863" cy="156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457198" y="753215"/>
            <a:ext cx="8220075" cy="994306"/>
          </a:xfrm>
        </p:spPr>
        <p:txBody>
          <a:bodyPr/>
          <a:lstStyle/>
          <a:p>
            <a:pPr algn="ctr"/>
            <a:r>
              <a:rPr lang="en-GB" dirty="0"/>
              <a:t>Plant Growth</a:t>
            </a:r>
            <a:br>
              <a:rPr lang="en-GB" dirty="0"/>
            </a:br>
            <a:r>
              <a:rPr lang="en-GB" dirty="0"/>
              <a:t>Comparative Test</a:t>
            </a:r>
          </a:p>
        </p:txBody>
      </p:sp>
      <p:pic>
        <p:nvPicPr>
          <p:cNvPr id="16" name="Group Work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2289174" y="1888222"/>
            <a:ext cx="471106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dirty="0"/>
              <a:t>What conditions does each plant need?  Where should they go? </a:t>
            </a:r>
          </a:p>
        </p:txBody>
      </p:sp>
    </p:spTree>
    <p:extLst>
      <p:ext uri="{BB962C8B-B14F-4D97-AF65-F5344CB8AC3E}">
        <p14:creationId xmlns:p14="http://schemas.microsoft.com/office/powerpoint/2010/main" val="3116628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Plant Growth Predictions</a:t>
            </a:r>
            <a:endParaRPr lang="en-GB" dirty="0"/>
          </a:p>
        </p:txBody>
      </p:sp>
      <p:pic>
        <p:nvPicPr>
          <p:cNvPr id="3" name="Individual Wor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755650" y="1606306"/>
            <a:ext cx="7651348" cy="4486519"/>
            <a:chOff x="2976879" y="1888736"/>
            <a:chExt cx="5633319" cy="4456503"/>
          </a:xfrm>
        </p:grpSpPr>
        <p:grpSp>
          <p:nvGrpSpPr>
            <p:cNvPr id="5" name="Group 4"/>
            <p:cNvGrpSpPr/>
            <p:nvPr/>
          </p:nvGrpSpPr>
          <p:grpSpPr>
            <a:xfrm>
              <a:off x="2976880" y="1888736"/>
              <a:ext cx="5627370" cy="4456502"/>
              <a:chOff x="1107440" y="2113286"/>
              <a:chExt cx="4805681" cy="3738879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737" t="3529" r="5187" b="3529"/>
              <a:stretch/>
            </p:blipFill>
            <p:spPr>
              <a:xfrm rot="5400000">
                <a:off x="441960" y="2778766"/>
                <a:ext cx="3738879" cy="2407920"/>
              </a:xfrm>
              <a:prstGeom prst="rect">
                <a:avLst/>
              </a:prstGeom>
            </p:spPr>
          </p:pic>
          <p:pic>
            <p:nvPicPr>
              <p:cNvPr id="8" name="Picture 7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737" t="3529" r="5187" b="3529"/>
              <a:stretch/>
            </p:blipFill>
            <p:spPr>
              <a:xfrm rot="5400000" flipH="1" flipV="1">
                <a:off x="2839721" y="2778766"/>
                <a:ext cx="3738879" cy="2407920"/>
              </a:xfrm>
              <a:prstGeom prst="rect">
                <a:avLst/>
              </a:prstGeom>
            </p:spPr>
          </p:pic>
        </p:grpSp>
        <p:sp>
          <p:nvSpPr>
            <p:cNvPr id="6" name="Rectangle 5"/>
            <p:cNvSpPr/>
            <p:nvPr/>
          </p:nvSpPr>
          <p:spPr>
            <a:xfrm>
              <a:off x="2976879" y="1888737"/>
              <a:ext cx="5633319" cy="4456502"/>
            </a:xfrm>
            <a:prstGeom prst="rect">
              <a:avLst/>
            </a:prstGeom>
            <a:solidFill>
              <a:srgbClr val="C2B28B">
                <a:alpha val="8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251"/>
          <a:stretch/>
        </p:blipFill>
        <p:spPr>
          <a:xfrm>
            <a:off x="1059751" y="1805965"/>
            <a:ext cx="5541849" cy="4290035"/>
          </a:xfrm>
          <a:prstGeom prst="rect">
            <a:avLst/>
          </a:prstGeom>
          <a:effectLst>
            <a:outerShdw blurRad="50800" dist="38100" dir="18120000" algn="ctr" rotWithShape="0">
              <a:srgbClr val="000000">
                <a:alpha val="43137"/>
              </a:srgb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66"/>
          <a:stretch/>
        </p:blipFill>
        <p:spPr>
          <a:xfrm>
            <a:off x="5181519" y="2005620"/>
            <a:ext cx="3220802" cy="2383500"/>
          </a:xfrm>
          <a:prstGeom prst="rect">
            <a:avLst/>
          </a:prstGeom>
          <a:effectLst>
            <a:outerShdw blurRad="50800" dist="38100" dir="5400000" algn="ctr" rotWithShape="0">
              <a:srgbClr val="000000">
                <a:alpha val="43137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177877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Plant Growth Predictions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1402081" y="3057842"/>
            <a:ext cx="6024879" cy="1503998"/>
            <a:chOff x="1402081" y="3057842"/>
            <a:chExt cx="6024879" cy="1503998"/>
          </a:xfrm>
        </p:grpSpPr>
        <p:sp>
          <p:nvSpPr>
            <p:cNvPr id="5" name="Round Same Side Corner Rectangle 4"/>
            <p:cNvSpPr/>
            <p:nvPr/>
          </p:nvSpPr>
          <p:spPr>
            <a:xfrm rot="16200000">
              <a:off x="3662522" y="797401"/>
              <a:ext cx="1503998" cy="6024879"/>
            </a:xfrm>
            <a:prstGeom prst="round2SameRect">
              <a:avLst/>
            </a:prstGeom>
            <a:solidFill>
              <a:srgbClr val="B9D2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1574800" y="3219678"/>
              <a:ext cx="5506720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altLang="en-US" dirty="0"/>
                <a:t>Which seed did we predict would grow the best?</a:t>
              </a:r>
            </a:p>
            <a:p>
              <a:endParaRPr lang="en-GB" altLang="en-US" dirty="0"/>
            </a:p>
            <a:p>
              <a:r>
                <a:rPr lang="en-GB" altLang="en-US" dirty="0"/>
                <a:t>What conditions should we give our sunflower</a:t>
              </a:r>
              <a:br>
                <a:rPr lang="en-GB" altLang="en-US" dirty="0"/>
              </a:br>
              <a:r>
                <a:rPr lang="en-GB" altLang="en-US" dirty="0"/>
                <a:t>and narcissus plants so that they grow well? </a:t>
              </a:r>
            </a:p>
          </p:txBody>
        </p:sp>
      </p:grpSp>
      <p:pic>
        <p:nvPicPr>
          <p:cNvPr id="3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9538" y="1547813"/>
            <a:ext cx="3163887" cy="468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117040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lanIt Presentation Template" id="{0A3B8BFC-E9F1-4474-9F7B-AFB6884062FA}" vid="{9CC7331F-4C01-4F4C-8DFE-D4DCB177AEB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C7A1BA9D707FF438DD76E9248CFBC3E" ma:contentTypeVersion="13" ma:contentTypeDescription="Create a new document." ma:contentTypeScope="" ma:versionID="540a5cb39e0de43829cb987f9d0403b7">
  <xsd:schema xmlns:xsd="http://www.w3.org/2001/XMLSchema" xmlns:xs="http://www.w3.org/2001/XMLSchema" xmlns:p="http://schemas.microsoft.com/office/2006/metadata/properties" xmlns:ns2="5f81259d-cb50-45df-9336-b6086bdb30f3" xmlns:ns3="ee042b40-9eab-4ba2-b1d1-055faf18e17d" targetNamespace="http://schemas.microsoft.com/office/2006/metadata/properties" ma:root="true" ma:fieldsID="16524942ccd063ff960f0a7ebff8ae03" ns2:_="" ns3:_="">
    <xsd:import namespace="5f81259d-cb50-45df-9336-b6086bdb30f3"/>
    <xsd:import namespace="ee042b40-9eab-4ba2-b1d1-055faf18e17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81259d-cb50-45df-9336-b6086bdb30f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e042b40-9eab-4ba2-b1d1-055faf18e17d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6E68ED0-3F5E-4E39-85FD-87AC63E170C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f81259d-cb50-45df-9336-b6086bdb30f3"/>
    <ds:schemaRef ds:uri="ee042b40-9eab-4ba2-b1d1-055faf18e17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18952F0-0BFE-457F-A3F1-02D1115B6EBA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ee042b40-9eab-4ba2-b1d1-055faf18e17d"/>
    <ds:schemaRef ds:uri="5f81259d-cb50-45df-9336-b6086bdb30f3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FAB4B9ED-5F3C-439D-80CB-62452D7E261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303</TotalTime>
  <Words>698</Words>
  <Application>Microsoft Office PowerPoint</Application>
  <PresentationFormat>On-screen Show (4:3)</PresentationFormat>
  <Paragraphs>92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Twinkl SemiBold</vt:lpstr>
      <vt:lpstr>Twinkl</vt:lpstr>
      <vt:lpstr>Calibri</vt:lpstr>
      <vt:lpstr>Arial</vt:lpstr>
      <vt:lpstr>Sassoon Infant Rg</vt:lpstr>
      <vt:lpstr>Office Theme</vt:lpstr>
      <vt:lpstr>PowerPoint Presentation</vt:lpstr>
      <vt:lpstr>Which is the odd one out?</vt:lpstr>
      <vt:lpstr>PowerPoint Presentation</vt:lpstr>
      <vt:lpstr>Seeds and Bulbs</vt:lpstr>
      <vt:lpstr>Seeds and Bulbs</vt:lpstr>
      <vt:lpstr>Seeds and Bulbs: Germination</vt:lpstr>
      <vt:lpstr>Seeds and Bulbs</vt:lpstr>
      <vt:lpstr>Seeds and Bulbs</vt:lpstr>
      <vt:lpstr>Seeds and Bulbs</vt:lpstr>
      <vt:lpstr>What Do Plants Need to Grow?</vt:lpstr>
      <vt:lpstr>Planting</vt:lpstr>
      <vt:lpstr>Planting</vt:lpstr>
      <vt:lpstr>Planting</vt:lpstr>
      <vt:lpstr>Plant Growth Comparative Test</vt:lpstr>
      <vt:lpstr>Plant Growth Comparative Test</vt:lpstr>
      <vt:lpstr>Plant Growth Predictions</vt:lpstr>
      <vt:lpstr>Plant Growth Predictions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Philip Tinkler</dc:creator>
  <cp:lastModifiedBy>K Hilton</cp:lastModifiedBy>
  <cp:revision>29</cp:revision>
  <dcterms:created xsi:type="dcterms:W3CDTF">2019-01-16T13:14:16Z</dcterms:created>
  <dcterms:modified xsi:type="dcterms:W3CDTF">2022-02-16T10:47:13Z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0x0101009C7A1BA9D707FF438DD76E9248CFBC3E</vt:lpwstr>
  </property>
</Properties>
</file>