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62" r:id="rId7"/>
    <p:sldId id="263" r:id="rId8"/>
    <p:sldId id="258" r:id="rId9"/>
    <p:sldId id="264" r:id="rId10"/>
    <p:sldId id="265" r:id="rId11"/>
    <p:sldId id="259" r:id="rId12"/>
    <p:sldId id="272" r:id="rId13"/>
    <p:sldId id="270" r:id="rId14"/>
    <p:sldId id="260" r:id="rId15"/>
    <p:sldId id="268" r:id="rId16"/>
    <p:sldId id="269" r:id="rId17"/>
    <p:sldId id="261" r:id="rId18"/>
    <p:sldId id="266" r:id="rId19"/>
    <p:sldId id="267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026820D-8B1C-449A-AF7C-4D10345FF3D2}" v="39" dt="2022-01-15T15:25:35.61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8D207E-4826-4218-9197-2EA6EDD017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000DB41-113C-4FD0-9BFE-2594D64EC2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307CE2-3BB5-4585-AB55-C77CF60291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A6D9D-D8DD-492F-B983-60608E2D1CCE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5C7E5A-EF18-4D68-B879-FD5B24C8C2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1F5555-C2BC-4171-9439-9419B8B65F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BBBEA-DDFE-4009-95CC-EAD14A9A3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20701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FFE4DE-4D8F-4030-8608-FA0AADB3E3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B51065-968C-4CF6-8607-AF7652D8D7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E3566D-2E71-4BBB-B82C-77E56C822B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A6D9D-D8DD-492F-B983-60608E2D1CCE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088431-95FE-4A2E-9558-BD32C3D7D7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2CA290-2A1E-4736-A52A-1DECACA6BA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BBBEA-DDFE-4009-95CC-EAD14A9A3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049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EAD3A1-BFFB-47F8-91CF-82D352FD4F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7AC418-38F4-49B1-9218-65BE515779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0F823A-7E69-48CE-97F0-933FCC9AB6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A6D9D-D8DD-492F-B983-60608E2D1CCE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3894E8-12D9-40E7-BD3B-0D63E7E8BB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E26FCD-0F4A-422B-8B4D-17A309DC83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BBBEA-DDFE-4009-95CC-EAD14A9A3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62140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C988FD-FEB5-46AD-AEB5-54F3E45B3B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12AC8C-D778-4F7B-8836-23FABEF96E0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0149E4-B5D7-4FF3-9829-C6D9F2998D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500C852-8A9C-49BA-967A-C3CF89A71E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A6D9D-D8DD-492F-B983-60608E2D1CCE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297033A-81AF-4E75-B422-9D6AE37B17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543D42-E9E8-42A2-8B79-F44466126B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BBBEA-DDFE-4009-95CC-EAD14A9A3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32287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024951-7C72-43F6-8BC8-468BAE4B99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4840F4-2DAC-4A75-9619-FB0953729B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532732-6081-4750-AFB0-D312CF8EE0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ECFA36A-CF0C-4A61-A31F-588092897B0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02202A9-AD4C-477F-A867-624F96D1537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42F7D4F-E5F7-4638-B300-950C7630F5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A6D9D-D8DD-492F-B983-60608E2D1CCE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1B0CDE4-00DE-4E43-96B3-55411A4F26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92B7C8-0FA8-4C77-8E63-536C9AF796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BBBEA-DDFE-4009-95CC-EAD14A9A3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97772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F5D5D9-C9BE-41F8-A5A4-48FA7D6FD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37675F9-6249-4DDF-BD48-5A21C5063E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A6D9D-D8DD-492F-B983-60608E2D1CCE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5C91DC-0135-428C-AE29-626FD5B0C9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1D460E3-2549-4DA7-999C-39A5DCD6D1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BBBEA-DDFE-4009-95CC-EAD14A9A3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42763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DD9D53-90A9-457B-A916-A5218B1A2E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A6D9D-D8DD-492F-B983-60608E2D1CCE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EB90A93-8BCA-4F43-9635-AF4C081CC6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70CC52-3F88-4EF2-902C-D6C57B3CCF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BBBEA-DDFE-4009-95CC-EAD14A9A3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2590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86C933-22D2-42F2-99C4-5F289F8B7B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1149D4-15B2-4AF4-BA78-07C01022B1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229780-176F-4C33-9610-9A0091AD77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5CBD798-5656-431B-B5D6-0DF011CD1C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A6D9D-D8DD-492F-B983-60608E2D1CCE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179422-BEF5-433C-A2A9-668DF8507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3BE552-6CBF-431B-855B-11898FCC3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BBBEA-DDFE-4009-95CC-EAD14A9A3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88260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5177BC-E707-483D-BC66-B69D058BDB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3E6880-975F-4DAE-881F-54F746A2631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FB4428-03DC-4D8D-8F91-014E4C707A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EEB6BD-8C08-4D33-8114-8CC008D4B7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A6D9D-D8DD-492F-B983-60608E2D1CCE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8DC845-7763-4A29-A265-18B83E8869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8C87E12-E2FE-429D-9A21-64FDFD637D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BBBEA-DDFE-4009-95CC-EAD14A9A3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92088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DFE1F7-5BA2-4D74-9C02-59A96A333F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C955849-2406-4025-9D1D-495C17ABAF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3AE3D9-7B53-4B41-9C31-243177726F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A6D9D-D8DD-492F-B983-60608E2D1CCE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3E09E8-94C5-4B7A-88B1-7092586111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25907C-E5FA-4746-9CD3-2A08640D19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BBBEA-DDFE-4009-95CC-EAD14A9A3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43950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F001334-D8D5-4463-AC48-9F0B50222B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1F4A03-D049-4B78-BD04-E91C1750B0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3237B5-53E9-408C-8D29-971BF62C50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A6D9D-D8DD-492F-B983-60608E2D1CCE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8D1AAE-36F6-46C4-A0A5-4541CE2D83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2ABD4F-FB39-43D6-BF06-B441F5441B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BBBEA-DDFE-4009-95CC-EAD14A9A3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69978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165FBE-748B-4C3A-BD51-F77E094C61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BF06C8-CAAC-437C-9CFA-FD55898191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CF310A-8F11-472F-B704-74A45FC5CF2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2A6D9D-D8DD-492F-B983-60608E2D1CCE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DA1475-7C9A-4DEE-8AED-AE4524353F3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4C0B7C-782D-4399-A51E-B2E652BC2E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5BBBEA-DDFE-4009-95CC-EAD14A9A3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0696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jpe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s://www.phonicsplay.co.uk/resources/phase/5/alt-spellings-ee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5.pn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s://www.phonicsplay.co.uk/resources/phase/5/alt-spellings-ee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5.pn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5.png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s://www.phonicsplay.co.uk/resources/phase/5/alt-spellings-ee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5.png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s://www.phonicsplay.co.uk/resources/phase/6/tumbling-tumbleweeds" TargetMode="Externa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B8B491-4190-4E40-9782-10E213D55F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868363"/>
            <a:ext cx="9144000" cy="2387600"/>
          </a:xfrm>
        </p:spPr>
        <p:txBody>
          <a:bodyPr/>
          <a:lstStyle/>
          <a:p>
            <a:r>
              <a:rPr lang="en-GB" dirty="0">
                <a:solidFill>
                  <a:srgbClr val="00B050"/>
                </a:solidFill>
                <a:latin typeface="Broadway" panose="04040905080B02020502" pitchFamily="82" charset="0"/>
              </a:rPr>
              <a:t>Year 2 </a:t>
            </a:r>
            <a:br>
              <a:rPr lang="en-GB" dirty="0">
                <a:solidFill>
                  <a:srgbClr val="00B050"/>
                </a:solidFill>
                <a:latin typeface="Broadway" panose="04040905080B02020502" pitchFamily="82" charset="0"/>
              </a:rPr>
            </a:br>
            <a:r>
              <a:rPr lang="en-GB" dirty="0">
                <a:solidFill>
                  <a:srgbClr val="00B050"/>
                </a:solidFill>
                <a:latin typeface="Broadway" panose="04040905080B02020502" pitchFamily="82" charset="0"/>
              </a:rPr>
              <a:t>Phonics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50F5E4E-0CE1-436D-B5CD-C5BF94D826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85473" y="3602037"/>
            <a:ext cx="8211553" cy="23876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b="1">
                <a:solidFill>
                  <a:srgbClr val="FF0000"/>
                </a:solidFill>
              </a:rPr>
              <a:t>Adding </a:t>
            </a:r>
            <a:r>
              <a:rPr lang="en-GB" b="1" dirty="0">
                <a:solidFill>
                  <a:srgbClr val="FF0000"/>
                </a:solidFill>
              </a:rPr>
              <a:t>-</a:t>
            </a:r>
            <a:r>
              <a:rPr lang="en-GB" b="1" dirty="0" err="1">
                <a:solidFill>
                  <a:srgbClr val="FF0000"/>
                </a:solidFill>
              </a:rPr>
              <a:t>ing</a:t>
            </a:r>
            <a:endParaRPr lang="en-GB" b="1" dirty="0">
              <a:solidFill>
                <a:srgbClr val="FF0000"/>
              </a:solidFill>
            </a:endParaRPr>
          </a:p>
          <a:p>
            <a:endParaRPr lang="en-GB" dirty="0"/>
          </a:p>
          <a:p>
            <a:r>
              <a:rPr lang="en-GB" dirty="0"/>
              <a:t>Use </a:t>
            </a:r>
            <a:r>
              <a:rPr lang="en-GB" dirty="0" err="1"/>
              <a:t>Phonicsplay</a:t>
            </a:r>
            <a:r>
              <a:rPr lang="en-GB" dirty="0"/>
              <a:t> and games to print out if time allows to support sounds being taught</a:t>
            </a:r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</p:txBody>
      </p:sp>
      <p:pic>
        <p:nvPicPr>
          <p:cNvPr id="1028" name="Picture 4" descr="See the source image">
            <a:extLst>
              <a:ext uri="{FF2B5EF4-FFF2-40B4-BE49-F238E27FC236}">
                <a16:creationId xmlns:a16="http://schemas.microsoft.com/office/drawing/2014/main" id="{D89C514B-B4D6-48E7-96C0-C1DEB74BEA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7534" y="1389063"/>
            <a:ext cx="2791707" cy="373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squirrel clip art">
            <a:extLst>
              <a:ext uri="{FF2B5EF4-FFF2-40B4-BE49-F238E27FC236}">
                <a16:creationId xmlns:a16="http://schemas.microsoft.com/office/drawing/2014/main" id="{75B274DF-72B2-4112-AD12-CC1B1EB5A9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11" y="4470841"/>
            <a:ext cx="2006159" cy="2006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See the source image">
            <a:extLst>
              <a:ext uri="{FF2B5EF4-FFF2-40B4-BE49-F238E27FC236}">
                <a16:creationId xmlns:a16="http://schemas.microsoft.com/office/drawing/2014/main" id="{2683DECF-59E6-479B-8BB8-75653C46A0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9526" y="2653844"/>
            <a:ext cx="1575933" cy="1896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Image result for badger clip art">
            <a:extLst>
              <a:ext uri="{FF2B5EF4-FFF2-40B4-BE49-F238E27FC236}">
                <a16:creationId xmlns:a16="http://schemas.microsoft.com/office/drawing/2014/main" id="{22979CCA-3252-4DF9-B938-244984EB19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759" y="514350"/>
            <a:ext cx="1866900" cy="2171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CBE29526-6547-405F-AFF3-585F9F15B80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853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497"/>
    </mc:Choice>
    <mc:Fallback xmlns="">
      <p:transition spd="slow" advTm="304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1C58BF-D9CE-465A-A7A3-6A46AB9731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Monday </a:t>
            </a:r>
            <a:br>
              <a:rPr lang="en-GB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AC5354-3A9A-4D6E-8BA1-3D9ABD79A2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GB" dirty="0"/>
              <a:t>Play Phoneme Spotter. Read the Phoneme Spotter text as a class</a:t>
            </a:r>
            <a:r>
              <a:rPr lang="en-GB" dirty="0">
                <a:latin typeface="Comic Sans MS" panose="030F0702030302020204" pitchFamily="66" charset="0"/>
              </a:rPr>
              <a:t> </a:t>
            </a:r>
          </a:p>
          <a:p>
            <a:pPr marL="0" indent="0" algn="ctr">
              <a:buNone/>
            </a:pPr>
            <a:r>
              <a:rPr lang="en-GB" dirty="0">
                <a:hlinkClick r:id="rId2"/>
              </a:rPr>
              <a:t>Alternative Spellings /</a:t>
            </a:r>
            <a:r>
              <a:rPr lang="en-GB" dirty="0" err="1">
                <a:hlinkClick r:id="rId2"/>
              </a:rPr>
              <a:t>ee</a:t>
            </a:r>
            <a:r>
              <a:rPr lang="en-GB" dirty="0">
                <a:hlinkClick r:id="rId2"/>
              </a:rPr>
              <a:t>/ (phonicsplay.co.uk)</a:t>
            </a:r>
            <a:br>
              <a:rPr lang="en-GB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Write down all the different ways that you find in your phonics books.</a:t>
            </a: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How many did you spot?</a:t>
            </a: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dirty="0" err="1">
                <a:latin typeface="Comic Sans MS" panose="030F0702030302020204" pitchFamily="66" charset="0"/>
              </a:rPr>
              <a:t>ee</a:t>
            </a:r>
            <a:r>
              <a:rPr lang="en-GB" dirty="0">
                <a:latin typeface="Comic Sans MS" panose="030F0702030302020204" pitchFamily="66" charset="0"/>
              </a:rPr>
              <a:t>	e	y	</a:t>
            </a:r>
            <a:r>
              <a:rPr lang="en-GB" dirty="0" err="1">
                <a:latin typeface="Comic Sans MS" panose="030F0702030302020204" pitchFamily="66" charset="0"/>
              </a:rPr>
              <a:t>ea</a:t>
            </a:r>
            <a:r>
              <a:rPr lang="en-GB" dirty="0">
                <a:latin typeface="Comic Sans MS" panose="030F0702030302020204" pitchFamily="66" charset="0"/>
              </a:rPr>
              <a:t>	</a:t>
            </a:r>
            <a:r>
              <a:rPr lang="en-GB" dirty="0" err="1">
                <a:latin typeface="Comic Sans MS" panose="030F0702030302020204" pitchFamily="66" charset="0"/>
              </a:rPr>
              <a:t>ie</a:t>
            </a:r>
            <a:r>
              <a:rPr lang="en-GB" dirty="0">
                <a:latin typeface="Comic Sans MS" panose="030F0702030302020204" pitchFamily="66" charset="0"/>
              </a:rPr>
              <a:t>	</a:t>
            </a:r>
            <a:r>
              <a:rPr lang="en-GB" dirty="0" err="1">
                <a:latin typeface="Comic Sans MS" panose="030F0702030302020204" pitchFamily="66" charset="0"/>
              </a:rPr>
              <a:t>ey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3074" name="Picture 2" descr="See the source image">
            <a:extLst>
              <a:ext uri="{FF2B5EF4-FFF2-40B4-BE49-F238E27FC236}">
                <a16:creationId xmlns:a16="http://schemas.microsoft.com/office/drawing/2014/main" id="{98CB7499-2545-46F1-81AA-7ED728C1618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666"/>
          <a:stretch/>
        </p:blipFill>
        <p:spPr bwMode="auto">
          <a:xfrm>
            <a:off x="9934922" y="4807935"/>
            <a:ext cx="1809749" cy="1684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393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A5DE21-B648-4DF9-A105-03976E2759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solidFill>
                  <a:srgbClr val="00B050"/>
                </a:solidFill>
                <a:latin typeface="Comic Sans MS" panose="030F0702030302020204" pitchFamily="66" charset="0"/>
              </a:rPr>
              <a:t>Monday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3C142E-8D89-45AB-B164-9BED1F4C70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53331"/>
            <a:ext cx="10515600" cy="523954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500" dirty="0">
                <a:solidFill>
                  <a:srgbClr val="7030A0"/>
                </a:solidFill>
                <a:latin typeface="Comic Sans MS" panose="030F0702030302020204" pitchFamily="66" charset="0"/>
              </a:rPr>
              <a:t>We are going to learn about adding </a:t>
            </a:r>
            <a:r>
              <a:rPr lang="en-GB" sz="3500" dirty="0">
                <a:solidFill>
                  <a:srgbClr val="FF0000"/>
                </a:solidFill>
                <a:latin typeface="Comic Sans MS" panose="030F0702030302020204" pitchFamily="66" charset="0"/>
              </a:rPr>
              <a:t>-</a:t>
            </a:r>
            <a:r>
              <a:rPr lang="en-GB" sz="35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ing</a:t>
            </a:r>
            <a:endParaRPr lang="en-GB" sz="35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sz="35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500" dirty="0">
                <a:solidFill>
                  <a:srgbClr val="7030A0"/>
                </a:solidFill>
                <a:latin typeface="Comic Sans MS" panose="030F0702030302020204" pitchFamily="66" charset="0"/>
              </a:rPr>
              <a:t>Write the matching pairs in your book.</a:t>
            </a:r>
          </a:p>
          <a:p>
            <a:pPr marL="0" indent="0" algn="ctr">
              <a:buNone/>
            </a:pPr>
            <a:r>
              <a:rPr lang="en-GB" sz="3500" dirty="0">
                <a:solidFill>
                  <a:srgbClr val="7030A0"/>
                </a:solidFill>
                <a:latin typeface="Comic Sans MS" panose="030F0702030302020204" pitchFamily="66" charset="0"/>
              </a:rPr>
              <a:t>go</a:t>
            </a:r>
            <a:r>
              <a:rPr lang="en-GB" sz="3500" dirty="0">
                <a:solidFill>
                  <a:srgbClr val="FF0000"/>
                </a:solidFill>
                <a:latin typeface="Comic Sans MS" panose="030F0702030302020204" pitchFamily="66" charset="0"/>
              </a:rPr>
              <a:t>		 walking</a:t>
            </a:r>
          </a:p>
          <a:p>
            <a:pPr marL="0" indent="0" algn="ctr">
              <a:buNone/>
            </a:pPr>
            <a:r>
              <a:rPr lang="en-GB" sz="3500" dirty="0">
                <a:solidFill>
                  <a:srgbClr val="7030A0"/>
                </a:solidFill>
                <a:latin typeface="Comic Sans MS" panose="030F0702030302020204" pitchFamily="66" charset="0"/>
              </a:rPr>
              <a:t>walk</a:t>
            </a:r>
            <a:r>
              <a:rPr lang="en-GB" sz="3500" dirty="0">
                <a:solidFill>
                  <a:srgbClr val="FF0000"/>
                </a:solidFill>
                <a:latin typeface="Comic Sans MS" panose="030F0702030302020204" pitchFamily="66" charset="0"/>
              </a:rPr>
              <a:t>		 saying</a:t>
            </a:r>
          </a:p>
          <a:p>
            <a:pPr marL="0" indent="0" algn="ctr">
              <a:buNone/>
            </a:pPr>
            <a:r>
              <a:rPr lang="en-GB" sz="3500" dirty="0">
                <a:solidFill>
                  <a:srgbClr val="FF0000"/>
                </a:solidFill>
                <a:latin typeface="Comic Sans MS" panose="030F0702030302020204" pitchFamily="66" charset="0"/>
              </a:rPr>
              <a:t>	</a:t>
            </a:r>
            <a:r>
              <a:rPr lang="en-GB" sz="3500" dirty="0">
                <a:solidFill>
                  <a:srgbClr val="7030A0"/>
                </a:solidFill>
                <a:latin typeface="Comic Sans MS" panose="030F0702030302020204" pitchFamily="66" charset="0"/>
              </a:rPr>
              <a:t>look	</a:t>
            </a:r>
            <a:r>
              <a:rPr lang="en-GB" sz="3500" dirty="0">
                <a:solidFill>
                  <a:srgbClr val="FF0000"/>
                </a:solidFill>
                <a:latin typeface="Comic Sans MS" panose="030F0702030302020204" pitchFamily="66" charset="0"/>
              </a:rPr>
              <a:t>	   going 		</a:t>
            </a:r>
          </a:p>
          <a:p>
            <a:pPr marL="0" indent="0" algn="ctr">
              <a:buNone/>
            </a:pPr>
            <a:r>
              <a:rPr lang="en-GB" sz="3500" dirty="0">
                <a:solidFill>
                  <a:srgbClr val="7030A0"/>
                </a:solidFill>
                <a:latin typeface="Comic Sans MS" panose="030F0702030302020204" pitchFamily="66" charset="0"/>
              </a:rPr>
              <a:t>say</a:t>
            </a:r>
            <a:r>
              <a:rPr lang="en-GB" sz="3500" dirty="0">
                <a:solidFill>
                  <a:srgbClr val="FF0000"/>
                </a:solidFill>
                <a:latin typeface="Comic Sans MS" panose="030F0702030302020204" pitchFamily="66" charset="0"/>
              </a:rPr>
              <a:t>		 looking</a:t>
            </a:r>
          </a:p>
        </p:txBody>
      </p:sp>
      <p:pic>
        <p:nvPicPr>
          <p:cNvPr id="4" name="Picture 2" descr="See the source image">
            <a:extLst>
              <a:ext uri="{FF2B5EF4-FFF2-40B4-BE49-F238E27FC236}">
                <a16:creationId xmlns:a16="http://schemas.microsoft.com/office/drawing/2014/main" id="{FBD73980-F43A-42F8-98F8-678D4034199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666"/>
          <a:stretch/>
        </p:blipFill>
        <p:spPr bwMode="auto">
          <a:xfrm>
            <a:off x="9811509" y="4577103"/>
            <a:ext cx="2057680" cy="1915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88320ECB-3A2B-42F8-8D34-B6353BF25E0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8509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730"/>
    </mc:Choice>
    <mc:Fallback xmlns="">
      <p:transition spd="slow" advTm="197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E438D6-B77B-4490-8DD6-01AF42EB79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800" dirty="0">
                <a:solidFill>
                  <a:srgbClr val="00B050"/>
                </a:solidFill>
                <a:latin typeface="Comic Sans MS" panose="030F0702030302020204" pitchFamily="66" charset="0"/>
              </a:rPr>
              <a:t>Monday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63E9EA-3F35-4A2F-819E-E22DE702A3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Finish the sentences, change it and add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-</a:t>
            </a:r>
            <a:r>
              <a:rPr lang="en-GB" dirty="0" err="1">
                <a:solidFill>
                  <a:srgbClr val="FF0000"/>
                </a:solidFill>
                <a:latin typeface="Comic Sans MS" panose="030F0702030302020204" pitchFamily="66" charset="0"/>
              </a:rPr>
              <a:t>ing</a:t>
            </a:r>
            <a:endParaRPr lang="en-GB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I go to the park.	 	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I am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We learn at school.			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We are 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You jump.				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You are</a:t>
            </a:r>
          </a:p>
        </p:txBody>
      </p:sp>
      <p:pic>
        <p:nvPicPr>
          <p:cNvPr id="4" name="Picture 2" descr="See the source image">
            <a:extLst>
              <a:ext uri="{FF2B5EF4-FFF2-40B4-BE49-F238E27FC236}">
                <a16:creationId xmlns:a16="http://schemas.microsoft.com/office/drawing/2014/main" id="{5F02F0BE-FF71-486C-838E-49A19E153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666"/>
          <a:stretch/>
        </p:blipFill>
        <p:spPr bwMode="auto">
          <a:xfrm>
            <a:off x="9811509" y="4577103"/>
            <a:ext cx="2057680" cy="1915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34408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755F0E-FD8F-41F9-82D2-79494DE8CC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Tuesday </a:t>
            </a:r>
            <a:br>
              <a:rPr lang="en-GB" dirty="0">
                <a:latin typeface="Comic Sans MS" panose="030F0702030302020204" pitchFamily="66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D7F1EC-B38A-4960-B8F6-4B9ED9DACA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	</a:t>
            </a:r>
            <a:r>
              <a:rPr lang="en-GB" dirty="0"/>
              <a:t>Play Word Sort as a class</a:t>
            </a:r>
            <a:r>
              <a:rPr lang="en-GB" dirty="0">
                <a:latin typeface="Comic Sans MS" panose="030F0702030302020204" pitchFamily="66" charset="0"/>
              </a:rPr>
              <a:t> </a:t>
            </a:r>
          </a:p>
          <a:p>
            <a:pPr marL="0" indent="0" algn="ctr">
              <a:buNone/>
            </a:pPr>
            <a:r>
              <a:rPr lang="en-GB" dirty="0">
                <a:hlinkClick r:id="rId2"/>
              </a:rPr>
              <a:t>Alternative Spellings /</a:t>
            </a:r>
            <a:r>
              <a:rPr lang="en-GB" dirty="0" err="1">
                <a:hlinkClick r:id="rId2"/>
              </a:rPr>
              <a:t>ee</a:t>
            </a:r>
            <a:r>
              <a:rPr lang="en-GB" dirty="0">
                <a:hlinkClick r:id="rId2"/>
              </a:rPr>
              <a:t>/ (phonicsplay.co.uk)</a:t>
            </a:r>
            <a:br>
              <a:rPr lang="en-GB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Write down a word for each spelling</a:t>
            </a: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dirty="0" err="1">
                <a:latin typeface="Comic Sans MS" panose="030F0702030302020204" pitchFamily="66" charset="0"/>
              </a:rPr>
              <a:t>ey</a:t>
            </a:r>
            <a:r>
              <a:rPr lang="en-GB" dirty="0">
                <a:latin typeface="Comic Sans MS" panose="030F0702030302020204" pitchFamily="66" charset="0"/>
              </a:rPr>
              <a:t>	</a:t>
            </a:r>
            <a:r>
              <a:rPr lang="en-GB" dirty="0" err="1">
                <a:latin typeface="Comic Sans MS" panose="030F0702030302020204" pitchFamily="66" charset="0"/>
              </a:rPr>
              <a:t>ee</a:t>
            </a:r>
            <a:r>
              <a:rPr lang="en-GB" dirty="0">
                <a:latin typeface="Comic Sans MS" panose="030F0702030302020204" pitchFamily="66" charset="0"/>
              </a:rPr>
              <a:t>	e	y	</a:t>
            </a:r>
            <a:r>
              <a:rPr lang="en-GB" dirty="0" err="1">
                <a:latin typeface="Comic Sans MS" panose="030F0702030302020204" pitchFamily="66" charset="0"/>
              </a:rPr>
              <a:t>ea</a:t>
            </a:r>
            <a:r>
              <a:rPr lang="en-GB" dirty="0">
                <a:latin typeface="Comic Sans MS" panose="030F0702030302020204" pitchFamily="66" charset="0"/>
              </a:rPr>
              <a:t>	</a:t>
            </a:r>
            <a:r>
              <a:rPr lang="en-GB" dirty="0" err="1">
                <a:latin typeface="Comic Sans MS" panose="030F0702030302020204" pitchFamily="66" charset="0"/>
              </a:rPr>
              <a:t>ie</a:t>
            </a: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4400" dirty="0">
                <a:solidFill>
                  <a:srgbClr val="7030A0"/>
                </a:solidFill>
                <a:latin typeface="Comic Sans MS" panose="030F0702030302020204" pitchFamily="66" charset="0"/>
              </a:rPr>
              <a:t>		</a:t>
            </a:r>
          </a:p>
        </p:txBody>
      </p:sp>
      <p:pic>
        <p:nvPicPr>
          <p:cNvPr id="5124" name="Picture 4" descr="See the source image">
            <a:extLst>
              <a:ext uri="{FF2B5EF4-FFF2-40B4-BE49-F238E27FC236}">
                <a16:creationId xmlns:a16="http://schemas.microsoft.com/office/drawing/2014/main" id="{609AA6FA-A5CF-4EEF-9E94-3E9D97B58D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7741" y="4025900"/>
            <a:ext cx="2017059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76048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746A07-1914-4847-9047-B6BBABE445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Tuesday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C1F523-670A-4A6F-8735-4B00D11646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23438"/>
            <a:ext cx="10515600" cy="435133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4800" b="1" dirty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4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-</a:t>
            </a:r>
            <a:r>
              <a:rPr lang="en-GB" sz="48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ing</a:t>
            </a:r>
            <a:endParaRPr lang="en-GB" sz="48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Read these words together.  Say each one by adding –</a:t>
            </a:r>
            <a:r>
              <a:rPr lang="en-GB" dirty="0" err="1">
                <a:solidFill>
                  <a:srgbClr val="FF0000"/>
                </a:solidFill>
                <a:latin typeface="Comic Sans MS" panose="030F0702030302020204" pitchFamily="66" charset="0"/>
              </a:rPr>
              <a:t>ing</a:t>
            </a:r>
            <a:r>
              <a:rPr lang="en-GB" dirty="0">
                <a:latin typeface="Comic Sans MS" panose="030F0702030302020204" pitchFamily="66" charset="0"/>
              </a:rPr>
              <a:t> too.  Write the words in your book.</a:t>
            </a: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Can you add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-</a:t>
            </a:r>
            <a:r>
              <a:rPr lang="en-GB" dirty="0" err="1">
                <a:solidFill>
                  <a:srgbClr val="FF0000"/>
                </a:solidFill>
                <a:latin typeface="Comic Sans MS" panose="030F0702030302020204" pitchFamily="66" charset="0"/>
              </a:rPr>
              <a:t>ing</a:t>
            </a:r>
            <a:r>
              <a:rPr lang="en-GB" dirty="0">
                <a:latin typeface="Comic Sans MS" panose="030F0702030302020204" pitchFamily="66" charset="0"/>
              </a:rPr>
              <a:t>?</a:t>
            </a:r>
          </a:p>
          <a:p>
            <a:pPr marL="0" indent="0" algn="ctr">
              <a:buNone/>
            </a:pPr>
            <a:r>
              <a:rPr lang="en-GB" b="1" dirty="0">
                <a:latin typeface="Comic Sans MS" panose="030F0702030302020204" pitchFamily="66" charset="0"/>
              </a:rPr>
              <a:t>  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	</a:t>
            </a:r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jump	walk	ask		play</a:t>
            </a:r>
          </a:p>
          <a:p>
            <a:pPr marL="0" indent="0">
              <a:buNone/>
            </a:pPr>
            <a:endParaRPr lang="en-GB" sz="36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	turn		want	wash	sort</a:t>
            </a:r>
          </a:p>
          <a:p>
            <a:endParaRPr lang="en-GB" dirty="0"/>
          </a:p>
        </p:txBody>
      </p:sp>
      <p:pic>
        <p:nvPicPr>
          <p:cNvPr id="4" name="Picture 4" descr="See the source image">
            <a:extLst>
              <a:ext uri="{FF2B5EF4-FFF2-40B4-BE49-F238E27FC236}">
                <a16:creationId xmlns:a16="http://schemas.microsoft.com/office/drawing/2014/main" id="{79512A4C-0570-4CAB-85C1-CBEA97952B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3165" y="3816713"/>
            <a:ext cx="2201636" cy="2495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F97E907C-1114-4150-855E-6B23C084176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906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487"/>
    </mc:Choice>
    <mc:Fallback xmlns="">
      <p:transition spd="slow" advTm="164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E54ADE-7A94-43A0-83FD-4AF6E06FA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Tuesday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795E47-9B84-470C-90EC-D9BCEB7A46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Finish the sentences and change it by adding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-</a:t>
            </a:r>
            <a:r>
              <a:rPr lang="en-GB" dirty="0" err="1">
                <a:solidFill>
                  <a:srgbClr val="FF0000"/>
                </a:solidFill>
                <a:latin typeface="Comic Sans MS" panose="030F0702030302020204" pitchFamily="66" charset="0"/>
              </a:rPr>
              <a:t>ing</a:t>
            </a:r>
            <a:endParaRPr lang="en-GB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We walk slowly.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				We are …</a:t>
            </a:r>
          </a:p>
          <a:p>
            <a:pPr marL="0" indent="0">
              <a:buNone/>
            </a:pPr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You jump high.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				You are …</a:t>
            </a:r>
          </a:p>
          <a:p>
            <a:pPr marL="0" indent="0">
              <a:buNone/>
            </a:pPr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I wash my hands.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			I am …</a:t>
            </a:r>
          </a:p>
        </p:txBody>
      </p:sp>
      <p:pic>
        <p:nvPicPr>
          <p:cNvPr id="4" name="Picture 4" descr="See the source image">
            <a:extLst>
              <a:ext uri="{FF2B5EF4-FFF2-40B4-BE49-F238E27FC236}">
                <a16:creationId xmlns:a16="http://schemas.microsoft.com/office/drawing/2014/main" id="{48CA985F-4114-4EF7-826A-095BB8AD15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3165" y="3816713"/>
            <a:ext cx="2201636" cy="2495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06413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A1C7BC8-0164-4A14-B014-6815A5DF6608}"/>
              </a:ext>
            </a:extLst>
          </p:cNvPr>
          <p:cNvSpPr/>
          <p:nvPr/>
        </p:nvSpPr>
        <p:spPr>
          <a:xfrm>
            <a:off x="1480457" y="420077"/>
            <a:ext cx="931817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dirty="0">
                <a:solidFill>
                  <a:srgbClr val="00B050"/>
                </a:solidFill>
                <a:latin typeface="Comic Sans MS" panose="030F0702030302020204" pitchFamily="66" charset="0"/>
              </a:rPr>
              <a:t>Wednesday </a:t>
            </a:r>
            <a:r>
              <a:rPr lang="en-GB" sz="4000" dirty="0">
                <a:latin typeface="Comic Sans MS" panose="030F0702030302020204" pitchFamily="66" charset="0"/>
              </a:rPr>
              <a:t>	</a:t>
            </a:r>
            <a:endParaRPr lang="en-GB" sz="4000" dirty="0"/>
          </a:p>
        </p:txBody>
      </p:sp>
      <p:pic>
        <p:nvPicPr>
          <p:cNvPr id="6146" name="Picture 2" descr="See the source image">
            <a:extLst>
              <a:ext uri="{FF2B5EF4-FFF2-40B4-BE49-F238E27FC236}">
                <a16:creationId xmlns:a16="http://schemas.microsoft.com/office/drawing/2014/main" id="{99C874E0-4968-49B7-8ABF-9DED71D34D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6744" y="4140690"/>
            <a:ext cx="1589314" cy="2044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CD94217-149B-4CD6-9DB8-3C7760E0082F}"/>
              </a:ext>
            </a:extLst>
          </p:cNvPr>
          <p:cNvSpPr/>
          <p:nvPr/>
        </p:nvSpPr>
        <p:spPr>
          <a:xfrm>
            <a:off x="1057101" y="1233943"/>
            <a:ext cx="1043108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Can you read these words? 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Can you spot any diagraphs?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rgbClr val="00B050"/>
                </a:solidFill>
                <a:latin typeface="Comic Sans MS" panose="030F0702030302020204" pitchFamily="66" charset="0"/>
              </a:rPr>
              <a:t>Mrs		Mr		hour		parents</a:t>
            </a:r>
          </a:p>
          <a:p>
            <a:pPr algn="ctr"/>
            <a:endParaRPr lang="en-GB" sz="3200" dirty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rgbClr val="00B050"/>
                </a:solidFill>
                <a:latin typeface="Comic Sans MS" panose="030F0702030302020204" pitchFamily="66" charset="0"/>
              </a:rPr>
              <a:t>Everybody	every	whole	who</a:t>
            </a:r>
          </a:p>
        </p:txBody>
      </p:sp>
    </p:spTree>
    <p:extLst>
      <p:ext uri="{BB962C8B-B14F-4D97-AF65-F5344CB8AC3E}">
        <p14:creationId xmlns:p14="http://schemas.microsoft.com/office/powerpoint/2010/main" val="1876661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F52D1E8-04A6-4A6D-B3AB-B951D20D9A9B}"/>
              </a:ext>
            </a:extLst>
          </p:cNvPr>
          <p:cNvSpPr txBox="1"/>
          <p:nvPr/>
        </p:nvSpPr>
        <p:spPr>
          <a:xfrm>
            <a:off x="4897514" y="719092"/>
            <a:ext cx="31492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00B050"/>
                </a:solidFill>
                <a:latin typeface="Comic Sans MS" panose="030F0702030302020204" pitchFamily="66" charset="0"/>
              </a:rPr>
              <a:t>Wednesday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DDC252F-0131-422F-B5C5-9417CA471C66}"/>
              </a:ext>
            </a:extLst>
          </p:cNvPr>
          <p:cNvSpPr txBox="1"/>
          <p:nvPr/>
        </p:nvSpPr>
        <p:spPr>
          <a:xfrm>
            <a:off x="1305017" y="1997337"/>
            <a:ext cx="9942991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well do you know these words?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pPr fontAlgn="base"/>
            <a:r>
              <a:rPr lang="en-GB" sz="3600" b="1" dirty="0">
                <a:solidFill>
                  <a:srgbClr val="00B050"/>
                </a:solidFill>
                <a:latin typeface="Comic Sans MS" panose="030F0702030302020204" pitchFamily="66" charset="0"/>
              </a:rPr>
              <a:t>jumped		wanted		hopped</a:t>
            </a:r>
          </a:p>
          <a:p>
            <a:pPr fontAlgn="base"/>
            <a:endParaRPr lang="en-GB" sz="3600" b="1" dirty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pPr fontAlgn="base"/>
            <a:r>
              <a:rPr lang="en-GB" sz="3600" b="1" dirty="0">
                <a:solidFill>
                  <a:srgbClr val="00B050"/>
                </a:solidFill>
                <a:latin typeface="Comic Sans MS" panose="030F0702030302020204" pitchFamily="66" charset="0"/>
              </a:rPr>
              <a:t>jogged		smiled		loved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6" descr="See the source image">
            <a:extLst>
              <a:ext uri="{FF2B5EF4-FFF2-40B4-BE49-F238E27FC236}">
                <a16:creationId xmlns:a16="http://schemas.microsoft.com/office/drawing/2014/main" id="{95FAE223-84D5-4D4F-8ED1-DB1FEAD081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2953" y="3429000"/>
            <a:ext cx="1552086" cy="2862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C283F6E0-592D-4396-AE0D-2FFDF458205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791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85"/>
    </mc:Choice>
    <mc:Fallback xmlns="">
      <p:transition spd="slow" advTm="170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7AE1CD-8C03-415F-AC38-00EBDB8DF7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Wednesday</a:t>
            </a:r>
            <a:b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CFDC26-536F-4971-9843-0E0C882724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53331"/>
            <a:ext cx="10515600" cy="5239544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Today we are going to write the words we sent home for you to learn.  You can choose to write the whole sentence or just the words.</a:t>
            </a:r>
          </a:p>
          <a:p>
            <a:pPr fontAlgn="base"/>
            <a:r>
              <a:rPr lang="en-GB" sz="32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I _____ up.</a:t>
            </a:r>
          </a:p>
          <a:p>
            <a:pPr fontAlgn="base"/>
            <a:r>
              <a:rPr lang="en-GB" sz="32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I ______ a dog.</a:t>
            </a:r>
          </a:p>
          <a:p>
            <a:pPr fontAlgn="base"/>
            <a:r>
              <a:rPr lang="en-GB" sz="32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We ______ around.</a:t>
            </a:r>
          </a:p>
          <a:p>
            <a:pPr fontAlgn="base"/>
            <a:r>
              <a:rPr lang="en-GB" sz="32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You ______ to the shop.</a:t>
            </a:r>
          </a:p>
          <a:p>
            <a:pPr fontAlgn="base"/>
            <a:r>
              <a:rPr lang="en-GB" sz="32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We ______ at each other.</a:t>
            </a:r>
          </a:p>
          <a:p>
            <a:pPr fontAlgn="base"/>
            <a:r>
              <a:rPr lang="en-GB" sz="32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I _____ my cat.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  <p:pic>
        <p:nvPicPr>
          <p:cNvPr id="4" name="Picture 6" descr="See the source image">
            <a:extLst>
              <a:ext uri="{FF2B5EF4-FFF2-40B4-BE49-F238E27FC236}">
                <a16:creationId xmlns:a16="http://schemas.microsoft.com/office/drawing/2014/main" id="{04F6B23E-ED6F-4D64-8032-B3AFA8318C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2953" y="3429000"/>
            <a:ext cx="1552086" cy="2862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05625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49190B7-DA98-4467-80E3-263C3CECA7D9}"/>
              </a:ext>
            </a:extLst>
          </p:cNvPr>
          <p:cNvSpPr/>
          <p:nvPr/>
        </p:nvSpPr>
        <p:spPr>
          <a:xfrm>
            <a:off x="941614" y="1609156"/>
            <a:ext cx="10308772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/>
              <a:t>Play Best Bet as a class</a:t>
            </a:r>
            <a:r>
              <a:rPr lang="en-GB" sz="4400" dirty="0"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en-GB" sz="4400" dirty="0">
                <a:hlinkClick r:id="rId2"/>
              </a:rPr>
              <a:t>Alternative Spellings /</a:t>
            </a:r>
            <a:r>
              <a:rPr lang="en-GB" sz="4400" dirty="0" err="1">
                <a:hlinkClick r:id="rId2"/>
              </a:rPr>
              <a:t>ee</a:t>
            </a:r>
            <a:r>
              <a:rPr lang="en-GB" sz="4400" dirty="0">
                <a:hlinkClick r:id="rId2"/>
              </a:rPr>
              <a:t>/ (phonicsplay.co.uk)</a:t>
            </a:r>
            <a:br>
              <a:rPr lang="en-GB" sz="4400" dirty="0">
                <a:latin typeface="Comic Sans MS" panose="030F0702030302020204" pitchFamily="66" charset="0"/>
              </a:rPr>
            </a:br>
            <a:endParaRPr lang="en-GB" sz="4400" dirty="0">
              <a:latin typeface="Comic Sans MS" panose="030F0702030302020204" pitchFamily="66" charset="0"/>
            </a:endParaRPr>
          </a:p>
        </p:txBody>
      </p:sp>
      <p:pic>
        <p:nvPicPr>
          <p:cNvPr id="4098" name="Picture 2" descr="Image result for Cartoon School Kids Clip Art">
            <a:extLst>
              <a:ext uri="{FF2B5EF4-FFF2-40B4-BE49-F238E27FC236}">
                <a16:creationId xmlns:a16="http://schemas.microsoft.com/office/drawing/2014/main" id="{D716694B-B078-4A76-81DC-2CBD82A50B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9759" y="4441867"/>
            <a:ext cx="2202589" cy="2092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06342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B2DAF02-3E84-40CC-B242-E73D5FDF1997}"/>
              </a:ext>
            </a:extLst>
          </p:cNvPr>
          <p:cNvSpPr/>
          <p:nvPr/>
        </p:nvSpPr>
        <p:spPr>
          <a:xfrm>
            <a:off x="479651" y="2228672"/>
            <a:ext cx="1055965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solidFill>
                  <a:srgbClr val="7030A0"/>
                </a:solidFill>
                <a:latin typeface="Comic Sans MS" panose="030F0702030302020204" pitchFamily="66" charset="0"/>
              </a:rPr>
              <a:t>	</a:t>
            </a:r>
          </a:p>
        </p:txBody>
      </p:sp>
      <p:pic>
        <p:nvPicPr>
          <p:cNvPr id="3" name="Picture 2" descr="Image result for Cartoon School Kids Clip Art">
            <a:extLst>
              <a:ext uri="{FF2B5EF4-FFF2-40B4-BE49-F238E27FC236}">
                <a16:creationId xmlns:a16="http://schemas.microsoft.com/office/drawing/2014/main" id="{A0974B0A-67DA-4134-B8B2-CDA3A5451C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2959" y="4406899"/>
            <a:ext cx="2239390" cy="2127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D5BE735-A87A-4CAE-9C29-67D2A1A8B051}"/>
              </a:ext>
            </a:extLst>
          </p:cNvPr>
          <p:cNvSpPr/>
          <p:nvPr/>
        </p:nvSpPr>
        <p:spPr>
          <a:xfrm>
            <a:off x="3374966" y="850268"/>
            <a:ext cx="515389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solidFill>
                  <a:srgbClr val="00B050"/>
                </a:solidFill>
                <a:latin typeface="Comic Sans MS" panose="030F0702030302020204" pitchFamily="66" charset="0"/>
              </a:rPr>
              <a:t>Thursday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C4711CC-CEF4-4A4F-A129-291A76CB01A7}"/>
              </a:ext>
            </a:extLst>
          </p:cNvPr>
          <p:cNvSpPr/>
          <p:nvPr/>
        </p:nvSpPr>
        <p:spPr>
          <a:xfrm>
            <a:off x="738187" y="1606527"/>
            <a:ext cx="10715625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-</a:t>
            </a:r>
            <a:r>
              <a:rPr lang="en-GB" sz="28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ing</a:t>
            </a:r>
            <a:endParaRPr lang="en-GB" sz="28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Read these words together.  Say each one with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–</a:t>
            </a:r>
            <a:r>
              <a:rPr lang="en-GB" sz="28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ing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omic Sans MS" panose="030F0702030302020204" pitchFamily="66" charset="0"/>
              </a:rPr>
              <a:t>too.  Write the words in your book.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Can you add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-</a:t>
            </a:r>
            <a:r>
              <a:rPr lang="en-GB" sz="28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ing</a:t>
            </a:r>
            <a:r>
              <a:rPr lang="en-GB" sz="2800" dirty="0">
                <a:latin typeface="Comic Sans MS" panose="030F0702030302020204" pitchFamily="66" charset="0"/>
              </a:rPr>
              <a:t>?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Short vowel, double the consonant then add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-</a:t>
            </a:r>
            <a:r>
              <a:rPr lang="en-GB" sz="28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ing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. 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beg		hum		rob		jog		rub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F5F37C11-5791-4E02-AFD0-CE06C1F4DB2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888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507"/>
    </mc:Choice>
    <mc:Fallback xmlns="">
      <p:transition spd="slow" advTm="295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D1266A0-EC14-4209-8B76-A3FF3DDDF496}"/>
              </a:ext>
            </a:extLst>
          </p:cNvPr>
          <p:cNvSpPr/>
          <p:nvPr/>
        </p:nvSpPr>
        <p:spPr>
          <a:xfrm>
            <a:off x="573295" y="1469057"/>
            <a:ext cx="1113905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Finish the sentences and change it by adding 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-</a:t>
            </a:r>
            <a:r>
              <a:rPr lang="en-GB" sz="36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ing</a:t>
            </a:r>
            <a:endParaRPr lang="en-GB" sz="36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We run with a ball.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		We are …</a:t>
            </a:r>
          </a:p>
          <a:p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I hug my mum.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			I am …</a:t>
            </a:r>
          </a:p>
          <a:p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You shop for sweets.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		You are …</a:t>
            </a:r>
          </a:p>
          <a:p>
            <a:endParaRPr lang="en-GB" sz="4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 descr="Image result for Cartoon School Kids Clip Art">
            <a:extLst>
              <a:ext uri="{FF2B5EF4-FFF2-40B4-BE49-F238E27FC236}">
                <a16:creationId xmlns:a16="http://schemas.microsoft.com/office/drawing/2014/main" id="{9FCC16A4-726F-4461-91F7-839E219B90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0108" y="4223657"/>
            <a:ext cx="2432241" cy="2311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8388D55-A1C3-4A5C-9AC5-470B178417EF}"/>
              </a:ext>
            </a:extLst>
          </p:cNvPr>
          <p:cNvSpPr txBox="1"/>
          <p:nvPr/>
        </p:nvSpPr>
        <p:spPr>
          <a:xfrm>
            <a:off x="3701934" y="812900"/>
            <a:ext cx="478813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00B050"/>
                </a:solidFill>
                <a:latin typeface="Comic Sans MS" panose="030F0702030302020204" pitchFamily="66" charset="0"/>
              </a:rPr>
              <a:t>Thursday</a:t>
            </a:r>
          </a:p>
        </p:txBody>
      </p:sp>
    </p:spTree>
    <p:extLst>
      <p:ext uri="{BB962C8B-B14F-4D97-AF65-F5344CB8AC3E}">
        <p14:creationId xmlns:p14="http://schemas.microsoft.com/office/powerpoint/2010/main" val="33418883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F7D263B-B519-4D1C-85C2-318FA31085B6}"/>
              </a:ext>
            </a:extLst>
          </p:cNvPr>
          <p:cNvSpPr/>
          <p:nvPr/>
        </p:nvSpPr>
        <p:spPr>
          <a:xfrm>
            <a:off x="925285" y="301509"/>
            <a:ext cx="10842171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solidFill>
                  <a:srgbClr val="00B050"/>
                </a:solidFill>
                <a:latin typeface="Comic Sans MS" panose="030F0702030302020204" pitchFamily="66" charset="0"/>
              </a:rPr>
              <a:t>Friday</a:t>
            </a:r>
          </a:p>
          <a:p>
            <a:pPr algn="ctr"/>
            <a:endParaRPr lang="en-GB" sz="4400" dirty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600" dirty="0">
                <a:latin typeface="Comic Sans MS" panose="030F0702030302020204" pitchFamily="66" charset="0"/>
              </a:rPr>
              <a:t>Play Phonics Play Tumbling Tumbleweed</a:t>
            </a:r>
          </a:p>
          <a:p>
            <a:pPr algn="ctr"/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600" dirty="0">
                <a:hlinkClick r:id="rId2"/>
              </a:rPr>
              <a:t>Tumbling Tumbleweeds (phonicsplay.co.uk)</a:t>
            </a:r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	</a:t>
            </a:r>
          </a:p>
        </p:txBody>
      </p:sp>
      <p:pic>
        <p:nvPicPr>
          <p:cNvPr id="2054" name="Picture 6" descr="See the source image">
            <a:extLst>
              <a:ext uri="{FF2B5EF4-FFF2-40B4-BE49-F238E27FC236}">
                <a16:creationId xmlns:a16="http://schemas.microsoft.com/office/drawing/2014/main" id="{F990CBE3-AC6C-470B-B817-044CC70DE0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2953" y="3429000"/>
            <a:ext cx="1552086" cy="2862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17426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B69EE1-8E4C-4DCC-9A80-80056B9BF8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94330"/>
            <a:ext cx="9144000" cy="856066"/>
          </a:xfrm>
        </p:spPr>
        <p:txBody>
          <a:bodyPr>
            <a:normAutofit/>
          </a:bodyPr>
          <a:lstStyle/>
          <a:p>
            <a:r>
              <a:rPr lang="en-GB" sz="4400" dirty="0">
                <a:solidFill>
                  <a:srgbClr val="00B050"/>
                </a:solidFill>
                <a:latin typeface="Comic Sans MS" panose="030F0702030302020204" pitchFamily="66" charset="0"/>
              </a:rPr>
              <a:t>Friday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681EFC7-F210-459A-B6AB-A15C9CE0AA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778924"/>
            <a:ext cx="9144000" cy="3956713"/>
          </a:xfrm>
        </p:spPr>
        <p:txBody>
          <a:bodyPr>
            <a:normAutofit/>
          </a:bodyPr>
          <a:lstStyle/>
          <a:p>
            <a:r>
              <a:rPr lang="en-GB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Add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–</a:t>
            </a:r>
            <a:r>
              <a:rPr lang="en-GB" sz="32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ing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to words already end in ‘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’.</a:t>
            </a:r>
          </a:p>
          <a:p>
            <a:r>
              <a:rPr lang="en-GB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Drop it and add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-</a:t>
            </a:r>
            <a:r>
              <a:rPr lang="en-GB" sz="32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ing</a:t>
            </a:r>
            <a:endParaRPr lang="en-GB" sz="32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GB" sz="32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r>
              <a:rPr lang="en-GB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trad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	trad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ing</a:t>
            </a:r>
          </a:p>
          <a:p>
            <a:r>
              <a:rPr lang="en-GB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rat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		rat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ing</a:t>
            </a:r>
          </a:p>
          <a:p>
            <a:r>
              <a:rPr lang="en-GB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hop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		hop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ing</a:t>
            </a:r>
          </a:p>
          <a:p>
            <a:r>
              <a:rPr lang="en-GB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	lov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		lov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ing</a:t>
            </a:r>
            <a:r>
              <a:rPr lang="en-GB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	</a:t>
            </a:r>
          </a:p>
          <a:p>
            <a:endParaRPr lang="en-GB" sz="32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endParaRPr lang="en-GB" sz="32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2" descr="See the source image">
            <a:extLst>
              <a:ext uri="{FF2B5EF4-FFF2-40B4-BE49-F238E27FC236}">
                <a16:creationId xmlns:a16="http://schemas.microsoft.com/office/drawing/2014/main" id="{208951DF-4D06-44E0-A9F3-8AC4915EBE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5347" y="4290319"/>
            <a:ext cx="1589314" cy="2044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51C01A82-290F-42FA-BC53-91841471261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5514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371"/>
    </mc:Choice>
    <mc:Fallback xmlns="">
      <p:transition spd="slow" advTm="223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C96F0C-8984-4396-B007-2C9DCEAFB7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Friday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5DA6CD-DB61-4443-92E5-97A94ADC3B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Finish the sentences and change it by adding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-</a:t>
            </a:r>
            <a:r>
              <a:rPr lang="en-GB" dirty="0" err="1">
                <a:solidFill>
                  <a:srgbClr val="FF0000"/>
                </a:solidFill>
                <a:latin typeface="Comic Sans MS" panose="030F0702030302020204" pitchFamily="66" charset="0"/>
              </a:rPr>
              <a:t>ing</a:t>
            </a:r>
            <a:endParaRPr lang="en-GB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You love my dog.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				You are …</a:t>
            </a:r>
          </a:p>
          <a:p>
            <a:pPr marL="0" indent="0">
              <a:buNone/>
            </a:pPr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I arrange the books.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			I am …</a:t>
            </a:r>
          </a:p>
          <a:p>
            <a:pPr marL="0" indent="0">
              <a:buNone/>
            </a:pPr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We smile at my friend.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		We are …</a:t>
            </a:r>
          </a:p>
          <a:p>
            <a:pPr marL="0" indent="0">
              <a:buNone/>
            </a:pPr>
            <a:endParaRPr lang="en-GB" sz="1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2" descr="See the source image">
            <a:extLst>
              <a:ext uri="{FF2B5EF4-FFF2-40B4-BE49-F238E27FC236}">
                <a16:creationId xmlns:a16="http://schemas.microsoft.com/office/drawing/2014/main" id="{5966CA7E-888F-4F19-88E4-70D7BE020C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6744" y="4140690"/>
            <a:ext cx="1589314" cy="2044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59488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667f8702-622b-448a-9457-326658c8ae98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77A48DE69522E40BD793EED2C9ED6AB" ma:contentTypeVersion="14" ma:contentTypeDescription="Create a new document." ma:contentTypeScope="" ma:versionID="5e7fb6745b878c4acebe88711a3335a0">
  <xsd:schema xmlns:xsd="http://www.w3.org/2001/XMLSchema" xmlns:xs="http://www.w3.org/2001/XMLSchema" xmlns:p="http://schemas.microsoft.com/office/2006/metadata/properties" xmlns:ns3="d7b49180-77c2-4c8f-8d92-4fc75581db22" xmlns:ns4="667f8702-622b-448a-9457-326658c8ae98" targetNamespace="http://schemas.microsoft.com/office/2006/metadata/properties" ma:root="true" ma:fieldsID="f35df365bb42284cd35d6ed83810100c" ns3:_="" ns4:_="">
    <xsd:import namespace="d7b49180-77c2-4c8f-8d92-4fc75581db22"/>
    <xsd:import namespace="667f8702-622b-448a-9457-326658c8ae98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KeyPoints" minOccurs="0"/>
                <xsd:element ref="ns4:MediaServiceKeyPoints" minOccurs="0"/>
                <xsd:element ref="ns4:MediaLengthInSeconds" minOccurs="0"/>
                <xsd:element ref="ns4:MediaServiceAutoTags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7b49180-77c2-4c8f-8d92-4fc75581db2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67f8702-622b-448a-9457-326658c8ae9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6" nillable="true" ma:displayName="Length (seconds)" ma:internalName="MediaLengthInSeconds" ma:readOnly="true">
      <xsd:simpleType>
        <xsd:restriction base="dms:Unknown"/>
      </xsd:simpleType>
    </xsd:element>
    <xsd:element name="MediaServiceAutoTags" ma:index="17" nillable="true" ma:displayName="Tags" ma:internalName="MediaServiceAutoTags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B5A1E45-E90D-416D-A1EC-D1D88E99518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6B75326-BC3B-4FE1-A65D-A78C96ED46F9}">
  <ds:schemaRefs>
    <ds:schemaRef ds:uri="d7b49180-77c2-4c8f-8d92-4fc75581db22"/>
    <ds:schemaRef ds:uri="667f8702-622b-448a-9457-326658c8ae98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5493BEE8-B518-464D-9434-30AACAC16AE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7b49180-77c2-4c8f-8d92-4fc75581db22"/>
    <ds:schemaRef ds:uri="667f8702-622b-448a-9457-326658c8ae9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709</TotalTime>
  <Words>629</Words>
  <Application>Microsoft Office PowerPoint</Application>
  <PresentationFormat>Widescreen</PresentationFormat>
  <Paragraphs>104</Paragraphs>
  <Slides>16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Arial</vt:lpstr>
      <vt:lpstr>Broadway</vt:lpstr>
      <vt:lpstr>Calibri</vt:lpstr>
      <vt:lpstr>Calibri Light</vt:lpstr>
      <vt:lpstr>Century Gothic</vt:lpstr>
      <vt:lpstr>Comic Sans MS</vt:lpstr>
      <vt:lpstr>Office Theme</vt:lpstr>
      <vt:lpstr>Year 2  Phonics</vt:lpstr>
      <vt:lpstr>Monday  </vt:lpstr>
      <vt:lpstr>Monday</vt:lpstr>
      <vt:lpstr>Monday</vt:lpstr>
      <vt:lpstr>Tuesday  </vt:lpstr>
      <vt:lpstr>Tuesday</vt:lpstr>
      <vt:lpstr>Tuesday</vt:lpstr>
      <vt:lpstr>PowerPoint Presentation</vt:lpstr>
      <vt:lpstr>PowerPoint Presentation</vt:lpstr>
      <vt:lpstr>Wednesday </vt:lpstr>
      <vt:lpstr>PowerPoint Presentation</vt:lpstr>
      <vt:lpstr>PowerPoint Presentation</vt:lpstr>
      <vt:lpstr>PowerPoint Presentation</vt:lpstr>
      <vt:lpstr>PowerPoint Presentation</vt:lpstr>
      <vt:lpstr>Friday</vt:lpstr>
      <vt:lpstr>Friday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 Phonics</dc:title>
  <dc:creator>K Hilton</dc:creator>
  <cp:lastModifiedBy>Karen Hilton</cp:lastModifiedBy>
  <cp:revision>84</cp:revision>
  <dcterms:created xsi:type="dcterms:W3CDTF">2021-09-25T16:06:08Z</dcterms:created>
  <dcterms:modified xsi:type="dcterms:W3CDTF">2023-04-26T12:12:35Z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0x010100077A48DE69522E40BD793EED2C9ED6AB</vt:lpwstr>
  </property>
</Properties>
</file>