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1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2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notesMasterIdLst>
    <p:notesMasterId r:id="rId51"/>
  </p:notesMasterIdLst>
  <p:sldIdLst>
    <p:sldId id="256" r:id="rId5"/>
    <p:sldId id="811" r:id="rId6"/>
    <p:sldId id="812" r:id="rId7"/>
    <p:sldId id="813" r:id="rId8"/>
    <p:sldId id="814" r:id="rId9"/>
    <p:sldId id="815" r:id="rId10"/>
    <p:sldId id="816" r:id="rId11"/>
    <p:sldId id="817" r:id="rId12"/>
    <p:sldId id="818" r:id="rId13"/>
    <p:sldId id="819" r:id="rId14"/>
    <p:sldId id="294" r:id="rId15"/>
    <p:sldId id="293" r:id="rId16"/>
    <p:sldId id="776" r:id="rId17"/>
    <p:sldId id="546" r:id="rId18"/>
    <p:sldId id="820" r:id="rId19"/>
    <p:sldId id="821" r:id="rId20"/>
    <p:sldId id="769" r:id="rId21"/>
    <p:sldId id="793" r:id="rId22"/>
    <p:sldId id="797" r:id="rId23"/>
    <p:sldId id="547" r:id="rId24"/>
    <p:sldId id="548" r:id="rId25"/>
    <p:sldId id="822" r:id="rId26"/>
    <p:sldId id="823" r:id="rId27"/>
    <p:sldId id="757" r:id="rId28"/>
    <p:sldId id="787" r:id="rId29"/>
    <p:sldId id="788" r:id="rId30"/>
    <p:sldId id="550" r:id="rId31"/>
    <p:sldId id="351" r:id="rId32"/>
    <p:sldId id="352" r:id="rId33"/>
    <p:sldId id="360" r:id="rId34"/>
    <p:sldId id="353" r:id="rId35"/>
    <p:sldId id="354" r:id="rId36"/>
    <p:sldId id="356" r:id="rId37"/>
    <p:sldId id="824" r:id="rId38"/>
    <p:sldId id="299" r:id="rId39"/>
    <p:sldId id="789" r:id="rId40"/>
    <p:sldId id="805" r:id="rId41"/>
    <p:sldId id="357" r:id="rId42"/>
    <p:sldId id="358" r:id="rId43"/>
    <p:sldId id="553" r:id="rId44"/>
    <p:sldId id="456" r:id="rId45"/>
    <p:sldId id="826" r:id="rId46"/>
    <p:sldId id="825" r:id="rId47"/>
    <p:sldId id="827" r:id="rId48"/>
    <p:sldId id="829" r:id="rId49"/>
    <p:sldId id="828" r:id="rId50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ndrea Phillippe" initials="AP" lastIdx="2" clrIdx="0">
    <p:extLst>
      <p:ext uri="{19B8F6BF-5375-455C-9EA6-DF929625EA0E}">
        <p15:presenceInfo xmlns:p15="http://schemas.microsoft.com/office/powerpoint/2012/main" userId="Andrea Phillippe" providerId="None"/>
      </p:ext>
    </p:extLst>
  </p:cmAuthor>
  <p:cmAuthor id="2" name="Andrea Phillippe" initials="AP [2]" lastIdx="1" clrIdx="1">
    <p:extLst>
      <p:ext uri="{19B8F6BF-5375-455C-9EA6-DF929625EA0E}">
        <p15:presenceInfo xmlns:p15="http://schemas.microsoft.com/office/powerpoint/2012/main" userId="S-1-5-21-1765216718-3663751667-3304677841-111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1A529B8-4EF7-46F9-87B5-7E9BC2F2B505}" v="2460" dt="2022-03-23T21:16:20.95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2" autoAdjust="0"/>
    <p:restoredTop sz="94660"/>
  </p:normalViewPr>
  <p:slideViewPr>
    <p:cSldViewPr snapToGrid="0">
      <p:cViewPr varScale="1">
        <p:scale>
          <a:sx n="82" d="100"/>
          <a:sy n="82" d="100"/>
        </p:scale>
        <p:origin x="686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tableStyles" Target="tableStyles.xml"/><Relationship Id="rId8" Type="http://schemas.openxmlformats.org/officeDocument/2006/relationships/slide" Target="slides/slide4.xml"/><Relationship Id="rId51" Type="http://schemas.openxmlformats.org/officeDocument/2006/relationships/notesMaster" Target="notesMasters/notesMaster1.xml"/><Relationship Id="rId3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1D6A4D-23FE-4C2E-A333-7BF33AE3A852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FA7B45-1580-4277-A1AC-FA4FFF5CBE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6863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FA7B45-1580-4277-A1AC-FA4FFF5CBEB2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80514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FA7B45-1580-4277-A1AC-FA4FFF5CBEB2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88799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At first I had forty-five biscuits. Then I sold twenty biscuits, and then I dropped three biscuits. How many are left?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vs.</a:t>
            </a:r>
          </a:p>
          <a:p>
            <a:r>
              <a:rPr lang="en-GB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There were forty-five children in the playground. Then twenty-three of them went into the dinner hall. How many children are still in the playground?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fld id="{38B2033A-FB0F-7949-A9F0-CBC790DC54B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charset="0"/>
                <a:buChar char="●"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409433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fld id="{38B2033A-FB0F-7949-A9F0-CBC790DC54B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charset="0"/>
                <a:buChar char="●"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699995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fld id="{38B2033A-FB0F-7949-A9F0-CBC790DC54B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charset="0"/>
                <a:buChar char="●"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593149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fld id="{38B2033A-FB0F-7949-A9F0-CBC790DC54B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charset="0"/>
                <a:buChar char="●"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877302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fld id="{38B2033A-FB0F-7949-A9F0-CBC790DC54B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charset="0"/>
                <a:buChar char="●"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351888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FA7B45-1580-4277-A1AC-FA4FFF5CBEB2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45605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fld id="{38B2033A-FB0F-7949-A9F0-CBC790DC54B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charset="0"/>
                <a:buChar char="●"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9804585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FA7B45-1580-4277-A1AC-FA4FFF5CBEB2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95985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fld id="{38B2033A-FB0F-7949-A9F0-CBC790DC54B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charset="0"/>
                <a:buChar char="●"/>
                <a:tabLst/>
                <a:defRPr/>
              </a:pPr>
              <a:t>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7747495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fld id="{38B2033A-FB0F-7949-A9F0-CBC790DC54B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charset="0"/>
                <a:buChar char="●"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419061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FA7B45-1580-4277-A1AC-FA4FFF5CBEB2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91214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FA7B45-1580-4277-A1AC-FA4FFF5CBEB2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96131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fld id="{38B2033A-FB0F-7949-A9F0-CBC790DC54B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charset="0"/>
                <a:buChar char="●"/>
                <a:tabLst/>
                <a:defRPr/>
              </a:pPr>
              <a:t>27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3415183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fld id="{38B2033A-FB0F-7949-A9F0-CBC790DC54B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charset="0"/>
                <a:buChar char="●"/>
                <a:tabLst/>
                <a:defRPr/>
              </a:pPr>
              <a:t>28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5406390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fld id="{38B2033A-FB0F-7949-A9F0-CBC790DC54B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charset="0"/>
                <a:buChar char="●"/>
                <a:tabLst/>
                <a:defRPr/>
              </a:pPr>
              <a:t>29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6206918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fld id="{38B2033A-FB0F-7949-A9F0-CBC790DC54B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charset="0"/>
                <a:buChar char="●"/>
                <a:tabLst/>
                <a:defRPr/>
              </a:pPr>
              <a:t>30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8761537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fld id="{38B2033A-FB0F-7949-A9F0-CBC790DC54B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charset="0"/>
                <a:buChar char="●"/>
                <a:tabLst/>
                <a:defRPr/>
              </a:pPr>
              <a:t>31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2084420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fld id="{38B2033A-FB0F-7949-A9F0-CBC790DC54B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charset="0"/>
                <a:buChar char="●"/>
                <a:tabLst/>
                <a:defRPr/>
              </a:pPr>
              <a:t>32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4795476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Paul had sixty-five stickers. He gave thirty stickers to Andrew and sixteen stickers to Alicia. How many stickers does Paul have left?’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fld id="{38B2033A-FB0F-7949-A9F0-CBC790DC54B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charset="0"/>
                <a:buChar char="●"/>
                <a:tabLst/>
                <a:defRPr/>
              </a:pPr>
              <a:t>33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3859153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FA7B45-1580-4277-A1AC-FA4FFF5CBEB2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805147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FA7B45-1580-4277-A1AC-FA4FFF5CBEB2}" type="slidenum">
              <a:rPr lang="en-GB" smtClean="0"/>
              <a:t>37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887994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fld id="{38B2033A-FB0F-7949-A9F0-CBC790DC54B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charset="0"/>
                <a:buChar char="●"/>
                <a:tabLst/>
                <a:defRPr/>
              </a:pPr>
              <a:t>38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2541835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fld id="{38B2033A-FB0F-7949-A9F0-CBC790DC54B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charset="0"/>
                <a:buChar char="●"/>
                <a:tabLst/>
                <a:defRPr/>
              </a:pPr>
              <a:t>39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5548356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FA7B45-1580-4277-A1AC-FA4FFF5CBEB2}" type="slidenum">
              <a:rPr lang="en-GB" smtClean="0"/>
              <a:t>42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839386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FA7B45-1580-4277-A1AC-FA4FFF5CBEB2}" type="slidenum">
              <a:rPr lang="en-GB" smtClean="0"/>
              <a:t>43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06257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ncetm.org.uk/masterypd" TargetMode="External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Canv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8016214" y="6500874"/>
            <a:ext cx="3748764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buFontTx/>
              <a:buNone/>
            </a:pPr>
            <a:r>
              <a:rPr lang="en-US" sz="1500" dirty="0">
                <a:solidFill>
                  <a:srgbClr val="00628C"/>
                </a:solidFill>
                <a:effectLst/>
                <a:latin typeface="Myriad Pro" charset="0"/>
              </a:rPr>
              <a:t>© Crown Copyright 2018 </a:t>
            </a:r>
          </a:p>
        </p:txBody>
      </p:sp>
      <p:sp>
        <p:nvSpPr>
          <p:cNvPr id="11" name="Rectangle 10"/>
          <p:cNvSpPr/>
          <p:nvPr userDrawn="1"/>
        </p:nvSpPr>
        <p:spPr>
          <a:xfrm>
            <a:off x="523034" y="6487841"/>
            <a:ext cx="3748764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buFontTx/>
              <a:buNone/>
            </a:pPr>
            <a:r>
              <a:rPr lang="en-US" sz="1500" dirty="0">
                <a:solidFill>
                  <a:srgbClr val="00628C"/>
                </a:solidFill>
                <a:effectLst/>
                <a:latin typeface="Myriad Pro" charset="0"/>
                <a:hlinkClick r:id="rId2"/>
              </a:rPr>
              <a:t>www.ncetm.org.uk/masterypd</a:t>
            </a:r>
            <a:r>
              <a:rPr lang="en-US" sz="1500" dirty="0">
                <a:solidFill>
                  <a:srgbClr val="00628C"/>
                </a:solidFill>
                <a:effectLst/>
                <a:latin typeface="Myriad Pro" charset="0"/>
              </a:rPr>
              <a:t> </a:t>
            </a:r>
          </a:p>
        </p:txBody>
      </p:sp>
      <p:sp>
        <p:nvSpPr>
          <p:cNvPr id="5" name="Text Placeholder 8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0"/>
            <a:ext cx="12192000" cy="630000"/>
          </a:xfrm>
          <a:solidFill>
            <a:srgbClr val="82CBDD"/>
          </a:solidFill>
        </p:spPr>
        <p:txBody>
          <a:bodyPr lIns="180000" rIns="180000" anchor="ctr" anchorCtr="0"/>
          <a:lstStyle>
            <a:lvl1pPr algn="r">
              <a:defRPr sz="2800">
                <a:latin typeface="Myriad Pro" charset="0"/>
                <a:ea typeface="Myriad Pro" charset="0"/>
                <a:cs typeface="Myriad Pro" charset="0"/>
              </a:defRPr>
            </a:lvl1pPr>
          </a:lstStyle>
          <a:p>
            <a:pPr lvl="0"/>
            <a:r>
              <a:rPr lang="en-US" dirty="0"/>
              <a:t>Short Segment Title – Steps</a:t>
            </a:r>
          </a:p>
        </p:txBody>
      </p:sp>
      <p:sp>
        <p:nvSpPr>
          <p:cNvPr id="6" name="Rectangle 5"/>
          <p:cNvSpPr/>
          <p:nvPr userDrawn="1"/>
        </p:nvSpPr>
        <p:spPr>
          <a:xfrm>
            <a:off x="4221617" y="6487840"/>
            <a:ext cx="3748764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Tx/>
              <a:buNone/>
            </a:pPr>
            <a:r>
              <a:rPr lang="en-US" sz="1500" dirty="0">
                <a:solidFill>
                  <a:schemeClr val="bg1">
                    <a:lumMod val="50000"/>
                  </a:schemeClr>
                </a:solidFill>
                <a:effectLst/>
                <a:latin typeface="Myriad Pro" charset="0"/>
              </a:rPr>
              <a:t>Spring 2018 pilot</a:t>
            </a:r>
          </a:p>
        </p:txBody>
      </p:sp>
    </p:spTree>
    <p:extLst>
      <p:ext uri="{BB962C8B-B14F-4D97-AF65-F5344CB8AC3E}">
        <p14:creationId xmlns:p14="http://schemas.microsoft.com/office/powerpoint/2010/main" val="96010632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ge b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C0177A9D-1362-4B64-BB76-7E5E3FF9A06F}"/>
              </a:ext>
            </a:extLst>
          </p:cNvPr>
          <p:cNvSpPr txBox="1">
            <a:spLocks/>
          </p:cNvSpPr>
          <p:nvPr userDrawn="1"/>
        </p:nvSpPr>
        <p:spPr bwMode="auto">
          <a:xfrm>
            <a:off x="1" y="360000"/>
            <a:ext cx="12192000" cy="594000"/>
          </a:xfrm>
          <a:prstGeom prst="rect">
            <a:avLst/>
          </a:prstGeom>
          <a:solidFill>
            <a:srgbClr val="347574"/>
          </a:solidFill>
          <a:ln>
            <a:noFill/>
          </a:ln>
        </p:spPr>
        <p:txBody>
          <a:bodyPr vert="horz" wrap="square" lIns="180000" tIns="45720" rIns="180000" bIns="45720" numCol="1" anchor="ctr" anchorCtr="0" compatLnSpc="1">
            <a:prstTxWarp prst="textNoShape">
              <a:avLst/>
            </a:prstTxWarp>
          </a:bodyPr>
          <a:lstStyle>
            <a:defPPr>
              <a:defRPr lang="en-GB"/>
            </a:defPPr>
            <a:lvl1pPr marL="0" indent="0" algn="ctr" eaLnBrk="0" hangingPunct="0">
              <a:buClr>
                <a:schemeClr val="tx2"/>
              </a:buClr>
              <a:defRPr sz="2400">
                <a:solidFill>
                  <a:srgbClr val="585858"/>
                </a:solidFill>
                <a:latin typeface="+mj-lt"/>
                <a:ea typeface="Myriad Pro" charset="0"/>
                <a:cs typeface="Myriad Pro" charset="0"/>
              </a:defRPr>
            </a:lvl1pPr>
            <a:lvl2pPr marL="557199" indent="-214308" eaLnBrk="0" hangingPunct="0">
              <a:defRPr sz="2100">
                <a:solidFill>
                  <a:srgbClr val="585858"/>
                </a:solidFill>
                <a:latin typeface="+mn-lt"/>
              </a:defRPr>
            </a:lvl2pPr>
            <a:lvl3pPr marL="857228" indent="-171446" eaLnBrk="0" hangingPunct="0">
              <a:buChar char="–"/>
              <a:defRPr sz="1800">
                <a:solidFill>
                  <a:srgbClr val="585858"/>
                </a:solidFill>
                <a:latin typeface="+mn-lt"/>
              </a:defRPr>
            </a:lvl3pPr>
            <a:lvl4pPr marL="1200120" indent="-171446" eaLnBrk="0" hangingPunct="0">
              <a:buClr>
                <a:schemeClr val="accent2"/>
              </a:buClr>
              <a:defRPr sz="1425">
                <a:latin typeface="+mn-lt"/>
              </a:defRPr>
            </a:lvl4pPr>
            <a:lvl5pPr marL="1543012" indent="-171446" eaLnBrk="0" hangingPunct="0">
              <a:buClr>
                <a:schemeClr val="tx2"/>
              </a:buClr>
              <a:defRPr sz="1425">
                <a:latin typeface="+mn-lt"/>
              </a:defRPr>
            </a:lvl5pPr>
            <a:lvl6pPr marL="1885903" indent="-171446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latin typeface="+mn-lt"/>
              </a:defRPr>
            </a:lvl6pPr>
            <a:lvl7pPr marL="2228795" indent="-171446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latin typeface="+mn-lt"/>
              </a:defRPr>
            </a:lvl7pPr>
            <a:lvl8pPr marL="2571686" indent="-171446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latin typeface="+mn-lt"/>
              </a:defRPr>
            </a:lvl8pPr>
            <a:lvl9pPr marL="2914577" indent="-171446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latin typeface="+mn-lt"/>
              </a:defRPr>
            </a:lvl9pPr>
          </a:lstStyle>
          <a:p>
            <a:pPr>
              <a:buNone/>
            </a:pPr>
            <a:endParaRPr lang="en-GB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4CB3B952-8705-4EAE-94B9-4C0C32F579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008" y="464400"/>
            <a:ext cx="11262632" cy="426170"/>
          </a:xfrm>
        </p:spPr>
        <p:txBody>
          <a:bodyPr/>
          <a:lstStyle>
            <a:lvl1pPr algn="l">
              <a:defRPr sz="2000" b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pic>
        <p:nvPicPr>
          <p:cNvPr id="3" name="Picture 2" descr="A picture containing object, lamp, light  Description automatically generated">
            <a:extLst>
              <a:ext uri="{FF2B5EF4-FFF2-40B4-BE49-F238E27FC236}">
                <a16:creationId xmlns:a16="http://schemas.microsoft.com/office/drawing/2014/main" id="{226FBF21-7918-4116-9D2A-4FFEF62A7A3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4400" y="5842800"/>
            <a:ext cx="649771" cy="594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3E643C2-77DC-49BD-8737-F5C5488BCCF7}"/>
              </a:ext>
            </a:extLst>
          </p:cNvPr>
          <p:cNvSpPr txBox="1"/>
          <p:nvPr userDrawn="1"/>
        </p:nvSpPr>
        <p:spPr>
          <a:xfrm>
            <a:off x="522000" y="6237312"/>
            <a:ext cx="110950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GB" sz="1000" b="1" dirty="0">
                <a:solidFill>
                  <a:srgbClr val="585858"/>
                </a:solidFill>
              </a:rPr>
              <a:t>ncetm.org.uk</a:t>
            </a:r>
          </a:p>
        </p:txBody>
      </p:sp>
    </p:spTree>
    <p:extLst>
      <p:ext uri="{BB962C8B-B14F-4D97-AF65-F5344CB8AC3E}">
        <p14:creationId xmlns:p14="http://schemas.microsoft.com/office/powerpoint/2010/main" val="230205701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RICH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object, lamp, light  Description automatically generated">
            <a:extLst>
              <a:ext uri="{FF2B5EF4-FFF2-40B4-BE49-F238E27FC236}">
                <a16:creationId xmlns:a16="http://schemas.microsoft.com/office/drawing/2014/main" id="{226FBF21-7918-4116-9D2A-4FFEF62A7A3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4400" y="5842800"/>
            <a:ext cx="649771" cy="594000"/>
          </a:xfrm>
          <a:prstGeom prst="rect">
            <a:avLst/>
          </a:prstGeom>
        </p:spPr>
      </p:pic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C0177A9D-1362-4B64-BB76-7E5E3FF9A06F}"/>
              </a:ext>
            </a:extLst>
          </p:cNvPr>
          <p:cNvSpPr txBox="1">
            <a:spLocks/>
          </p:cNvSpPr>
          <p:nvPr userDrawn="1"/>
        </p:nvSpPr>
        <p:spPr bwMode="auto">
          <a:xfrm>
            <a:off x="1" y="360000"/>
            <a:ext cx="12192000" cy="594000"/>
          </a:xfrm>
          <a:prstGeom prst="rect">
            <a:avLst/>
          </a:prstGeom>
          <a:solidFill>
            <a:srgbClr val="347574"/>
          </a:solidFill>
          <a:ln>
            <a:noFill/>
          </a:ln>
        </p:spPr>
        <p:txBody>
          <a:bodyPr vert="horz" wrap="square" lIns="180000" tIns="45720" rIns="180000" bIns="45720" numCol="1" anchor="ctr" anchorCtr="0" compatLnSpc="1">
            <a:prstTxWarp prst="textNoShape">
              <a:avLst/>
            </a:prstTxWarp>
          </a:bodyPr>
          <a:lstStyle>
            <a:defPPr>
              <a:defRPr lang="en-GB"/>
            </a:defPPr>
            <a:lvl1pPr marL="0" indent="0" algn="ctr" eaLnBrk="0" hangingPunct="0">
              <a:buClr>
                <a:schemeClr val="tx2"/>
              </a:buClr>
              <a:defRPr sz="2400">
                <a:solidFill>
                  <a:srgbClr val="585858"/>
                </a:solidFill>
                <a:latin typeface="+mj-lt"/>
                <a:ea typeface="Myriad Pro" charset="0"/>
                <a:cs typeface="Myriad Pro" charset="0"/>
              </a:defRPr>
            </a:lvl1pPr>
            <a:lvl2pPr marL="557199" indent="-214308" eaLnBrk="0" hangingPunct="0">
              <a:defRPr sz="2100">
                <a:solidFill>
                  <a:srgbClr val="585858"/>
                </a:solidFill>
                <a:latin typeface="+mn-lt"/>
              </a:defRPr>
            </a:lvl2pPr>
            <a:lvl3pPr marL="857228" indent="-171446" eaLnBrk="0" hangingPunct="0">
              <a:buChar char="–"/>
              <a:defRPr sz="1800">
                <a:solidFill>
                  <a:srgbClr val="585858"/>
                </a:solidFill>
                <a:latin typeface="+mn-lt"/>
              </a:defRPr>
            </a:lvl3pPr>
            <a:lvl4pPr marL="1200120" indent="-171446" eaLnBrk="0" hangingPunct="0">
              <a:buClr>
                <a:schemeClr val="accent2"/>
              </a:buClr>
              <a:defRPr sz="1425">
                <a:latin typeface="+mn-lt"/>
              </a:defRPr>
            </a:lvl4pPr>
            <a:lvl5pPr marL="1543012" indent="-171446" eaLnBrk="0" hangingPunct="0">
              <a:buClr>
                <a:schemeClr val="tx2"/>
              </a:buClr>
              <a:defRPr sz="1425">
                <a:latin typeface="+mn-lt"/>
              </a:defRPr>
            </a:lvl5pPr>
            <a:lvl6pPr marL="1885903" indent="-171446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latin typeface="+mn-lt"/>
              </a:defRPr>
            </a:lvl6pPr>
            <a:lvl7pPr marL="2228795" indent="-171446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latin typeface="+mn-lt"/>
              </a:defRPr>
            </a:lvl7pPr>
            <a:lvl8pPr marL="2571686" indent="-171446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latin typeface="+mn-lt"/>
              </a:defRPr>
            </a:lvl8pPr>
            <a:lvl9pPr marL="2914577" indent="-171446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latin typeface="+mn-lt"/>
              </a:defRPr>
            </a:lvl9pPr>
          </a:lstStyle>
          <a:p>
            <a:pPr>
              <a:buNone/>
            </a:pPr>
            <a:endParaRPr lang="en-GB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4CB3B952-8705-4EAE-94B9-4C0C32F579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008" y="464400"/>
            <a:ext cx="11262632" cy="426170"/>
          </a:xfrm>
          <a:prstGeom prst="rect">
            <a:avLst/>
          </a:prstGeom>
        </p:spPr>
        <p:txBody>
          <a:bodyPr/>
          <a:lstStyle>
            <a:lvl1pPr algn="l">
              <a:defRPr sz="20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9E41693-E21B-4D54-8C80-1CC464351945}"/>
              </a:ext>
            </a:extLst>
          </p:cNvPr>
          <p:cNvSpPr/>
          <p:nvPr userDrawn="1"/>
        </p:nvSpPr>
        <p:spPr>
          <a:xfrm>
            <a:off x="10102788" y="0"/>
            <a:ext cx="2089211" cy="6843740"/>
          </a:xfrm>
          <a:prstGeom prst="rect">
            <a:avLst/>
          </a:prstGeom>
          <a:solidFill>
            <a:srgbClr val="605E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438C8D22-8E9E-46F4-837A-B932422962DF}"/>
              </a:ext>
            </a:extLst>
          </p:cNvPr>
          <p:cNvSpPr/>
          <p:nvPr userDrawn="1"/>
        </p:nvSpPr>
        <p:spPr>
          <a:xfrm>
            <a:off x="8929041" y="2370808"/>
            <a:ext cx="2137603" cy="2137603"/>
          </a:xfrm>
          <a:prstGeom prst="ellipse">
            <a:avLst/>
          </a:prstGeom>
          <a:solidFill>
            <a:schemeClr val="bg1"/>
          </a:solidFill>
          <a:ln w="28575">
            <a:solidFill>
              <a:srgbClr val="9866D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3E643C2-77DC-49BD-8737-F5C5488BCCF7}"/>
              </a:ext>
            </a:extLst>
          </p:cNvPr>
          <p:cNvSpPr txBox="1"/>
          <p:nvPr userDrawn="1"/>
        </p:nvSpPr>
        <p:spPr>
          <a:xfrm>
            <a:off x="522000" y="6237312"/>
            <a:ext cx="110950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GB" sz="1000" b="1" dirty="0">
                <a:solidFill>
                  <a:srgbClr val="585858"/>
                </a:solidFill>
              </a:rPr>
              <a:t>ncetm.org.uk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57101DC-70F8-4A60-B06C-BFDFF17E4B2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489798" y="2857501"/>
            <a:ext cx="991375" cy="1142998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9AF1F1B0-A18C-45F2-AC38-B258B92EB3FD}"/>
              </a:ext>
            </a:extLst>
          </p:cNvPr>
          <p:cNvSpPr txBox="1">
            <a:spLocks/>
          </p:cNvSpPr>
          <p:nvPr userDrawn="1"/>
        </p:nvSpPr>
        <p:spPr>
          <a:xfrm>
            <a:off x="580702" y="1058401"/>
            <a:ext cx="7487478" cy="88580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rgbClr val="585858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 sz="2000" b="0" dirty="0">
                <a:solidFill>
                  <a:schemeClr val="tx1"/>
                </a:solidFill>
              </a:rPr>
              <a:t>Follow-up NRICH activity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7A24071-2609-43AF-A462-22B6A1202038}"/>
              </a:ext>
            </a:extLst>
          </p:cNvPr>
          <p:cNvSpPr txBox="1"/>
          <p:nvPr userDrawn="1"/>
        </p:nvSpPr>
        <p:spPr>
          <a:xfrm>
            <a:off x="580702" y="5708192"/>
            <a:ext cx="95081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+mn-cs"/>
              </a:rPr>
              <a:t>Reproduced with permission of NRICH, University of Cambridge, all rights reserved.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35A1C8FD-060D-45A9-A073-DAF8BB9D2A6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93725" y="1556068"/>
            <a:ext cx="7902575" cy="3146425"/>
          </a:xfrm>
        </p:spPr>
        <p:txBody>
          <a:bodyPr>
            <a:normAutofit/>
          </a:bodyPr>
          <a:lstStyle>
            <a:lvl1pPr marL="342900" indent="-342900">
              <a:buFont typeface="Arial" panose="020B0604020202020204" pitchFamily="34" charset="0"/>
              <a:buChar char="•"/>
              <a:defRPr sz="2000" b="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4202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tint val="90000"/>
                <a:lumMod val="120000"/>
              </a:schemeClr>
            </a:gs>
            <a:gs pos="100000">
              <a:schemeClr val="accent5">
                <a:lumMod val="40000"/>
                <a:lumOff val="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  <p:sldLayoutId id="2147483668" r:id="rId17"/>
    <p:sldLayoutId id="2147483671" r:id="rId18"/>
    <p:sldLayoutId id="2147483672" r:id="rId19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7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12" Type="http://schemas.openxmlformats.org/officeDocument/2006/relationships/image" Target="../media/image26.png"/><Relationship Id="rId17" Type="http://schemas.openxmlformats.org/officeDocument/2006/relationships/image" Target="../media/image31.png"/><Relationship Id="rId2" Type="http://schemas.openxmlformats.org/officeDocument/2006/relationships/notesSlide" Target="../notesSlides/notesSlide9.xml"/><Relationship Id="rId16" Type="http://schemas.openxmlformats.org/officeDocument/2006/relationships/image" Target="../media/image30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5" Type="http://schemas.openxmlformats.org/officeDocument/2006/relationships/image" Target="../media/image29.pn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Relationship Id="rId14" Type="http://schemas.openxmlformats.org/officeDocument/2006/relationships/image" Target="../media/image28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image" Target="../media/image42.pn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12" Type="http://schemas.openxmlformats.org/officeDocument/2006/relationships/image" Target="../media/image41.png"/><Relationship Id="rId2" Type="http://schemas.openxmlformats.org/officeDocument/2006/relationships/notesSlide" Target="../notesSlides/notesSlide11.xml"/><Relationship Id="rId16" Type="http://schemas.openxmlformats.org/officeDocument/2006/relationships/image" Target="../media/image45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35.png"/><Relationship Id="rId11" Type="http://schemas.openxmlformats.org/officeDocument/2006/relationships/image" Target="../media/image40.png"/><Relationship Id="rId5" Type="http://schemas.openxmlformats.org/officeDocument/2006/relationships/image" Target="../media/image34.png"/><Relationship Id="rId15" Type="http://schemas.openxmlformats.org/officeDocument/2006/relationships/image" Target="../media/image44.png"/><Relationship Id="rId10" Type="http://schemas.openxmlformats.org/officeDocument/2006/relationships/image" Target="../media/image39.png"/><Relationship Id="rId4" Type="http://schemas.openxmlformats.org/officeDocument/2006/relationships/image" Target="../media/image33.png"/><Relationship Id="rId9" Type="http://schemas.openxmlformats.org/officeDocument/2006/relationships/image" Target="../media/image38.png"/><Relationship Id="rId14" Type="http://schemas.openxmlformats.org/officeDocument/2006/relationships/image" Target="../media/image43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image" Target="../media/image49.png"/><Relationship Id="rId18" Type="http://schemas.openxmlformats.org/officeDocument/2006/relationships/image" Target="../media/image45.png"/><Relationship Id="rId3" Type="http://schemas.openxmlformats.org/officeDocument/2006/relationships/image" Target="../media/image46.png"/><Relationship Id="rId7" Type="http://schemas.openxmlformats.org/officeDocument/2006/relationships/image" Target="../media/image40.png"/><Relationship Id="rId12" Type="http://schemas.openxmlformats.org/officeDocument/2006/relationships/image" Target="../media/image48.png"/><Relationship Id="rId17" Type="http://schemas.openxmlformats.org/officeDocument/2006/relationships/image" Target="../media/image36.png"/><Relationship Id="rId2" Type="http://schemas.openxmlformats.org/officeDocument/2006/relationships/notesSlide" Target="../notesSlides/notesSlide12.xml"/><Relationship Id="rId16" Type="http://schemas.openxmlformats.org/officeDocument/2006/relationships/image" Target="../media/image35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39.png"/><Relationship Id="rId11" Type="http://schemas.openxmlformats.org/officeDocument/2006/relationships/image" Target="../media/image47.png"/><Relationship Id="rId5" Type="http://schemas.openxmlformats.org/officeDocument/2006/relationships/image" Target="../media/image38.png"/><Relationship Id="rId15" Type="http://schemas.openxmlformats.org/officeDocument/2006/relationships/image" Target="../media/image34.png"/><Relationship Id="rId10" Type="http://schemas.openxmlformats.org/officeDocument/2006/relationships/image" Target="../media/image44.png"/><Relationship Id="rId4" Type="http://schemas.openxmlformats.org/officeDocument/2006/relationships/image" Target="../media/image33.png"/><Relationship Id="rId9" Type="http://schemas.openxmlformats.org/officeDocument/2006/relationships/image" Target="../media/image43.png"/><Relationship Id="rId14" Type="http://schemas.openxmlformats.org/officeDocument/2006/relationships/image" Target="../media/image32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52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openxmlformats.org/officeDocument/2006/relationships/image" Target="../media/image63.png"/><Relationship Id="rId3" Type="http://schemas.openxmlformats.org/officeDocument/2006/relationships/image" Target="../media/image53.png"/><Relationship Id="rId7" Type="http://schemas.openxmlformats.org/officeDocument/2006/relationships/image" Target="../media/image57.png"/><Relationship Id="rId12" Type="http://schemas.openxmlformats.org/officeDocument/2006/relationships/image" Target="../media/image6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56.png"/><Relationship Id="rId11" Type="http://schemas.openxmlformats.org/officeDocument/2006/relationships/image" Target="../media/image61.png"/><Relationship Id="rId5" Type="http://schemas.openxmlformats.org/officeDocument/2006/relationships/image" Target="../media/image55.png"/><Relationship Id="rId15" Type="http://schemas.openxmlformats.org/officeDocument/2006/relationships/image" Target="../media/image65.png"/><Relationship Id="rId10" Type="http://schemas.openxmlformats.org/officeDocument/2006/relationships/image" Target="../media/image60.png"/><Relationship Id="rId4" Type="http://schemas.openxmlformats.org/officeDocument/2006/relationships/image" Target="../media/image54.png"/><Relationship Id="rId9" Type="http://schemas.openxmlformats.org/officeDocument/2006/relationships/image" Target="../media/image59.png"/><Relationship Id="rId14" Type="http://schemas.openxmlformats.org/officeDocument/2006/relationships/image" Target="../media/image64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openxmlformats.org/officeDocument/2006/relationships/image" Target="../media/image68.png"/><Relationship Id="rId18" Type="http://schemas.openxmlformats.org/officeDocument/2006/relationships/image" Target="../media/image73.png"/><Relationship Id="rId3" Type="http://schemas.openxmlformats.org/officeDocument/2006/relationships/image" Target="../media/image66.png"/><Relationship Id="rId21" Type="http://schemas.openxmlformats.org/officeDocument/2006/relationships/image" Target="../media/image76.png"/><Relationship Id="rId7" Type="http://schemas.openxmlformats.org/officeDocument/2006/relationships/image" Target="../media/image57.png"/><Relationship Id="rId12" Type="http://schemas.openxmlformats.org/officeDocument/2006/relationships/image" Target="../media/image64.png"/><Relationship Id="rId17" Type="http://schemas.openxmlformats.org/officeDocument/2006/relationships/image" Target="../media/image72.png"/><Relationship Id="rId2" Type="http://schemas.openxmlformats.org/officeDocument/2006/relationships/notesSlide" Target="../notesSlides/notesSlide16.xml"/><Relationship Id="rId16" Type="http://schemas.openxmlformats.org/officeDocument/2006/relationships/image" Target="../media/image71.png"/><Relationship Id="rId20" Type="http://schemas.openxmlformats.org/officeDocument/2006/relationships/image" Target="../media/image75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7.png"/><Relationship Id="rId11" Type="http://schemas.openxmlformats.org/officeDocument/2006/relationships/image" Target="../media/image63.png"/><Relationship Id="rId5" Type="http://schemas.openxmlformats.org/officeDocument/2006/relationships/image" Target="../media/image55.png"/><Relationship Id="rId15" Type="http://schemas.openxmlformats.org/officeDocument/2006/relationships/image" Target="../media/image70.png"/><Relationship Id="rId23" Type="http://schemas.openxmlformats.org/officeDocument/2006/relationships/image" Target="../media/image78.png"/><Relationship Id="rId10" Type="http://schemas.openxmlformats.org/officeDocument/2006/relationships/image" Target="../media/image60.png"/><Relationship Id="rId19" Type="http://schemas.openxmlformats.org/officeDocument/2006/relationships/image" Target="../media/image74.png"/><Relationship Id="rId4" Type="http://schemas.openxmlformats.org/officeDocument/2006/relationships/image" Target="../media/image54.png"/><Relationship Id="rId9" Type="http://schemas.openxmlformats.org/officeDocument/2006/relationships/image" Target="../media/image59.png"/><Relationship Id="rId14" Type="http://schemas.openxmlformats.org/officeDocument/2006/relationships/image" Target="../media/image69.png"/><Relationship Id="rId22" Type="http://schemas.openxmlformats.org/officeDocument/2006/relationships/image" Target="../media/image77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image" Target="../media/image60.png"/><Relationship Id="rId18" Type="http://schemas.openxmlformats.org/officeDocument/2006/relationships/image" Target="../media/image74.png"/><Relationship Id="rId3" Type="http://schemas.openxmlformats.org/officeDocument/2006/relationships/image" Target="../media/image79.png"/><Relationship Id="rId21" Type="http://schemas.openxmlformats.org/officeDocument/2006/relationships/image" Target="../media/image81.png"/><Relationship Id="rId7" Type="http://schemas.openxmlformats.org/officeDocument/2006/relationships/image" Target="../media/image80.png"/><Relationship Id="rId12" Type="http://schemas.openxmlformats.org/officeDocument/2006/relationships/image" Target="../media/image59.png"/><Relationship Id="rId17" Type="http://schemas.openxmlformats.org/officeDocument/2006/relationships/image" Target="../media/image78.png"/><Relationship Id="rId2" Type="http://schemas.openxmlformats.org/officeDocument/2006/relationships/notesSlide" Target="../notesSlides/notesSlide17.xml"/><Relationship Id="rId16" Type="http://schemas.openxmlformats.org/officeDocument/2006/relationships/image" Target="../media/image64.png"/><Relationship Id="rId20" Type="http://schemas.openxmlformats.org/officeDocument/2006/relationships/image" Target="../media/image76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9.png"/><Relationship Id="rId11" Type="http://schemas.openxmlformats.org/officeDocument/2006/relationships/image" Target="../media/image58.png"/><Relationship Id="rId5" Type="http://schemas.openxmlformats.org/officeDocument/2006/relationships/image" Target="../media/image68.png"/><Relationship Id="rId15" Type="http://schemas.openxmlformats.org/officeDocument/2006/relationships/image" Target="../media/image63.png"/><Relationship Id="rId10" Type="http://schemas.openxmlformats.org/officeDocument/2006/relationships/image" Target="../media/image54.png"/><Relationship Id="rId19" Type="http://schemas.openxmlformats.org/officeDocument/2006/relationships/image" Target="../media/image75.png"/><Relationship Id="rId4" Type="http://schemas.openxmlformats.org/officeDocument/2006/relationships/image" Target="../media/image66.png"/><Relationship Id="rId9" Type="http://schemas.openxmlformats.org/officeDocument/2006/relationships/image" Target="../media/image65.png"/><Relationship Id="rId14" Type="http://schemas.openxmlformats.org/officeDocument/2006/relationships/image" Target="../media/image62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png"/><Relationship Id="rId13" Type="http://schemas.openxmlformats.org/officeDocument/2006/relationships/image" Target="../media/image92.png"/><Relationship Id="rId18" Type="http://schemas.openxmlformats.org/officeDocument/2006/relationships/image" Target="../media/image97.png"/><Relationship Id="rId3" Type="http://schemas.openxmlformats.org/officeDocument/2006/relationships/image" Target="../media/image82.png"/><Relationship Id="rId21" Type="http://schemas.openxmlformats.org/officeDocument/2006/relationships/image" Target="../media/image100.png"/><Relationship Id="rId7" Type="http://schemas.openxmlformats.org/officeDocument/2006/relationships/image" Target="../media/image86.png"/><Relationship Id="rId12" Type="http://schemas.openxmlformats.org/officeDocument/2006/relationships/image" Target="../media/image91.png"/><Relationship Id="rId17" Type="http://schemas.openxmlformats.org/officeDocument/2006/relationships/image" Target="../media/image96.png"/><Relationship Id="rId2" Type="http://schemas.openxmlformats.org/officeDocument/2006/relationships/notesSlide" Target="../notesSlides/notesSlide18.xml"/><Relationship Id="rId16" Type="http://schemas.openxmlformats.org/officeDocument/2006/relationships/image" Target="../media/image95.png"/><Relationship Id="rId20" Type="http://schemas.openxmlformats.org/officeDocument/2006/relationships/image" Target="../media/image99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85.png"/><Relationship Id="rId11" Type="http://schemas.openxmlformats.org/officeDocument/2006/relationships/image" Target="../media/image90.png"/><Relationship Id="rId5" Type="http://schemas.openxmlformats.org/officeDocument/2006/relationships/image" Target="../media/image84.png"/><Relationship Id="rId15" Type="http://schemas.openxmlformats.org/officeDocument/2006/relationships/image" Target="../media/image94.png"/><Relationship Id="rId10" Type="http://schemas.openxmlformats.org/officeDocument/2006/relationships/image" Target="../media/image89.png"/><Relationship Id="rId19" Type="http://schemas.openxmlformats.org/officeDocument/2006/relationships/image" Target="../media/image98.png"/><Relationship Id="rId4" Type="http://schemas.openxmlformats.org/officeDocument/2006/relationships/image" Target="../media/image83.png"/><Relationship Id="rId9" Type="http://schemas.openxmlformats.org/officeDocument/2006/relationships/image" Target="../media/image88.png"/><Relationship Id="rId14" Type="http://schemas.openxmlformats.org/officeDocument/2006/relationships/image" Target="../media/image93.png"/><Relationship Id="rId22" Type="http://schemas.openxmlformats.org/officeDocument/2006/relationships/image" Target="../media/image101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7.png"/><Relationship Id="rId13" Type="http://schemas.openxmlformats.org/officeDocument/2006/relationships/image" Target="../media/image112.png"/><Relationship Id="rId18" Type="http://schemas.openxmlformats.org/officeDocument/2006/relationships/image" Target="../media/image115.png"/><Relationship Id="rId3" Type="http://schemas.openxmlformats.org/officeDocument/2006/relationships/image" Target="../media/image102.png"/><Relationship Id="rId21" Type="http://schemas.openxmlformats.org/officeDocument/2006/relationships/image" Target="../media/image118.png"/><Relationship Id="rId7" Type="http://schemas.openxmlformats.org/officeDocument/2006/relationships/image" Target="../media/image106.png"/><Relationship Id="rId12" Type="http://schemas.openxmlformats.org/officeDocument/2006/relationships/image" Target="../media/image111.png"/><Relationship Id="rId17" Type="http://schemas.openxmlformats.org/officeDocument/2006/relationships/image" Target="../media/image114.png"/><Relationship Id="rId2" Type="http://schemas.openxmlformats.org/officeDocument/2006/relationships/notesSlide" Target="../notesSlides/notesSlide19.xml"/><Relationship Id="rId16" Type="http://schemas.openxmlformats.org/officeDocument/2006/relationships/image" Target="../media/image100.png"/><Relationship Id="rId20" Type="http://schemas.openxmlformats.org/officeDocument/2006/relationships/image" Target="../media/image117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05.png"/><Relationship Id="rId11" Type="http://schemas.openxmlformats.org/officeDocument/2006/relationships/image" Target="../media/image110.png"/><Relationship Id="rId5" Type="http://schemas.openxmlformats.org/officeDocument/2006/relationships/image" Target="../media/image104.png"/><Relationship Id="rId15" Type="http://schemas.openxmlformats.org/officeDocument/2006/relationships/image" Target="../media/image101.png"/><Relationship Id="rId10" Type="http://schemas.openxmlformats.org/officeDocument/2006/relationships/image" Target="../media/image109.png"/><Relationship Id="rId19" Type="http://schemas.openxmlformats.org/officeDocument/2006/relationships/image" Target="../media/image116.png"/><Relationship Id="rId4" Type="http://schemas.openxmlformats.org/officeDocument/2006/relationships/image" Target="../media/image103.png"/><Relationship Id="rId9" Type="http://schemas.openxmlformats.org/officeDocument/2006/relationships/image" Target="../media/image108.png"/><Relationship Id="rId14" Type="http://schemas.openxmlformats.org/officeDocument/2006/relationships/image" Target="../media/image113.png"/><Relationship Id="rId22" Type="http://schemas.openxmlformats.org/officeDocument/2006/relationships/image" Target="../media/image119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2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25.png"/><Relationship Id="rId5" Type="http://schemas.openxmlformats.org/officeDocument/2006/relationships/image" Target="../media/image124.png"/><Relationship Id="rId4" Type="http://schemas.openxmlformats.org/officeDocument/2006/relationships/image" Target="../media/image12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png"/><Relationship Id="rId2" Type="http://schemas.openxmlformats.org/officeDocument/2006/relationships/image" Target="../media/image126.png"/><Relationship Id="rId1" Type="http://schemas.openxmlformats.org/officeDocument/2006/relationships/slideLayout" Target="../slideLayouts/slideLayout1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3.png"/><Relationship Id="rId3" Type="http://schemas.openxmlformats.org/officeDocument/2006/relationships/image" Target="../media/image128.png"/><Relationship Id="rId7" Type="http://schemas.openxmlformats.org/officeDocument/2006/relationships/image" Target="../media/image13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31.png"/><Relationship Id="rId5" Type="http://schemas.openxmlformats.org/officeDocument/2006/relationships/image" Target="../media/image130.png"/><Relationship Id="rId10" Type="http://schemas.openxmlformats.org/officeDocument/2006/relationships/image" Target="../media/image135.png"/><Relationship Id="rId4" Type="http://schemas.openxmlformats.org/officeDocument/2006/relationships/image" Target="../media/image129.png"/><Relationship Id="rId9" Type="http://schemas.openxmlformats.org/officeDocument/2006/relationships/image" Target="../media/image134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1.png"/><Relationship Id="rId13" Type="http://schemas.openxmlformats.org/officeDocument/2006/relationships/image" Target="../media/image146.png"/><Relationship Id="rId3" Type="http://schemas.openxmlformats.org/officeDocument/2006/relationships/image" Target="../media/image136.png"/><Relationship Id="rId7" Type="http://schemas.openxmlformats.org/officeDocument/2006/relationships/image" Target="../media/image140.png"/><Relationship Id="rId12" Type="http://schemas.openxmlformats.org/officeDocument/2006/relationships/image" Target="../media/image145.png"/><Relationship Id="rId2" Type="http://schemas.openxmlformats.org/officeDocument/2006/relationships/notesSlide" Target="../notesSlides/notesSlide25.xml"/><Relationship Id="rId16" Type="http://schemas.openxmlformats.org/officeDocument/2006/relationships/image" Target="../media/image148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39.png"/><Relationship Id="rId11" Type="http://schemas.openxmlformats.org/officeDocument/2006/relationships/image" Target="../media/image144.png"/><Relationship Id="rId5" Type="http://schemas.openxmlformats.org/officeDocument/2006/relationships/image" Target="../media/image138.png"/><Relationship Id="rId15" Type="http://schemas.openxmlformats.org/officeDocument/2006/relationships/image" Target="../media/image101.png"/><Relationship Id="rId10" Type="http://schemas.openxmlformats.org/officeDocument/2006/relationships/image" Target="../media/image143.png"/><Relationship Id="rId4" Type="http://schemas.openxmlformats.org/officeDocument/2006/relationships/image" Target="../media/image137.png"/><Relationship Id="rId9" Type="http://schemas.openxmlformats.org/officeDocument/2006/relationships/image" Target="../media/image142.png"/><Relationship Id="rId14" Type="http://schemas.openxmlformats.org/officeDocument/2006/relationships/image" Target="../media/image147.pn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hyperlink" Target="https://nrich.maths.org/14726" TargetMode="External"/><Relationship Id="rId1" Type="http://schemas.openxmlformats.org/officeDocument/2006/relationships/slideLayout" Target="../slideLayouts/slideLayout19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0.png"/><Relationship Id="rId2" Type="http://schemas.openxmlformats.org/officeDocument/2006/relationships/image" Target="../media/image14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3.png"/><Relationship Id="rId5" Type="http://schemas.openxmlformats.org/officeDocument/2006/relationships/image" Target="../media/image152.png"/><Relationship Id="rId4" Type="http://schemas.openxmlformats.org/officeDocument/2006/relationships/image" Target="../media/image151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5.png"/><Relationship Id="rId2" Type="http://schemas.openxmlformats.org/officeDocument/2006/relationships/image" Target="../media/image154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34666" y="1510048"/>
            <a:ext cx="8915399" cy="2262781"/>
          </a:xfrm>
        </p:spPr>
        <p:txBody>
          <a:bodyPr>
            <a:normAutofit/>
          </a:bodyPr>
          <a:lstStyle/>
          <a:p>
            <a:pPr algn="ctr"/>
            <a:r>
              <a:rPr lang="en-GB" sz="6600">
                <a:latin typeface="Kristen ITC" panose="03050502040202030202" pitchFamily="66" charset="0"/>
              </a:rPr>
              <a:t>Year 2 Maths</a:t>
            </a:r>
            <a:endParaRPr lang="en-GB" sz="6600" dirty="0">
              <a:latin typeface="Kristen ITC" panose="03050502040202030202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4" y="4777379"/>
            <a:ext cx="8267676" cy="1126283"/>
          </a:xfrm>
        </p:spPr>
        <p:txBody>
          <a:bodyPr>
            <a:normAutofit/>
          </a:bodyPr>
          <a:lstStyle/>
          <a:p>
            <a:pPr algn="ctr"/>
            <a:r>
              <a:rPr lang="en-GB" sz="3200" dirty="0">
                <a:solidFill>
                  <a:schemeClr val="accent3"/>
                </a:solidFill>
                <a:latin typeface="Kristen ITC" panose="03050502040202030202" pitchFamily="66" charset="0"/>
              </a:rPr>
              <a:t>Addition and subtraction</a:t>
            </a:r>
          </a:p>
        </p:txBody>
      </p:sp>
    </p:spTree>
    <p:extLst>
      <p:ext uri="{BB962C8B-B14F-4D97-AF65-F5344CB8AC3E}">
        <p14:creationId xmlns:p14="http://schemas.microsoft.com/office/powerpoint/2010/main" val="1319995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766"/>
    </mc:Choice>
    <mc:Fallback xmlns="">
      <p:transition spd="slow" advTm="15766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891862"/>
            <a:ext cx="8915399" cy="2262781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Session 1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58768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Content Placeholder 1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2588" y="197548"/>
            <a:ext cx="2767502" cy="1974152"/>
          </a:xfr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77913853-B3A2-41BA-8087-5DF9E84DCA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71897" y="2750662"/>
            <a:ext cx="1129990" cy="1280890"/>
          </a:xfrm>
        </p:spPr>
        <p:txBody>
          <a:bodyPr/>
          <a:lstStyle/>
          <a:p>
            <a:r>
              <a:rPr lang="en-GB" dirty="0"/>
              <a:t>81</a:t>
            </a:r>
          </a:p>
        </p:txBody>
      </p:sp>
      <p:sp>
        <p:nvSpPr>
          <p:cNvPr id="7" name="Title 3">
            <a:extLst>
              <a:ext uri="{FF2B5EF4-FFF2-40B4-BE49-F238E27FC236}">
                <a16:creationId xmlns:a16="http://schemas.microsoft.com/office/drawing/2014/main" id="{2CD8A4B1-57A4-4078-8070-690ADAA963C0}"/>
              </a:ext>
            </a:extLst>
          </p:cNvPr>
          <p:cNvSpPr txBox="1">
            <a:spLocks/>
          </p:cNvSpPr>
          <p:nvPr/>
        </p:nvSpPr>
        <p:spPr>
          <a:xfrm>
            <a:off x="2365388" y="544179"/>
            <a:ext cx="6551075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dirty="0"/>
              <a:t>Count back in 10s…</a:t>
            </a:r>
          </a:p>
        </p:txBody>
      </p:sp>
      <p:sp>
        <p:nvSpPr>
          <p:cNvPr id="8" name="Title 3">
            <a:extLst>
              <a:ext uri="{FF2B5EF4-FFF2-40B4-BE49-F238E27FC236}">
                <a16:creationId xmlns:a16="http://schemas.microsoft.com/office/drawing/2014/main" id="{D444A6D8-BB3F-4C4B-9C04-22FA4DA631F5}"/>
              </a:ext>
            </a:extLst>
          </p:cNvPr>
          <p:cNvSpPr txBox="1">
            <a:spLocks/>
          </p:cNvSpPr>
          <p:nvPr/>
        </p:nvSpPr>
        <p:spPr>
          <a:xfrm>
            <a:off x="5640926" y="3519711"/>
            <a:ext cx="112999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dirty="0"/>
              <a:t>65</a:t>
            </a:r>
          </a:p>
        </p:txBody>
      </p:sp>
      <p:sp>
        <p:nvSpPr>
          <p:cNvPr id="6" name="Title 3">
            <a:extLst>
              <a:ext uri="{FF2B5EF4-FFF2-40B4-BE49-F238E27FC236}">
                <a16:creationId xmlns:a16="http://schemas.microsoft.com/office/drawing/2014/main" id="{F81739AB-F186-41E3-AC5B-42625C6C1D36}"/>
              </a:ext>
            </a:extLst>
          </p:cNvPr>
          <p:cNvSpPr txBox="1">
            <a:spLocks/>
          </p:cNvSpPr>
          <p:nvPr/>
        </p:nvSpPr>
        <p:spPr>
          <a:xfrm>
            <a:off x="3093670" y="4521196"/>
            <a:ext cx="112999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dirty="0"/>
              <a:t>98</a:t>
            </a:r>
          </a:p>
        </p:txBody>
      </p:sp>
      <p:sp>
        <p:nvSpPr>
          <p:cNvPr id="9" name="Title 3">
            <a:extLst>
              <a:ext uri="{FF2B5EF4-FFF2-40B4-BE49-F238E27FC236}">
                <a16:creationId xmlns:a16="http://schemas.microsoft.com/office/drawing/2014/main" id="{76879817-E944-4440-834A-55111A7B8014}"/>
              </a:ext>
            </a:extLst>
          </p:cNvPr>
          <p:cNvSpPr txBox="1">
            <a:spLocks/>
          </p:cNvSpPr>
          <p:nvPr/>
        </p:nvSpPr>
        <p:spPr>
          <a:xfrm>
            <a:off x="9272588" y="3742861"/>
            <a:ext cx="112999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dirty="0"/>
              <a:t>57</a:t>
            </a:r>
          </a:p>
        </p:txBody>
      </p:sp>
      <p:sp>
        <p:nvSpPr>
          <p:cNvPr id="10" name="Title 3">
            <a:extLst>
              <a:ext uri="{FF2B5EF4-FFF2-40B4-BE49-F238E27FC236}">
                <a16:creationId xmlns:a16="http://schemas.microsoft.com/office/drawing/2014/main" id="{7D6A5410-4D3E-4939-92D0-BA010E978343}"/>
              </a:ext>
            </a:extLst>
          </p:cNvPr>
          <p:cNvSpPr txBox="1">
            <a:spLocks/>
          </p:cNvSpPr>
          <p:nvPr/>
        </p:nvSpPr>
        <p:spPr>
          <a:xfrm>
            <a:off x="7228116" y="5441045"/>
            <a:ext cx="112999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dirty="0"/>
              <a:t>50</a:t>
            </a:r>
          </a:p>
        </p:txBody>
      </p:sp>
      <p:sp>
        <p:nvSpPr>
          <p:cNvPr id="11" name="Title 3">
            <a:extLst>
              <a:ext uri="{FF2B5EF4-FFF2-40B4-BE49-F238E27FC236}">
                <a16:creationId xmlns:a16="http://schemas.microsoft.com/office/drawing/2014/main" id="{DFBC2C52-1F76-4370-A1EB-8C8CE794591E}"/>
              </a:ext>
            </a:extLst>
          </p:cNvPr>
          <p:cNvSpPr txBox="1">
            <a:spLocks/>
          </p:cNvSpPr>
          <p:nvPr/>
        </p:nvSpPr>
        <p:spPr>
          <a:xfrm>
            <a:off x="7228115" y="2238821"/>
            <a:ext cx="1395379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dirty="0"/>
              <a:t>23</a:t>
            </a:r>
          </a:p>
        </p:txBody>
      </p:sp>
    </p:spTree>
    <p:extLst>
      <p:ext uri="{BB962C8B-B14F-4D97-AF65-F5344CB8AC3E}">
        <p14:creationId xmlns:p14="http://schemas.microsoft.com/office/powerpoint/2010/main" val="340042809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6" grpId="0"/>
      <p:bldP spid="9" grpId="0"/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WALT partition to help with subtraction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384654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dirty="0"/>
              <a:t>1.16 Subtraction: two-digit and two-digit numbers </a:t>
            </a:r>
            <a:r>
              <a:rPr lang="en-US" dirty="0"/>
              <a:t>– </a:t>
            </a:r>
            <a:r>
              <a:rPr lang="en-GB" dirty="0"/>
              <a:t>step 2:1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1433672-74E0-4F8F-B2C5-5C85E08E87EA}"/>
              </a:ext>
            </a:extLst>
          </p:cNvPr>
          <p:cNvSpPr txBox="1"/>
          <p:nvPr/>
        </p:nvSpPr>
        <p:spPr bwMode="auto">
          <a:xfrm>
            <a:off x="4545823" y="1513109"/>
            <a:ext cx="3100357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4000" dirty="0">
                <a:solidFill>
                  <a:srgbClr val="000000"/>
                </a:solidFill>
                <a:latin typeface="Myriad Pro" panose="020B0503030403020204" pitchFamily="34" charset="0"/>
                <a:ea typeface="Myriad Pro Semibold" charset="0"/>
                <a:cs typeface="Myriad Pro Semibold" charset="0"/>
              </a:rPr>
              <a:t>45 </a:t>
            </a:r>
            <a:r>
              <a:rPr lang="en-GB" sz="4000" dirty="0">
                <a:solidFill>
                  <a:srgbClr val="000000"/>
                </a:solidFill>
                <a:latin typeface="Myriad Pro" panose="020B0503030403020204" pitchFamily="34" charset="0"/>
                <a:ea typeface="Myriad Pro Semibold" charset="0"/>
                <a:cs typeface="Calibri" panose="020F0502020204030204" pitchFamily="34" charset="0"/>
              </a:rPr>
              <a:t>− 20 − 3</a:t>
            </a:r>
            <a:endParaRPr lang="en-GB" sz="4000" dirty="0">
              <a:solidFill>
                <a:srgbClr val="000000"/>
              </a:solidFill>
              <a:latin typeface="Myriad Pro" panose="020B0503030403020204" pitchFamily="34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1433672-74E0-4F8F-B2C5-5C85E08E87EA}"/>
              </a:ext>
            </a:extLst>
          </p:cNvPr>
          <p:cNvSpPr txBox="1"/>
          <p:nvPr/>
        </p:nvSpPr>
        <p:spPr bwMode="auto">
          <a:xfrm>
            <a:off x="4545823" y="2930784"/>
            <a:ext cx="3100357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4000" dirty="0">
                <a:solidFill>
                  <a:srgbClr val="000000"/>
                </a:solidFill>
                <a:latin typeface="Myriad Pro" panose="020B0503030403020204" pitchFamily="34" charset="0"/>
                <a:ea typeface="Myriad Pro Semibold" charset="0"/>
                <a:cs typeface="Myriad Pro Semibold" charset="0"/>
              </a:rPr>
              <a:t>45 </a:t>
            </a:r>
            <a:r>
              <a:rPr lang="en-GB" sz="4000" dirty="0">
                <a:solidFill>
                  <a:srgbClr val="000000"/>
                </a:solidFill>
                <a:latin typeface="Myriad Pro" panose="020B0503030403020204" pitchFamily="34" charset="0"/>
                <a:ea typeface="Myriad Pro Semibold" charset="0"/>
                <a:cs typeface="Calibri" panose="020F0502020204030204" pitchFamily="34" charset="0"/>
              </a:rPr>
              <a:t>− 23</a:t>
            </a:r>
            <a:endParaRPr lang="en-GB" sz="4000" dirty="0">
              <a:solidFill>
                <a:srgbClr val="000000"/>
              </a:solidFill>
              <a:latin typeface="Myriad Pro" panose="020B0503030403020204" pitchFamily="34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F02492D-743D-471A-B7C2-9CE1CB8F137E}"/>
              </a:ext>
            </a:extLst>
          </p:cNvPr>
          <p:cNvSpPr/>
          <p:nvPr/>
        </p:nvSpPr>
        <p:spPr>
          <a:xfrm>
            <a:off x="8665698" y="3247121"/>
            <a:ext cx="340438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i="1" dirty="0"/>
              <a:t>There were forty-five children in the playground. Then twenty-three of them went into the dinner hall. How many children are still in the playground?</a:t>
            </a:r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3BFB70C-E07E-4DFA-9A18-63347CEEC4AA}"/>
              </a:ext>
            </a:extLst>
          </p:cNvPr>
          <p:cNvSpPr/>
          <p:nvPr/>
        </p:nvSpPr>
        <p:spPr>
          <a:xfrm>
            <a:off x="8665698" y="1060004"/>
            <a:ext cx="323557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i="1" dirty="0"/>
              <a:t>At first I had forty-five biscuits. Then I sold twenty biscuits, and then I dropped three biscuits. How many are left?</a:t>
            </a: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1547932-CC96-4C92-A858-E5D7C8B7D3AC}"/>
              </a:ext>
            </a:extLst>
          </p:cNvPr>
          <p:cNvSpPr txBox="1"/>
          <p:nvPr/>
        </p:nvSpPr>
        <p:spPr>
          <a:xfrm>
            <a:off x="1859670" y="875338"/>
            <a:ext cx="57958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What’s the same and what’s different?</a:t>
            </a:r>
          </a:p>
        </p:txBody>
      </p:sp>
    </p:spTree>
    <p:extLst>
      <p:ext uri="{BB962C8B-B14F-4D97-AF65-F5344CB8AC3E}">
        <p14:creationId xmlns:p14="http://schemas.microsoft.com/office/powerpoint/2010/main" val="10563314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dirty="0"/>
              <a:t>1.16 Subtraction: two-digit and two-digit numbers </a:t>
            </a:r>
            <a:r>
              <a:rPr lang="en-US" dirty="0"/>
              <a:t>– </a:t>
            </a:r>
            <a:r>
              <a:rPr lang="en-GB" dirty="0"/>
              <a:t>step 2:2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1433672-74E0-4F8F-B2C5-5C85E08E87EA}"/>
              </a:ext>
            </a:extLst>
          </p:cNvPr>
          <p:cNvSpPr txBox="1"/>
          <p:nvPr/>
        </p:nvSpPr>
        <p:spPr bwMode="auto">
          <a:xfrm>
            <a:off x="5496643" y="1166649"/>
            <a:ext cx="56814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" panose="020B0503030403020204" pitchFamily="34" charset="0"/>
                <a:ea typeface="Myriad Pro Semibold" charset="0"/>
                <a:cs typeface="Myriad Pro Semibold" charset="0"/>
              </a:rPr>
              <a:t>45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B3B4221-8D4B-45FA-841C-BB4399776F07}"/>
              </a:ext>
            </a:extLst>
          </p:cNvPr>
          <p:cNvSpPr txBox="1"/>
          <p:nvPr/>
        </p:nvSpPr>
        <p:spPr bwMode="auto">
          <a:xfrm>
            <a:off x="5860775" y="1166649"/>
            <a:ext cx="85563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" panose="020B0503030403020204" pitchFamily="34" charset="0"/>
              </a:rPr>
              <a:t>− 23</a:t>
            </a:r>
            <a:endParaRPr lang="en-GB" sz="2400" dirty="0">
              <a:solidFill>
                <a:srgbClr val="000000"/>
              </a:solidFill>
              <a:latin typeface="Myriad Pro" panose="020B0503030403020204" pitchFamily="34" charset="0"/>
              <a:ea typeface="Myriad Pro Semibold" charset="0"/>
              <a:cs typeface="Myriad Pro Semibold" charset="0"/>
            </a:endParaRPr>
          </a:p>
        </p:txBody>
      </p:sp>
      <p:pic>
        <p:nvPicPr>
          <p:cNvPr id="22" name="Picture 21" descr="A screen shot of a window&#10;&#10;Description generated with high confidence">
            <a:extLst>
              <a:ext uri="{FF2B5EF4-FFF2-40B4-BE49-F238E27FC236}">
                <a16:creationId xmlns:a16="http://schemas.microsoft.com/office/drawing/2014/main" id="{312821E2-5F11-4222-B14D-A0F0ACC2255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371580" y="2468878"/>
            <a:ext cx="492072" cy="1920244"/>
          </a:xfrm>
          <a:prstGeom prst="rect">
            <a:avLst/>
          </a:prstGeom>
        </p:spPr>
      </p:pic>
      <p:pic>
        <p:nvPicPr>
          <p:cNvPr id="23" name="Picture 22" descr="A screen shot of a window&#10;&#10;Description generated with high confidence">
            <a:extLst>
              <a:ext uri="{FF2B5EF4-FFF2-40B4-BE49-F238E27FC236}">
                <a16:creationId xmlns:a16="http://schemas.microsoft.com/office/drawing/2014/main" id="{7036E974-2774-4D17-985E-54BBB06ADDC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609527" y="2468879"/>
            <a:ext cx="319616" cy="461666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37A43832-8A63-4918-A94D-112B4C2105F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"/>
          <a:stretch/>
        </p:blipFill>
        <p:spPr>
          <a:xfrm>
            <a:off x="5920552" y="2468877"/>
            <a:ext cx="533400" cy="1920244"/>
          </a:xfrm>
          <a:prstGeom prst="rect">
            <a:avLst/>
          </a:prstGeom>
        </p:spPr>
      </p:pic>
      <p:pic>
        <p:nvPicPr>
          <p:cNvPr id="25" name="Picture 24" descr="A screen shot of a window&#10;&#10;Description generated with high confidence">
            <a:extLst>
              <a:ext uri="{FF2B5EF4-FFF2-40B4-BE49-F238E27FC236}">
                <a16:creationId xmlns:a16="http://schemas.microsoft.com/office/drawing/2014/main" id="{D7769A92-8DFA-4206-AFF3-51D81ACBF24E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615877" y="3488268"/>
            <a:ext cx="313266" cy="304801"/>
          </a:xfrm>
          <a:prstGeom prst="rect">
            <a:avLst/>
          </a:prstGeom>
        </p:spPr>
      </p:pic>
      <p:pic>
        <p:nvPicPr>
          <p:cNvPr id="26" name="Picture 25" descr="A screen shot of a window&#10;&#10;Description generated with high confidence">
            <a:extLst>
              <a:ext uri="{FF2B5EF4-FFF2-40B4-BE49-F238E27FC236}">
                <a16:creationId xmlns:a16="http://schemas.microsoft.com/office/drawing/2014/main" id="{84FA37DE-AEBD-4ACA-BC5F-D91C8E96B978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607410" y="2930545"/>
            <a:ext cx="313266" cy="269854"/>
          </a:xfrm>
          <a:prstGeom prst="rect">
            <a:avLst/>
          </a:prstGeom>
        </p:spPr>
      </p:pic>
      <p:pic>
        <p:nvPicPr>
          <p:cNvPr id="27" name="Picture 26" descr="A screen shot of a window&#10;&#10;Description generated with high confidence">
            <a:extLst>
              <a:ext uri="{FF2B5EF4-FFF2-40B4-BE49-F238E27FC236}">
                <a16:creationId xmlns:a16="http://schemas.microsoft.com/office/drawing/2014/main" id="{ACCE4BA4-4EF4-48F2-A003-0D35D9304BBD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605293" y="3200400"/>
            <a:ext cx="313266" cy="28786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7AA3A46-7F63-43F7-912E-88C9842D5F9C}"/>
              </a:ext>
            </a:extLst>
          </p:cNvPr>
          <p:cNvSpPr txBox="1"/>
          <p:nvPr/>
        </p:nvSpPr>
        <p:spPr>
          <a:xfrm>
            <a:off x="1645920" y="4614204"/>
            <a:ext cx="20455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We can take away the 23 all in one go.</a:t>
            </a:r>
          </a:p>
        </p:txBody>
      </p:sp>
    </p:spTree>
    <p:extLst>
      <p:ext uri="{BB962C8B-B14F-4D97-AF65-F5344CB8AC3E}">
        <p14:creationId xmlns:p14="http://schemas.microsoft.com/office/powerpoint/2010/main" val="4235996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50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10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50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10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50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10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50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63" presetClass="path" presetSubtype="0" accel="50000" decel="5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3.33333E-6 -7.40741E-7 L 0.20764 -7.40741E-7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382" y="0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63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3.05556E-6 0 L 0.20764 0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382" y="0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63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1.66667E-6 2.96296E-6 L 0.20764 2.96296E-6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382" y="0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63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4.16667E-6 0 L 0.20763 0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382" y="0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dirty="0"/>
              <a:t>1.16 Subtraction: two-digit and two-digit numbers </a:t>
            </a:r>
            <a:r>
              <a:rPr lang="en-US" dirty="0"/>
              <a:t>– </a:t>
            </a:r>
            <a:r>
              <a:rPr lang="en-GB" dirty="0"/>
              <a:t>step 2:2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1433672-74E0-4F8F-B2C5-5C85E08E87EA}"/>
              </a:ext>
            </a:extLst>
          </p:cNvPr>
          <p:cNvSpPr txBox="1"/>
          <p:nvPr/>
        </p:nvSpPr>
        <p:spPr bwMode="auto">
          <a:xfrm>
            <a:off x="5496643" y="1166649"/>
            <a:ext cx="56814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" panose="020B0503030403020204" pitchFamily="34" charset="0"/>
                <a:ea typeface="Myriad Pro Semibold" charset="0"/>
                <a:cs typeface="Myriad Pro Semibold" charset="0"/>
              </a:rPr>
              <a:t>45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B3B4221-8D4B-45FA-841C-BB4399776F07}"/>
              </a:ext>
            </a:extLst>
          </p:cNvPr>
          <p:cNvSpPr txBox="1"/>
          <p:nvPr/>
        </p:nvSpPr>
        <p:spPr bwMode="auto">
          <a:xfrm>
            <a:off x="5860775" y="1166649"/>
            <a:ext cx="85563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" panose="020B0503030403020204" pitchFamily="34" charset="0"/>
              </a:rPr>
              <a:t>− 23</a:t>
            </a:r>
            <a:endParaRPr lang="en-GB" sz="2400" dirty="0">
              <a:solidFill>
                <a:srgbClr val="000000"/>
              </a:solidFill>
              <a:latin typeface="Myriad Pro" panose="020B0503030403020204" pitchFamily="34" charset="0"/>
              <a:ea typeface="Myriad Pro Semibold" charset="0"/>
              <a:cs typeface="Myriad Pro Semibold" charset="0"/>
            </a:endParaRPr>
          </a:p>
        </p:txBody>
      </p:sp>
      <p:pic>
        <p:nvPicPr>
          <p:cNvPr id="22" name="Picture 21" descr="A screen shot of a window&#10;&#10;Description generated with high confidence">
            <a:extLst>
              <a:ext uri="{FF2B5EF4-FFF2-40B4-BE49-F238E27FC236}">
                <a16:creationId xmlns:a16="http://schemas.microsoft.com/office/drawing/2014/main" id="{312821E2-5F11-4222-B14D-A0F0ACC2255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371580" y="2468878"/>
            <a:ext cx="492072" cy="1920244"/>
          </a:xfrm>
          <a:prstGeom prst="rect">
            <a:avLst/>
          </a:prstGeom>
        </p:spPr>
      </p:pic>
      <p:pic>
        <p:nvPicPr>
          <p:cNvPr id="23" name="Picture 22" descr="A screen shot of a window&#10;&#10;Description generated with high confidence">
            <a:extLst>
              <a:ext uri="{FF2B5EF4-FFF2-40B4-BE49-F238E27FC236}">
                <a16:creationId xmlns:a16="http://schemas.microsoft.com/office/drawing/2014/main" id="{7036E974-2774-4D17-985E-54BBB06ADDC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609527" y="2468879"/>
            <a:ext cx="319616" cy="461666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37A43832-8A63-4918-A94D-112B4C2105F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"/>
          <a:stretch/>
        </p:blipFill>
        <p:spPr>
          <a:xfrm>
            <a:off x="5920552" y="2468877"/>
            <a:ext cx="533400" cy="1920244"/>
          </a:xfrm>
          <a:prstGeom prst="rect">
            <a:avLst/>
          </a:prstGeom>
        </p:spPr>
      </p:pic>
      <p:pic>
        <p:nvPicPr>
          <p:cNvPr id="25" name="Picture 24" descr="A screen shot of a window&#10;&#10;Description generated with high confidence">
            <a:extLst>
              <a:ext uri="{FF2B5EF4-FFF2-40B4-BE49-F238E27FC236}">
                <a16:creationId xmlns:a16="http://schemas.microsoft.com/office/drawing/2014/main" id="{D7769A92-8DFA-4206-AFF3-51D81ACBF24E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615877" y="3488268"/>
            <a:ext cx="313266" cy="304801"/>
          </a:xfrm>
          <a:prstGeom prst="rect">
            <a:avLst/>
          </a:prstGeom>
        </p:spPr>
      </p:pic>
      <p:pic>
        <p:nvPicPr>
          <p:cNvPr id="26" name="Picture 25" descr="A screen shot of a window&#10;&#10;Description generated with high confidence">
            <a:extLst>
              <a:ext uri="{FF2B5EF4-FFF2-40B4-BE49-F238E27FC236}">
                <a16:creationId xmlns:a16="http://schemas.microsoft.com/office/drawing/2014/main" id="{84FA37DE-AEBD-4ACA-BC5F-D91C8E96B978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607410" y="2930545"/>
            <a:ext cx="313266" cy="269854"/>
          </a:xfrm>
          <a:prstGeom prst="rect">
            <a:avLst/>
          </a:prstGeom>
        </p:spPr>
      </p:pic>
      <p:pic>
        <p:nvPicPr>
          <p:cNvPr id="27" name="Picture 26" descr="A screen shot of a window&#10;&#10;Description generated with high confidence">
            <a:extLst>
              <a:ext uri="{FF2B5EF4-FFF2-40B4-BE49-F238E27FC236}">
                <a16:creationId xmlns:a16="http://schemas.microsoft.com/office/drawing/2014/main" id="{ACCE4BA4-4EF4-48F2-A003-0D35D9304BBD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605293" y="3200400"/>
            <a:ext cx="313266" cy="28786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ED6A97E-81E4-43FF-9D83-EBD10406927C}"/>
              </a:ext>
            </a:extLst>
          </p:cNvPr>
          <p:cNvSpPr txBox="1"/>
          <p:nvPr/>
        </p:nvSpPr>
        <p:spPr>
          <a:xfrm>
            <a:off x="1645920" y="4614204"/>
            <a:ext cx="20455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Or we can take away 20 and take away 3.</a:t>
            </a:r>
          </a:p>
        </p:txBody>
      </p:sp>
    </p:spTree>
    <p:extLst>
      <p:ext uri="{BB962C8B-B14F-4D97-AF65-F5344CB8AC3E}">
        <p14:creationId xmlns:p14="http://schemas.microsoft.com/office/powerpoint/2010/main" val="2766990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50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63" presetClass="path" presetSubtype="0" accel="50000" decel="5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4.16667E-6 0 L 0.20763 0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382" y="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10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50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50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50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63" presetClass="path" presetSubtype="0" accel="50000" decel="5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3.33333E-6 -7.40741E-7 L 0.20764 -7.40741E-7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382" y="0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63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3.05556E-6 0 L 0.20764 0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382" y="0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63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1.66667E-6 2.96296E-6 L 0.20764 2.96296E-6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382" y="0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dirty="0"/>
              <a:t>1.16 Subtraction: two-digit and two-digit numbers </a:t>
            </a:r>
            <a:r>
              <a:rPr lang="en-US" dirty="0"/>
              <a:t>– </a:t>
            </a:r>
            <a:r>
              <a:rPr lang="en-GB" dirty="0"/>
              <a:t>step 2:2</a:t>
            </a:r>
            <a:endParaRPr lang="en-US" dirty="0"/>
          </a:p>
        </p:txBody>
      </p:sp>
      <p:pic>
        <p:nvPicPr>
          <p:cNvPr id="4" name="Picture 3" descr="A screen door&#10;&#10;Description generated with high confidence">
            <a:extLst>
              <a:ext uri="{FF2B5EF4-FFF2-40B4-BE49-F238E27FC236}">
                <a16:creationId xmlns:a16="http://schemas.microsoft.com/office/drawing/2014/main" id="{5D9ADD77-806D-45C3-8815-7125B86276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8456" y="1943861"/>
            <a:ext cx="6135088" cy="2970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60789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dirty="0"/>
              <a:t>1.16 Subtraction: two-digit and two-digit numbers </a:t>
            </a:r>
            <a:r>
              <a:rPr lang="en-US" dirty="0"/>
              <a:t>– </a:t>
            </a:r>
            <a:r>
              <a:rPr lang="en-GB" dirty="0"/>
              <a:t>step 2:2</a:t>
            </a:r>
            <a:endParaRPr lang="en-US" dirty="0"/>
          </a:p>
        </p:txBody>
      </p:sp>
      <p:pic>
        <p:nvPicPr>
          <p:cNvPr id="5" name="Picture 4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6D236493-26F7-4FC5-9423-52FDC7EA35D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13348" y="2749152"/>
            <a:ext cx="7965307" cy="438548"/>
          </a:xfrm>
          <a:prstGeom prst="rect">
            <a:avLst/>
          </a:prstGeom>
        </p:spPr>
      </p:pic>
      <p:pic>
        <p:nvPicPr>
          <p:cNvPr id="7" name="Picture 6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D7B65C1D-97EA-40D7-89D8-4410A8F19F5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13347" y="3187700"/>
            <a:ext cx="7965307" cy="482600"/>
          </a:xfrm>
          <a:prstGeom prst="rect">
            <a:avLst/>
          </a:prstGeom>
        </p:spPr>
      </p:pic>
      <p:pic>
        <p:nvPicPr>
          <p:cNvPr id="8" name="Picture 7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8F82FAE0-4BF8-4117-836D-F5887EE56D0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13347" y="3626248"/>
            <a:ext cx="7965307" cy="43775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6C1639E-03C8-48E3-B7A6-B85040970BBF}"/>
              </a:ext>
            </a:extLst>
          </p:cNvPr>
          <p:cNvSpPr txBox="1"/>
          <p:nvPr/>
        </p:nvSpPr>
        <p:spPr>
          <a:xfrm>
            <a:off x="2391507" y="1100970"/>
            <a:ext cx="79653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To subtract 23, we can subtract 20 and then subtract 3.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AB5E1B3-2770-4B97-8350-8EEF68D78B19}"/>
              </a:ext>
            </a:extLst>
          </p:cNvPr>
          <p:cNvSpPr txBox="1"/>
          <p:nvPr/>
        </p:nvSpPr>
        <p:spPr>
          <a:xfrm>
            <a:off x="4915811" y="5122186"/>
            <a:ext cx="51628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45 – 23 = 45 – 20 – 3 </a:t>
            </a:r>
          </a:p>
        </p:txBody>
      </p:sp>
    </p:spTree>
    <p:extLst>
      <p:ext uri="{BB962C8B-B14F-4D97-AF65-F5344CB8AC3E}">
        <p14:creationId xmlns:p14="http://schemas.microsoft.com/office/powerpoint/2010/main" val="2201571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BB77EEFE-1548-41EF-951F-046452D668D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8C4C7E-7414-4A42-84AA-6DB52795F7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7525" y="2212543"/>
            <a:ext cx="2799847" cy="17871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D667D33-C30E-4772-B1A3-1DEF23B65FA4}"/>
              </a:ext>
            </a:extLst>
          </p:cNvPr>
          <p:cNvSpPr txBox="1"/>
          <p:nvPr/>
        </p:nvSpPr>
        <p:spPr>
          <a:xfrm>
            <a:off x="1237614" y="629218"/>
            <a:ext cx="627419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2"/>
                </a:solidFill>
              </a:rPr>
              <a:t>Your turn…</a:t>
            </a:r>
          </a:p>
          <a:p>
            <a:r>
              <a:rPr lang="en-GB" sz="2000" dirty="0">
                <a:solidFill>
                  <a:schemeClr val="accent2"/>
                </a:solidFill>
              </a:rPr>
              <a:t>Solve these problems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1A6E8F1-E090-4F9E-89B8-8E17A245D3A2}"/>
              </a:ext>
            </a:extLst>
          </p:cNvPr>
          <p:cNvSpPr txBox="1"/>
          <p:nvPr/>
        </p:nvSpPr>
        <p:spPr>
          <a:xfrm>
            <a:off x="1221374" y="1536269"/>
            <a:ext cx="106308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/>
              <a:t>In your yellow maths books.</a:t>
            </a:r>
          </a:p>
          <a:p>
            <a:r>
              <a:rPr lang="en-GB" i="1" dirty="0"/>
              <a:t>Remember – 1 digit in each box. </a:t>
            </a:r>
          </a:p>
          <a:p>
            <a:r>
              <a:rPr lang="en-GB" i="1" dirty="0"/>
              <a:t>             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495DEE5-34DD-4808-8D7A-8F871FB09F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46942" y="2212543"/>
            <a:ext cx="3012244" cy="200390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65B8C0A-A9FA-472B-9997-F875A678A7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47234" y="4163173"/>
            <a:ext cx="2799847" cy="231711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35EAD46-E2E8-4275-93F5-7F3872C584D3}"/>
              </a:ext>
            </a:extLst>
          </p:cNvPr>
          <p:cNvSpPr txBox="1"/>
          <p:nvPr/>
        </p:nvSpPr>
        <p:spPr>
          <a:xfrm>
            <a:off x="7333163" y="1002147"/>
            <a:ext cx="42590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ighlight>
                  <a:srgbClr val="FFFF00"/>
                </a:highlight>
              </a:rPr>
              <a:t>You are not finding the answer, just saying how to work it out.</a:t>
            </a:r>
          </a:p>
        </p:txBody>
      </p:sp>
    </p:spTree>
    <p:extLst>
      <p:ext uri="{BB962C8B-B14F-4D97-AF65-F5344CB8AC3E}">
        <p14:creationId xmlns:p14="http://schemas.microsoft.com/office/powerpoint/2010/main" val="9604718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891862"/>
            <a:ext cx="8915399" cy="2262781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Session 2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26861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Content Placeholder 12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2588" y="197548"/>
            <a:ext cx="2767502" cy="1974152"/>
          </a:xfr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77913853-B3A2-41BA-8087-5DF9E84DCA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624110"/>
            <a:ext cx="6834104" cy="1280890"/>
          </a:xfrm>
        </p:spPr>
        <p:txBody>
          <a:bodyPr>
            <a:normAutofit/>
          </a:bodyPr>
          <a:lstStyle/>
          <a:p>
            <a:r>
              <a:rPr lang="en-GB" dirty="0"/>
              <a:t>Name and describe these 2D shapes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61A3836-D80D-4120-9857-E78808A5AFF0}"/>
              </a:ext>
            </a:extLst>
          </p:cNvPr>
          <p:cNvSpPr/>
          <p:nvPr/>
        </p:nvSpPr>
        <p:spPr>
          <a:xfrm rot="2104813">
            <a:off x="2883877" y="2419643"/>
            <a:ext cx="1055077" cy="100935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C09CCB0-A18E-412E-BC33-BEAC21794C2B}"/>
              </a:ext>
            </a:extLst>
          </p:cNvPr>
          <p:cNvSpPr/>
          <p:nvPr/>
        </p:nvSpPr>
        <p:spPr>
          <a:xfrm rot="3323192">
            <a:off x="5795889" y="2331562"/>
            <a:ext cx="300111" cy="22545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F3910A03-2857-425A-AB2E-4411DF8FFB3F}"/>
              </a:ext>
            </a:extLst>
          </p:cNvPr>
          <p:cNvSpPr/>
          <p:nvPr/>
        </p:nvSpPr>
        <p:spPr>
          <a:xfrm>
            <a:off x="9272588" y="2419643"/>
            <a:ext cx="1252025" cy="128089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Isosceles Triangle 5">
            <a:extLst>
              <a:ext uri="{FF2B5EF4-FFF2-40B4-BE49-F238E27FC236}">
                <a16:creationId xmlns:a16="http://schemas.microsoft.com/office/drawing/2014/main" id="{A5436809-64C1-4A08-B47E-86649153D155}"/>
              </a:ext>
            </a:extLst>
          </p:cNvPr>
          <p:cNvSpPr/>
          <p:nvPr/>
        </p:nvSpPr>
        <p:spPr>
          <a:xfrm rot="5781022">
            <a:off x="1434905" y="4686301"/>
            <a:ext cx="1983544" cy="771964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Pentagon 6">
            <a:extLst>
              <a:ext uri="{FF2B5EF4-FFF2-40B4-BE49-F238E27FC236}">
                <a16:creationId xmlns:a16="http://schemas.microsoft.com/office/drawing/2014/main" id="{10E1AF46-D951-4FDB-A73E-2D5287A9E1E7}"/>
              </a:ext>
            </a:extLst>
          </p:cNvPr>
          <p:cNvSpPr/>
          <p:nvPr/>
        </p:nvSpPr>
        <p:spPr>
          <a:xfrm rot="6699385">
            <a:off x="7498080" y="4459458"/>
            <a:ext cx="1275473" cy="915130"/>
          </a:xfrm>
          <a:prstGeom prst="pen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Hexagon 7">
            <a:extLst>
              <a:ext uri="{FF2B5EF4-FFF2-40B4-BE49-F238E27FC236}">
                <a16:creationId xmlns:a16="http://schemas.microsoft.com/office/drawing/2014/main" id="{21484EBF-F250-4354-BD74-F16A01131DF7}"/>
              </a:ext>
            </a:extLst>
          </p:cNvPr>
          <p:cNvSpPr/>
          <p:nvPr/>
        </p:nvSpPr>
        <p:spPr>
          <a:xfrm>
            <a:off x="3953023" y="5922497"/>
            <a:ext cx="2142978" cy="604911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36148194"/>
      </p:ext>
    </p:extLst>
  </p:cSld>
  <p:clrMapOvr>
    <a:masterClrMapping/>
  </p:clrMapOvr>
  <p:transition spd="slow" advTm="12804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WALT subtract a 2 digit number from a 2 digit number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Not crossing 10</a:t>
            </a:r>
          </a:p>
        </p:txBody>
      </p:sp>
    </p:spTree>
    <p:extLst>
      <p:ext uri="{BB962C8B-B14F-4D97-AF65-F5344CB8AC3E}">
        <p14:creationId xmlns:p14="http://schemas.microsoft.com/office/powerpoint/2010/main" val="19156199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dirty="0"/>
              <a:t>1.16 Subtraction: two-digit and two-digit numbers </a:t>
            </a:r>
            <a:r>
              <a:rPr lang="en-US" dirty="0"/>
              <a:t>– </a:t>
            </a:r>
            <a:r>
              <a:rPr lang="en-GB" dirty="0"/>
              <a:t>step 2:3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7C62DAE-5F54-4F96-8030-BE57A1D4D7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44750" y="2540327"/>
            <a:ext cx="7898724" cy="1853095"/>
          </a:xfrm>
          <a:prstGeom prst="rect">
            <a:avLst/>
          </a:prstGeom>
        </p:spPr>
      </p:pic>
      <p:pic>
        <p:nvPicPr>
          <p:cNvPr id="9" name="Picture 8" descr="A picture containing indoor&#10;&#10;Description generated with high confidence">
            <a:extLst>
              <a:ext uri="{FF2B5EF4-FFF2-40B4-BE49-F238E27FC236}">
                <a16:creationId xmlns:a16="http://schemas.microsoft.com/office/drawing/2014/main" id="{2F566637-21B0-437B-9387-80BF1B752AA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13206"/>
          <a:stretch/>
        </p:blipFill>
        <p:spPr>
          <a:xfrm>
            <a:off x="2144751" y="5545373"/>
            <a:ext cx="7898725" cy="668867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CDB64ADB-E2C3-4275-B1B8-3F40A61C559F}"/>
              </a:ext>
            </a:extLst>
          </p:cNvPr>
          <p:cNvSpPr/>
          <p:nvPr/>
        </p:nvSpPr>
        <p:spPr bwMode="auto">
          <a:xfrm>
            <a:off x="1902373" y="5603295"/>
            <a:ext cx="7630511" cy="630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indent="-28575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charset="0"/>
              <a:buChar char="●"/>
            </a:pPr>
            <a:endParaRPr lang="en-GB" sz="2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15" name="Picture 14" descr="A picture containing object&#10;&#10;Description generated with very high confidence">
            <a:extLst>
              <a:ext uri="{FF2B5EF4-FFF2-40B4-BE49-F238E27FC236}">
                <a16:creationId xmlns:a16="http://schemas.microsoft.com/office/drawing/2014/main" id="{481F6F60-B21E-458C-AD79-03DC0833F42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85388" y="840828"/>
            <a:ext cx="738861" cy="630000"/>
          </a:xfrm>
          <a:prstGeom prst="rect">
            <a:avLst/>
          </a:prstGeom>
        </p:spPr>
      </p:pic>
      <p:pic>
        <p:nvPicPr>
          <p:cNvPr id="16" name="Picture 15" descr="A picture containing object&#10;&#10;Description generated with very high confidence">
            <a:extLst>
              <a:ext uri="{FF2B5EF4-FFF2-40B4-BE49-F238E27FC236}">
                <a16:creationId xmlns:a16="http://schemas.microsoft.com/office/drawing/2014/main" id="{84FCFE73-EC8A-4442-A51D-B812DE760961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65986" y="935421"/>
            <a:ext cx="1418897" cy="404430"/>
          </a:xfrm>
          <a:prstGeom prst="rect">
            <a:avLst/>
          </a:prstGeom>
        </p:spPr>
      </p:pic>
      <p:pic>
        <p:nvPicPr>
          <p:cNvPr id="17" name="Picture 16" descr="A picture containing object&#10;&#10;Description generated with very high confidence">
            <a:extLst>
              <a:ext uri="{FF2B5EF4-FFF2-40B4-BE49-F238E27FC236}">
                <a16:creationId xmlns:a16="http://schemas.microsoft.com/office/drawing/2014/main" id="{EAF1E652-65B8-4ABB-B7C2-31E4CBC99BF4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65986" y="1339852"/>
            <a:ext cx="1639615" cy="505881"/>
          </a:xfrm>
          <a:prstGeom prst="rect">
            <a:avLst/>
          </a:prstGeom>
        </p:spPr>
      </p:pic>
      <p:pic>
        <p:nvPicPr>
          <p:cNvPr id="18" name="Picture 17" descr="A picture containing object&#10;&#10;Description generated with very high confidence">
            <a:extLst>
              <a:ext uri="{FF2B5EF4-FFF2-40B4-BE49-F238E27FC236}">
                <a16:creationId xmlns:a16="http://schemas.microsoft.com/office/drawing/2014/main" id="{B3E8B697-BBAC-4A99-A0AA-57907A5AA9F6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65986" y="1845732"/>
            <a:ext cx="1792015" cy="372535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C556945B-D7E1-4BDC-B972-74727C2EB9B3}"/>
              </a:ext>
            </a:extLst>
          </p:cNvPr>
          <p:cNvSpPr/>
          <p:nvPr/>
        </p:nvSpPr>
        <p:spPr bwMode="auto">
          <a:xfrm>
            <a:off x="5307723" y="1845730"/>
            <a:ext cx="889878" cy="50588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indent="-28575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charset="0"/>
              <a:buChar char="●"/>
            </a:pPr>
            <a:endParaRPr lang="en-GB" sz="2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BC1F2373-8AA8-4224-86A9-3F5AA78FBD39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73576" y="1845730"/>
            <a:ext cx="622425" cy="372537"/>
          </a:xfrm>
          <a:prstGeom prst="rect">
            <a:avLst/>
          </a:prstGeom>
        </p:spPr>
      </p:pic>
      <p:pic>
        <p:nvPicPr>
          <p:cNvPr id="21" name="Picture 20" descr="A picture containing indoor&#10;&#10;Description generated with high confidence">
            <a:extLst>
              <a:ext uri="{FF2B5EF4-FFF2-40B4-BE49-F238E27FC236}">
                <a16:creationId xmlns:a16="http://schemas.microsoft.com/office/drawing/2014/main" id="{EFEA13C8-6CA5-4FF5-BD1B-3FD15A50E9BA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824248" y="4838115"/>
            <a:ext cx="5219226" cy="688202"/>
          </a:xfrm>
          <a:prstGeom prst="rect">
            <a:avLst/>
          </a:prstGeom>
        </p:spPr>
      </p:pic>
      <p:pic>
        <p:nvPicPr>
          <p:cNvPr id="22" name="Picture 21" descr="A picture containing indoor&#10;&#10;Description generated with high confidence">
            <a:extLst>
              <a:ext uri="{FF2B5EF4-FFF2-40B4-BE49-F238E27FC236}">
                <a16:creationId xmlns:a16="http://schemas.microsoft.com/office/drawing/2014/main" id="{5AD00DE4-5862-44BB-AA9B-12D59FA2E1BD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824248" y="4463211"/>
            <a:ext cx="5219226" cy="374904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4B8122E6-1F19-4249-B011-580DF20CA224}"/>
              </a:ext>
            </a:extLst>
          </p:cNvPr>
          <p:cNvSpPr/>
          <p:nvPr/>
        </p:nvSpPr>
        <p:spPr bwMode="auto">
          <a:xfrm>
            <a:off x="5623034" y="2557350"/>
            <a:ext cx="1555532" cy="202478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indent="-28575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charset="0"/>
              <a:buChar char="●"/>
            </a:pPr>
            <a:endParaRPr lang="en-GB" sz="2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24" name="Picture 23" descr="A picture containing indoor&#10;&#10;Description generated with high confidence">
            <a:extLst>
              <a:ext uri="{FF2B5EF4-FFF2-40B4-BE49-F238E27FC236}">
                <a16:creationId xmlns:a16="http://schemas.microsoft.com/office/drawing/2014/main" id="{E977AE39-57B9-4E39-B440-941518E0B93A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14388"/>
          <a:stretch/>
        </p:blipFill>
        <p:spPr>
          <a:xfrm>
            <a:off x="4645571" y="5584241"/>
            <a:ext cx="420414" cy="620327"/>
          </a:xfrm>
          <a:prstGeom prst="rect">
            <a:avLst/>
          </a:prstGeom>
        </p:spPr>
      </p:pic>
      <p:sp>
        <p:nvSpPr>
          <p:cNvPr id="26" name="Rectangle 25">
            <a:extLst>
              <a:ext uri="{FF2B5EF4-FFF2-40B4-BE49-F238E27FC236}">
                <a16:creationId xmlns:a16="http://schemas.microsoft.com/office/drawing/2014/main" id="{9246F02F-3CE0-4427-AFF7-0F86B60EEA1A}"/>
              </a:ext>
            </a:extLst>
          </p:cNvPr>
          <p:cNvSpPr/>
          <p:nvPr/>
        </p:nvSpPr>
        <p:spPr bwMode="auto">
          <a:xfrm>
            <a:off x="6235700" y="1844055"/>
            <a:ext cx="569383" cy="50588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indent="-28575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charset="0"/>
              <a:buChar char="●"/>
            </a:pPr>
            <a:endParaRPr lang="en-GB" sz="2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1F86AEE5-56D3-487F-921B-6E6C7B69F5BE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311900" y="1844055"/>
            <a:ext cx="465667" cy="372537"/>
          </a:xfrm>
          <a:prstGeom prst="rect">
            <a:avLst/>
          </a:prstGeom>
        </p:spPr>
      </p:pic>
      <p:pic>
        <p:nvPicPr>
          <p:cNvPr id="28" name="Picture 27" descr="A picture containing indoor&#10;&#10;Description generated with high confidence">
            <a:extLst>
              <a:ext uri="{FF2B5EF4-FFF2-40B4-BE49-F238E27FC236}">
                <a16:creationId xmlns:a16="http://schemas.microsoft.com/office/drawing/2014/main" id="{85439ECF-5196-4E31-8E26-097622222EC1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44750" y="4847498"/>
            <a:ext cx="2679499" cy="688202"/>
          </a:xfrm>
          <a:prstGeom prst="rect">
            <a:avLst/>
          </a:prstGeom>
        </p:spPr>
      </p:pic>
      <p:pic>
        <p:nvPicPr>
          <p:cNvPr id="29" name="Picture 28" descr="A picture containing indoor&#10;&#10;Description generated with high confidence">
            <a:extLst>
              <a:ext uri="{FF2B5EF4-FFF2-40B4-BE49-F238E27FC236}">
                <a16:creationId xmlns:a16="http://schemas.microsoft.com/office/drawing/2014/main" id="{BCCDCB68-6926-4D73-907F-D8B83A051D2D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59668" y="4463211"/>
            <a:ext cx="685800" cy="374904"/>
          </a:xfrm>
          <a:prstGeom prst="rect">
            <a:avLst/>
          </a:prstGeom>
        </p:spPr>
      </p:pic>
      <p:sp>
        <p:nvSpPr>
          <p:cNvPr id="30" name="Rectangle 29">
            <a:extLst>
              <a:ext uri="{FF2B5EF4-FFF2-40B4-BE49-F238E27FC236}">
                <a16:creationId xmlns:a16="http://schemas.microsoft.com/office/drawing/2014/main" id="{69727211-6734-40FA-AD98-1A887C8E7034}"/>
              </a:ext>
            </a:extLst>
          </p:cNvPr>
          <p:cNvSpPr/>
          <p:nvPr/>
        </p:nvSpPr>
        <p:spPr bwMode="auto">
          <a:xfrm>
            <a:off x="6805082" y="2547312"/>
            <a:ext cx="1555532" cy="191589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indent="-28575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charset="0"/>
              <a:buChar char="●"/>
            </a:pPr>
            <a:endParaRPr lang="en-GB" sz="2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31" name="Picture 30" descr="A picture containing indoor&#10;&#10;Description generated with high confidence">
            <a:extLst>
              <a:ext uri="{FF2B5EF4-FFF2-40B4-BE49-F238E27FC236}">
                <a16:creationId xmlns:a16="http://schemas.microsoft.com/office/drawing/2014/main" id="{1A35EB2F-7045-4B87-AC5D-82DB99F50886}"/>
              </a:ext>
            </a:extLst>
          </p:cNvPr>
          <p:cNvPicPr>
            <a:picLocks noChangeAspect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9114" b="-14136"/>
          <a:stretch/>
        </p:blipFill>
        <p:spPr>
          <a:xfrm>
            <a:off x="2032001" y="5574568"/>
            <a:ext cx="499533" cy="630000"/>
          </a:xfrm>
          <a:prstGeom prst="rect">
            <a:avLst/>
          </a:prstGeom>
        </p:spPr>
      </p:pic>
      <p:pic>
        <p:nvPicPr>
          <p:cNvPr id="32" name="Picture 31" descr="A picture containing object&#10;&#10;Description generated with very high confidence">
            <a:extLst>
              <a:ext uri="{FF2B5EF4-FFF2-40B4-BE49-F238E27FC236}">
                <a16:creationId xmlns:a16="http://schemas.microsoft.com/office/drawing/2014/main" id="{6EB95A4A-3B9E-4FC2-AFF0-E1E652A35ABB}"/>
              </a:ext>
            </a:extLst>
          </p:cNvPr>
          <p:cNvPicPr>
            <a:picLocks noChangeAspect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968"/>
          <a:stretch/>
        </p:blipFill>
        <p:spPr>
          <a:xfrm>
            <a:off x="6705601" y="910972"/>
            <a:ext cx="1405466" cy="42720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6893F8F-F279-46C9-AC4D-C7A354AD674C}"/>
              </a:ext>
            </a:extLst>
          </p:cNvPr>
          <p:cNvSpPr txBox="1"/>
          <p:nvPr/>
        </p:nvSpPr>
        <p:spPr>
          <a:xfrm>
            <a:off x="870564" y="776201"/>
            <a:ext cx="294392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 had 87p. Then I spent 15p. How much do I have now?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52C2C6-981D-4977-B639-0AEF77DF98C2}"/>
              </a:ext>
            </a:extLst>
          </p:cNvPr>
          <p:cNvSpPr txBox="1"/>
          <p:nvPr/>
        </p:nvSpPr>
        <p:spPr>
          <a:xfrm>
            <a:off x="8831766" y="910972"/>
            <a:ext cx="29885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It is not possible to remove a 15p coin but it is possible to remove coins to the </a:t>
            </a:r>
            <a:r>
              <a:rPr lang="en-GB" i="1" dirty="0"/>
              <a:t>value</a:t>
            </a:r>
            <a:r>
              <a:rPr lang="en-GB" dirty="0"/>
              <a:t> of 15p</a:t>
            </a:r>
          </a:p>
        </p:txBody>
      </p:sp>
    </p:spTree>
    <p:extLst>
      <p:ext uri="{BB962C8B-B14F-4D97-AF65-F5344CB8AC3E}">
        <p14:creationId xmlns:p14="http://schemas.microsoft.com/office/powerpoint/2010/main" val="3492222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0" grpId="1" animBg="1"/>
      <p:bldP spid="23" grpId="0" animBg="1"/>
      <p:bldP spid="26" grpId="0" animBg="1"/>
      <p:bldP spid="26" grpId="1" animBg="1"/>
      <p:bldP spid="3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347D7984-D0A2-46BF-ADCC-265850197AA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DC49FD9-8F7F-4452-AC1B-3F4B9773E078}"/>
              </a:ext>
            </a:extLst>
          </p:cNvPr>
          <p:cNvSpPr txBox="1"/>
          <p:nvPr/>
        </p:nvSpPr>
        <p:spPr>
          <a:xfrm>
            <a:off x="3277772" y="1041009"/>
            <a:ext cx="74840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Get a white board and a pen and let’s have a go at this together…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3218129-A12F-40BE-9849-EE0416B70DAD}"/>
              </a:ext>
            </a:extLst>
          </p:cNvPr>
          <p:cNvSpPr txBox="1"/>
          <p:nvPr/>
        </p:nvSpPr>
        <p:spPr>
          <a:xfrm>
            <a:off x="3194538" y="2079764"/>
            <a:ext cx="74840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35 – 12 =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11553C54-76DB-4F83-9293-018790758366}"/>
              </a:ext>
            </a:extLst>
          </p:cNvPr>
          <p:cNvCxnSpPr/>
          <p:nvPr/>
        </p:nvCxnSpPr>
        <p:spPr>
          <a:xfrm flipH="1">
            <a:off x="4135902" y="2680861"/>
            <a:ext cx="168812" cy="24521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7B5A08FC-0F27-4034-B547-5F75B161948A}"/>
              </a:ext>
            </a:extLst>
          </p:cNvPr>
          <p:cNvCxnSpPr/>
          <p:nvPr/>
        </p:nvCxnSpPr>
        <p:spPr>
          <a:xfrm>
            <a:off x="4501662" y="2680861"/>
            <a:ext cx="239150" cy="30149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C7759639-B081-4F3F-B918-37D36C7B495D}"/>
              </a:ext>
            </a:extLst>
          </p:cNvPr>
          <p:cNvSpPr txBox="1"/>
          <p:nvPr/>
        </p:nvSpPr>
        <p:spPr>
          <a:xfrm>
            <a:off x="3798277" y="3066757"/>
            <a:ext cx="5064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10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2553068-6C3F-4B15-A257-82DC8D337FC4}"/>
              </a:ext>
            </a:extLst>
          </p:cNvPr>
          <p:cNvSpPr txBox="1"/>
          <p:nvPr/>
        </p:nvSpPr>
        <p:spPr>
          <a:xfrm>
            <a:off x="4621237" y="3089607"/>
            <a:ext cx="5064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EDAD50D-90FA-4016-B9BA-F5D6A1469792}"/>
              </a:ext>
            </a:extLst>
          </p:cNvPr>
          <p:cNvCxnSpPr>
            <a:cxnSpLocks/>
          </p:cNvCxnSpPr>
          <p:nvPr/>
        </p:nvCxnSpPr>
        <p:spPr>
          <a:xfrm>
            <a:off x="4501662" y="4937760"/>
            <a:ext cx="38967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50147E78-DEFE-4EB7-9755-C70321A9597A}"/>
              </a:ext>
            </a:extLst>
          </p:cNvPr>
          <p:cNvSpPr txBox="1"/>
          <p:nvPr/>
        </p:nvSpPr>
        <p:spPr>
          <a:xfrm>
            <a:off x="7877059" y="5068862"/>
            <a:ext cx="7104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35</a:t>
            </a:r>
          </a:p>
        </p:txBody>
      </p:sp>
      <p:sp>
        <p:nvSpPr>
          <p:cNvPr id="15" name="Arc 14">
            <a:extLst>
              <a:ext uri="{FF2B5EF4-FFF2-40B4-BE49-F238E27FC236}">
                <a16:creationId xmlns:a16="http://schemas.microsoft.com/office/drawing/2014/main" id="{71356EEB-851C-4B34-B4A3-81C80407822A}"/>
              </a:ext>
            </a:extLst>
          </p:cNvPr>
          <p:cNvSpPr/>
          <p:nvPr/>
        </p:nvSpPr>
        <p:spPr>
          <a:xfrm>
            <a:off x="5505803" y="4541128"/>
            <a:ext cx="2560320" cy="760620"/>
          </a:xfrm>
          <a:prstGeom prst="arc">
            <a:avLst>
              <a:gd name="adj1" fmla="val 10715547"/>
              <a:gd name="adj2" fmla="val 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CE6BFAF-1D4B-4429-8287-FAE1E2BDCD1A}"/>
              </a:ext>
            </a:extLst>
          </p:cNvPr>
          <p:cNvSpPr txBox="1"/>
          <p:nvPr/>
        </p:nvSpPr>
        <p:spPr>
          <a:xfrm>
            <a:off x="6450037" y="4171796"/>
            <a:ext cx="8440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-10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070B1F8-D187-46EF-9696-BBB8F45D5400}"/>
              </a:ext>
            </a:extLst>
          </p:cNvPr>
          <p:cNvSpPr txBox="1"/>
          <p:nvPr/>
        </p:nvSpPr>
        <p:spPr>
          <a:xfrm>
            <a:off x="5385583" y="5068895"/>
            <a:ext cx="710417" cy="3692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25</a:t>
            </a:r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A9C56F5D-DF9A-4597-889A-00A63017622D}"/>
              </a:ext>
            </a:extLst>
          </p:cNvPr>
          <p:cNvSpPr/>
          <p:nvPr/>
        </p:nvSpPr>
        <p:spPr>
          <a:xfrm>
            <a:off x="4501662" y="4668204"/>
            <a:ext cx="970671" cy="253234"/>
          </a:xfrm>
          <a:custGeom>
            <a:avLst/>
            <a:gdLst>
              <a:gd name="connsiteX0" fmla="*/ 970671 w 970671"/>
              <a:gd name="connsiteY0" fmla="*/ 253234 h 253234"/>
              <a:gd name="connsiteX1" fmla="*/ 520505 w 970671"/>
              <a:gd name="connsiteY1" fmla="*/ 16 h 253234"/>
              <a:gd name="connsiteX2" fmla="*/ 28136 w 970671"/>
              <a:gd name="connsiteY2" fmla="*/ 239166 h 253234"/>
              <a:gd name="connsiteX3" fmla="*/ 28136 w 970671"/>
              <a:gd name="connsiteY3" fmla="*/ 239166 h 253234"/>
              <a:gd name="connsiteX4" fmla="*/ 28136 w 970671"/>
              <a:gd name="connsiteY4" fmla="*/ 239166 h 253234"/>
              <a:gd name="connsiteX5" fmla="*/ 0 w 970671"/>
              <a:gd name="connsiteY5" fmla="*/ 253234 h 2532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70671" h="253234">
                <a:moveTo>
                  <a:pt x="970671" y="253234"/>
                </a:moveTo>
                <a:cubicBezTo>
                  <a:pt x="824132" y="127797"/>
                  <a:pt x="677594" y="2361"/>
                  <a:pt x="520505" y="16"/>
                </a:cubicBezTo>
                <a:cubicBezTo>
                  <a:pt x="363416" y="-2329"/>
                  <a:pt x="28136" y="239166"/>
                  <a:pt x="28136" y="239166"/>
                </a:cubicBezTo>
                <a:lnTo>
                  <a:pt x="28136" y="239166"/>
                </a:lnTo>
                <a:lnTo>
                  <a:pt x="28136" y="239166"/>
                </a:lnTo>
                <a:lnTo>
                  <a:pt x="0" y="253234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073EDFC-E33D-4BB3-BA2F-33A1E8E2F01A}"/>
              </a:ext>
            </a:extLst>
          </p:cNvPr>
          <p:cNvSpPr txBox="1"/>
          <p:nvPr/>
        </p:nvSpPr>
        <p:spPr>
          <a:xfrm flipH="1">
            <a:off x="4783014" y="4207647"/>
            <a:ext cx="6230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-2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CC48D36-01E2-4F82-A240-2E2ACAA12FCF}"/>
              </a:ext>
            </a:extLst>
          </p:cNvPr>
          <p:cNvSpPr txBox="1"/>
          <p:nvPr/>
        </p:nvSpPr>
        <p:spPr>
          <a:xfrm>
            <a:off x="4304714" y="5018401"/>
            <a:ext cx="5595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23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47A7248-2215-4A57-9E4C-367E514EC002}"/>
              </a:ext>
            </a:extLst>
          </p:cNvPr>
          <p:cNvSpPr txBox="1"/>
          <p:nvPr/>
        </p:nvSpPr>
        <p:spPr>
          <a:xfrm>
            <a:off x="4986997" y="2075988"/>
            <a:ext cx="7857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23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21D5CA5-ECA1-40B4-9973-5BBF2566BB70}"/>
              </a:ext>
            </a:extLst>
          </p:cNvPr>
          <p:cNvSpPr txBox="1"/>
          <p:nvPr/>
        </p:nvSpPr>
        <p:spPr>
          <a:xfrm>
            <a:off x="8066123" y="1941342"/>
            <a:ext cx="38967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Teachers may want to go through some more as they feel needed with their class.</a:t>
            </a:r>
          </a:p>
        </p:txBody>
      </p:sp>
    </p:spTree>
    <p:extLst>
      <p:ext uri="{BB962C8B-B14F-4D97-AF65-F5344CB8AC3E}">
        <p14:creationId xmlns:p14="http://schemas.microsoft.com/office/powerpoint/2010/main" val="3881676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4" grpId="0"/>
      <p:bldP spid="15" grpId="0" animBg="1"/>
      <p:bldP spid="16" grpId="0"/>
      <p:bldP spid="17" grpId="0"/>
      <p:bldP spid="22" grpId="0" animBg="1"/>
      <p:bldP spid="23" grpId="0"/>
      <p:bldP spid="25" grpId="0"/>
      <p:bldP spid="26" grpId="0"/>
      <p:bldP spid="2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BB77EEFE-1548-41EF-951F-046452D668D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D667D33-C30E-4772-B1A3-1DEF23B65FA4}"/>
              </a:ext>
            </a:extLst>
          </p:cNvPr>
          <p:cNvSpPr txBox="1"/>
          <p:nvPr/>
        </p:nvSpPr>
        <p:spPr>
          <a:xfrm>
            <a:off x="1237614" y="629218"/>
            <a:ext cx="111278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2"/>
                </a:solidFill>
              </a:rPr>
              <a:t>Your turn…</a:t>
            </a:r>
          </a:p>
          <a:p>
            <a:r>
              <a:rPr lang="en-GB" sz="2000" dirty="0">
                <a:solidFill>
                  <a:schemeClr val="accent2"/>
                </a:solidFill>
              </a:rPr>
              <a:t>Solve these problems, setting it out with the number line as we have just done together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1A6E8F1-E090-4F9E-89B8-8E17A245D3A2}"/>
              </a:ext>
            </a:extLst>
          </p:cNvPr>
          <p:cNvSpPr txBox="1"/>
          <p:nvPr/>
        </p:nvSpPr>
        <p:spPr>
          <a:xfrm>
            <a:off x="1221374" y="1536269"/>
            <a:ext cx="106308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/>
              <a:t>In your yellow maths books.</a:t>
            </a:r>
          </a:p>
          <a:p>
            <a:r>
              <a:rPr lang="en-GB" i="1" dirty="0"/>
              <a:t>Remember – 1 digit in each box. </a:t>
            </a:r>
          </a:p>
          <a:p>
            <a:r>
              <a:rPr lang="en-GB" i="1" dirty="0"/>
              <a:t>             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808CEC3-2AB8-4D4F-93CC-0783490B2D49}"/>
              </a:ext>
            </a:extLst>
          </p:cNvPr>
          <p:cNvSpPr txBox="1"/>
          <p:nvPr/>
        </p:nvSpPr>
        <p:spPr>
          <a:xfrm>
            <a:off x="2750406" y="2445531"/>
            <a:ext cx="488148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27 – 14 =</a:t>
            </a:r>
          </a:p>
          <a:p>
            <a:endParaRPr lang="en-GB" sz="2400" b="1" dirty="0"/>
          </a:p>
          <a:p>
            <a:r>
              <a:rPr lang="en-GB" sz="2400" b="1" dirty="0"/>
              <a:t>56 – 12 = </a:t>
            </a:r>
          </a:p>
          <a:p>
            <a:endParaRPr lang="en-GB" sz="2400" b="1" dirty="0"/>
          </a:p>
          <a:p>
            <a:r>
              <a:rPr lang="en-GB" sz="2400" b="1" dirty="0"/>
              <a:t>43 – 21 =</a:t>
            </a:r>
          </a:p>
          <a:p>
            <a:endParaRPr lang="en-GB" sz="2400" b="1" dirty="0"/>
          </a:p>
          <a:p>
            <a:r>
              <a:rPr lang="en-GB" sz="2400" b="1" dirty="0"/>
              <a:t>66 – 25 =</a:t>
            </a:r>
          </a:p>
          <a:p>
            <a:endParaRPr lang="en-GB" sz="2400" b="1" dirty="0"/>
          </a:p>
          <a:p>
            <a:r>
              <a:rPr lang="en-GB" sz="2400" b="1" dirty="0"/>
              <a:t>39 – 13 =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45F15CC-8C9B-47F3-B112-A8763E105028}"/>
              </a:ext>
            </a:extLst>
          </p:cNvPr>
          <p:cNvSpPr txBox="1"/>
          <p:nvPr/>
        </p:nvSpPr>
        <p:spPr>
          <a:xfrm>
            <a:off x="7902612" y="3108960"/>
            <a:ext cx="367887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Partition the 2</a:t>
            </a:r>
            <a:r>
              <a:rPr lang="en-GB" baseline="30000" dirty="0"/>
              <a:t>nd</a:t>
            </a:r>
            <a:r>
              <a:rPr lang="en-GB" dirty="0"/>
              <a:t> number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Draw a blank number line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Write the 1</a:t>
            </a:r>
            <a:r>
              <a:rPr lang="en-GB" baseline="30000" dirty="0"/>
              <a:t>st</a:t>
            </a:r>
            <a:r>
              <a:rPr lang="en-GB" dirty="0"/>
              <a:t> number at the right hand side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Count back the 10s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Count back the 1s</a:t>
            </a:r>
          </a:p>
        </p:txBody>
      </p:sp>
    </p:spTree>
    <p:extLst>
      <p:ext uri="{BB962C8B-B14F-4D97-AF65-F5344CB8AC3E}">
        <p14:creationId xmlns:p14="http://schemas.microsoft.com/office/powerpoint/2010/main" val="25335348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891862"/>
            <a:ext cx="8915399" cy="2262781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Session 3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924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37"/>
    </mc:Choice>
    <mc:Fallback xmlns="">
      <p:transition spd="slow" advTm="2637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Content Placeholder 12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2588" y="197548"/>
            <a:ext cx="2767502" cy="1974152"/>
          </a:xfr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77913853-B3A2-41BA-8087-5DF9E84DCA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624110"/>
            <a:ext cx="6551075" cy="1280890"/>
          </a:xfrm>
        </p:spPr>
        <p:txBody>
          <a:bodyPr>
            <a:normAutofit fontScale="90000"/>
          </a:bodyPr>
          <a:lstStyle/>
          <a:p>
            <a:r>
              <a:rPr lang="en-GB" dirty="0"/>
              <a:t>Count back in 10s from these numbers when they appear</a:t>
            </a:r>
          </a:p>
        </p:txBody>
      </p:sp>
      <p:sp>
        <p:nvSpPr>
          <p:cNvPr id="6" name="Content Placeholder 6">
            <a:extLst>
              <a:ext uri="{FF2B5EF4-FFF2-40B4-BE49-F238E27FC236}">
                <a16:creationId xmlns:a16="http://schemas.microsoft.com/office/drawing/2014/main" id="{43B93C05-BEB5-4BB9-84ED-695416EE5EB3}"/>
              </a:ext>
            </a:extLst>
          </p:cNvPr>
          <p:cNvSpPr txBox="1">
            <a:spLocks/>
          </p:cNvSpPr>
          <p:nvPr/>
        </p:nvSpPr>
        <p:spPr>
          <a:xfrm>
            <a:off x="2592924" y="2171701"/>
            <a:ext cx="2358904" cy="97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4000" dirty="0">
                <a:latin typeface="Comic Sans MS" panose="030F0702030302020204" pitchFamily="66" charset="0"/>
              </a:rPr>
              <a:t>75</a:t>
            </a:r>
          </a:p>
        </p:txBody>
      </p:sp>
      <p:sp>
        <p:nvSpPr>
          <p:cNvPr id="5" name="Content Placeholder 6">
            <a:extLst>
              <a:ext uri="{FF2B5EF4-FFF2-40B4-BE49-F238E27FC236}">
                <a16:creationId xmlns:a16="http://schemas.microsoft.com/office/drawing/2014/main" id="{8AA47091-78B5-4575-B3D5-198C29EB5BA1}"/>
              </a:ext>
            </a:extLst>
          </p:cNvPr>
          <p:cNvSpPr txBox="1">
            <a:spLocks/>
          </p:cNvSpPr>
          <p:nvPr/>
        </p:nvSpPr>
        <p:spPr>
          <a:xfrm>
            <a:off x="5440351" y="3151163"/>
            <a:ext cx="2358904" cy="97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4000" dirty="0">
                <a:latin typeface="Comic Sans MS" panose="030F0702030302020204" pitchFamily="66" charset="0"/>
              </a:rPr>
              <a:t>84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26B15D6-56BC-48E0-825B-CC6DFD7996B1}"/>
              </a:ext>
            </a:extLst>
          </p:cNvPr>
          <p:cNvSpPr txBox="1">
            <a:spLocks/>
          </p:cNvSpPr>
          <p:nvPr/>
        </p:nvSpPr>
        <p:spPr>
          <a:xfrm>
            <a:off x="4288970" y="4293588"/>
            <a:ext cx="2155065" cy="97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4000" dirty="0">
                <a:latin typeface="Comic Sans MS" panose="030F0702030302020204" pitchFamily="66" charset="0"/>
              </a:rPr>
              <a:t>92</a:t>
            </a:r>
          </a:p>
        </p:txBody>
      </p:sp>
      <p:sp>
        <p:nvSpPr>
          <p:cNvPr id="8" name="Content Placeholder 6">
            <a:extLst>
              <a:ext uri="{FF2B5EF4-FFF2-40B4-BE49-F238E27FC236}">
                <a16:creationId xmlns:a16="http://schemas.microsoft.com/office/drawing/2014/main" id="{72C0746E-6D77-4298-82C0-58C4F26C4D7D}"/>
              </a:ext>
            </a:extLst>
          </p:cNvPr>
          <p:cNvSpPr txBox="1">
            <a:spLocks/>
          </p:cNvSpPr>
          <p:nvPr/>
        </p:nvSpPr>
        <p:spPr>
          <a:xfrm>
            <a:off x="8843379" y="4948606"/>
            <a:ext cx="2155067" cy="97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4000" dirty="0">
                <a:latin typeface="Comic Sans MS" panose="030F0702030302020204" pitchFamily="66" charset="0"/>
              </a:rPr>
              <a:t>42</a:t>
            </a:r>
          </a:p>
        </p:txBody>
      </p:sp>
      <p:sp>
        <p:nvSpPr>
          <p:cNvPr id="9" name="Content Placeholder 6">
            <a:extLst>
              <a:ext uri="{FF2B5EF4-FFF2-40B4-BE49-F238E27FC236}">
                <a16:creationId xmlns:a16="http://schemas.microsoft.com/office/drawing/2014/main" id="{33244C95-B456-4190-92AD-578C03691E8C}"/>
              </a:ext>
            </a:extLst>
          </p:cNvPr>
          <p:cNvSpPr txBox="1">
            <a:spLocks/>
          </p:cNvSpPr>
          <p:nvPr/>
        </p:nvSpPr>
        <p:spPr>
          <a:xfrm>
            <a:off x="8843379" y="2734409"/>
            <a:ext cx="2155067" cy="97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4000" dirty="0">
                <a:latin typeface="Comic Sans MS" panose="030F0702030302020204" pitchFamily="66" charset="0"/>
              </a:rPr>
              <a:t>66</a:t>
            </a:r>
          </a:p>
        </p:txBody>
      </p:sp>
      <p:sp>
        <p:nvSpPr>
          <p:cNvPr id="10" name="Content Placeholder 6">
            <a:extLst>
              <a:ext uri="{FF2B5EF4-FFF2-40B4-BE49-F238E27FC236}">
                <a16:creationId xmlns:a16="http://schemas.microsoft.com/office/drawing/2014/main" id="{E7F800FF-DCDF-4789-9C75-461149D51670}"/>
              </a:ext>
            </a:extLst>
          </p:cNvPr>
          <p:cNvSpPr txBox="1">
            <a:spLocks/>
          </p:cNvSpPr>
          <p:nvPr/>
        </p:nvSpPr>
        <p:spPr>
          <a:xfrm>
            <a:off x="2315817" y="5438337"/>
            <a:ext cx="2155065" cy="97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4000" dirty="0">
                <a:latin typeface="Comic Sans MS" panose="030F0702030302020204" pitchFamily="66" charset="0"/>
              </a:rPr>
              <a:t>80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68261366"/>
      </p:ext>
    </p:extLst>
  </p:cSld>
  <p:clrMapOvr>
    <a:masterClrMapping/>
  </p:clrMapOvr>
  <p:transition spd="slow" advTm="724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/>
      <p:bldP spid="7" grpId="0"/>
      <p:bldP spid="8" grpId="0"/>
      <p:bldP spid="9" grpId="0"/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WALT subtract a 2 digit number from a 2 digit number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Not crossing 10</a:t>
            </a:r>
          </a:p>
        </p:txBody>
      </p:sp>
    </p:spTree>
    <p:extLst>
      <p:ext uri="{BB962C8B-B14F-4D97-AF65-F5344CB8AC3E}">
        <p14:creationId xmlns:p14="http://schemas.microsoft.com/office/powerpoint/2010/main" val="1271471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object&#10;&#10;Description generated with very high confidence">
            <a:extLst>
              <a:ext uri="{FF2B5EF4-FFF2-40B4-BE49-F238E27FC236}">
                <a16:creationId xmlns:a16="http://schemas.microsoft.com/office/drawing/2014/main" id="{4E6B3FD4-821E-4616-8376-936C3EEA3FE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45755" y="840830"/>
            <a:ext cx="730743" cy="515004"/>
          </a:xfrm>
          <a:prstGeom prst="rect">
            <a:avLst/>
          </a:prstGeom>
        </p:spPr>
      </p:pic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0" y="0"/>
            <a:ext cx="12192000" cy="630000"/>
          </a:xfrm>
        </p:spPr>
        <p:txBody>
          <a:bodyPr/>
          <a:lstStyle/>
          <a:p>
            <a:r>
              <a:rPr lang="en-GB" dirty="0"/>
              <a:t>1.16 Subtraction: two-digit and two-digit numbers </a:t>
            </a:r>
            <a:r>
              <a:rPr lang="en-US" dirty="0"/>
              <a:t>– </a:t>
            </a:r>
            <a:r>
              <a:rPr lang="en-GB" dirty="0"/>
              <a:t>step 2:4</a:t>
            </a:r>
            <a:endParaRPr lang="en-US" dirty="0"/>
          </a:p>
        </p:txBody>
      </p:sp>
      <p:pic>
        <p:nvPicPr>
          <p:cNvPr id="7" name="Picture 6" descr="A picture containing object&#10;&#10;Description generated with high confidence">
            <a:extLst>
              <a:ext uri="{FF2B5EF4-FFF2-40B4-BE49-F238E27FC236}">
                <a16:creationId xmlns:a16="http://schemas.microsoft.com/office/drawing/2014/main" id="{6A49323C-EF10-4915-B0AB-B98DAB98649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42277" y="3264487"/>
            <a:ext cx="7907446" cy="585665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25EE39EF-5310-4364-BF11-988D7E20449B}"/>
              </a:ext>
            </a:extLst>
          </p:cNvPr>
          <p:cNvSpPr/>
          <p:nvPr/>
        </p:nvSpPr>
        <p:spPr bwMode="auto">
          <a:xfrm>
            <a:off x="2142277" y="3329201"/>
            <a:ext cx="7577456" cy="91016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45720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</a:pPr>
            <a:endParaRPr lang="en-GB" sz="2800" dirty="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33" name="Picture 32" descr="A picture containing object&#10;&#10;Description generated with very high confidence">
            <a:extLst>
              <a:ext uri="{FF2B5EF4-FFF2-40B4-BE49-F238E27FC236}">
                <a16:creationId xmlns:a16="http://schemas.microsoft.com/office/drawing/2014/main" id="{2125F1CD-8438-479A-B4EE-B38A6A3185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76497" y="840831"/>
            <a:ext cx="1212008" cy="429705"/>
          </a:xfrm>
          <a:prstGeom prst="rect">
            <a:avLst/>
          </a:prstGeom>
        </p:spPr>
      </p:pic>
      <p:pic>
        <p:nvPicPr>
          <p:cNvPr id="34" name="Picture 33" descr="A picture containing object&#10;&#10;Description generated with very high confidence">
            <a:extLst>
              <a:ext uri="{FF2B5EF4-FFF2-40B4-BE49-F238E27FC236}">
                <a16:creationId xmlns:a16="http://schemas.microsoft.com/office/drawing/2014/main" id="{0CA8213D-6310-43A5-B6B4-D41378903610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76497" y="1270535"/>
            <a:ext cx="1568143" cy="462012"/>
          </a:xfrm>
          <a:prstGeom prst="rect">
            <a:avLst/>
          </a:prstGeom>
        </p:spPr>
      </p:pic>
      <p:pic>
        <p:nvPicPr>
          <p:cNvPr id="35" name="Picture 34" descr="A picture containing object&#10;&#10;Description generated with very high confidence">
            <a:extLst>
              <a:ext uri="{FF2B5EF4-FFF2-40B4-BE49-F238E27FC236}">
                <a16:creationId xmlns:a16="http://schemas.microsoft.com/office/drawing/2014/main" id="{97AF7E41-AC05-4908-B3FD-563B722B3078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76497" y="1732547"/>
            <a:ext cx="1568142" cy="34651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3609BBAF-9E6E-42D3-8F0A-2A8F001D2EFD}"/>
              </a:ext>
            </a:extLst>
          </p:cNvPr>
          <p:cNvSpPr/>
          <p:nvPr/>
        </p:nvSpPr>
        <p:spPr bwMode="auto">
          <a:xfrm>
            <a:off x="5076496" y="1750470"/>
            <a:ext cx="1019504" cy="500364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indent="-28575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charset="0"/>
              <a:buChar char="●"/>
            </a:pPr>
            <a:endParaRPr lang="en-GB" sz="2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13" name="Picture 12" descr="A close up of a tripod&#10;&#10;Description generated with high confidence">
            <a:extLst>
              <a:ext uri="{FF2B5EF4-FFF2-40B4-BE49-F238E27FC236}">
                <a16:creationId xmlns:a16="http://schemas.microsoft.com/office/drawing/2014/main" id="{3CAC0A02-FF34-4647-900D-C7700D50E395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83777" y="1750471"/>
            <a:ext cx="1591059" cy="359647"/>
          </a:xfrm>
          <a:prstGeom prst="rect">
            <a:avLst/>
          </a:prstGeom>
        </p:spPr>
      </p:pic>
      <p:pic>
        <p:nvPicPr>
          <p:cNvPr id="36" name="Picture 35" descr="A picture containing object&#10;&#10;Description generated with high confidence">
            <a:extLst>
              <a:ext uri="{FF2B5EF4-FFF2-40B4-BE49-F238E27FC236}">
                <a16:creationId xmlns:a16="http://schemas.microsoft.com/office/drawing/2014/main" id="{14CE7321-824A-4F30-98B2-C1CAB2CF17AA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57575" y="2510204"/>
            <a:ext cx="5792148" cy="754282"/>
          </a:xfrm>
          <a:prstGeom prst="rect">
            <a:avLst/>
          </a:prstGeom>
        </p:spPr>
      </p:pic>
      <p:pic>
        <p:nvPicPr>
          <p:cNvPr id="37" name="Picture 36" descr="A picture containing object&#10;&#10;Description generated with high confidence">
            <a:extLst>
              <a:ext uri="{FF2B5EF4-FFF2-40B4-BE49-F238E27FC236}">
                <a16:creationId xmlns:a16="http://schemas.microsoft.com/office/drawing/2014/main" id="{B00777BA-A2DC-4BB2-A0A7-30090720F95D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44437"/>
          <a:stretch/>
        </p:blipFill>
        <p:spPr>
          <a:xfrm>
            <a:off x="6756400" y="2091853"/>
            <a:ext cx="3310046" cy="449413"/>
          </a:xfrm>
          <a:prstGeom prst="rect">
            <a:avLst/>
          </a:prstGeom>
        </p:spPr>
      </p:pic>
      <p:pic>
        <p:nvPicPr>
          <p:cNvPr id="38" name="Picture 37" descr="A picture containing object&#10;&#10;Description generated with high confidence">
            <a:extLst>
              <a:ext uri="{FF2B5EF4-FFF2-40B4-BE49-F238E27FC236}">
                <a16:creationId xmlns:a16="http://schemas.microsoft.com/office/drawing/2014/main" id="{DD1B31DD-B96E-428D-9D1C-15D3B4EB4D44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45820" y="3295707"/>
            <a:ext cx="437957" cy="538034"/>
          </a:xfrm>
          <a:prstGeom prst="rect">
            <a:avLst/>
          </a:prstGeom>
        </p:spPr>
      </p:pic>
      <p:sp>
        <p:nvSpPr>
          <p:cNvPr id="39" name="Rectangle 38">
            <a:extLst>
              <a:ext uri="{FF2B5EF4-FFF2-40B4-BE49-F238E27FC236}">
                <a16:creationId xmlns:a16="http://schemas.microsoft.com/office/drawing/2014/main" id="{F54AB849-A74B-4BA4-B4A8-8F88564F3993}"/>
              </a:ext>
            </a:extLst>
          </p:cNvPr>
          <p:cNvSpPr/>
          <p:nvPr/>
        </p:nvSpPr>
        <p:spPr bwMode="auto">
          <a:xfrm>
            <a:off x="6288505" y="1737333"/>
            <a:ext cx="626644" cy="500364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indent="-28575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charset="0"/>
              <a:buChar char="●"/>
            </a:pPr>
            <a:endParaRPr lang="en-GB" sz="2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0" name="Picture 39" descr="A close up of a tripod&#10;&#10;Description generated with high confidence">
            <a:extLst>
              <a:ext uri="{FF2B5EF4-FFF2-40B4-BE49-F238E27FC236}">
                <a16:creationId xmlns:a16="http://schemas.microsoft.com/office/drawing/2014/main" id="{89030FA5-79C4-48AC-8134-B440E398B375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54750" y="1745248"/>
            <a:ext cx="421639" cy="364433"/>
          </a:xfrm>
          <a:prstGeom prst="rect">
            <a:avLst/>
          </a:prstGeom>
        </p:spPr>
      </p:pic>
      <p:pic>
        <p:nvPicPr>
          <p:cNvPr id="41" name="Picture 40" descr="A picture containing object&#10;&#10;Description generated with high confidence">
            <a:extLst>
              <a:ext uri="{FF2B5EF4-FFF2-40B4-BE49-F238E27FC236}">
                <a16:creationId xmlns:a16="http://schemas.microsoft.com/office/drawing/2014/main" id="{0D206148-E368-422A-A1DD-5E26B1937052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59001" y="2518409"/>
            <a:ext cx="2124075" cy="754282"/>
          </a:xfrm>
          <a:prstGeom prst="rect">
            <a:avLst/>
          </a:prstGeom>
        </p:spPr>
      </p:pic>
      <p:pic>
        <p:nvPicPr>
          <p:cNvPr id="42" name="Picture 41" descr="A picture containing object&#10;&#10;Description generated with high confidence">
            <a:extLst>
              <a:ext uri="{FF2B5EF4-FFF2-40B4-BE49-F238E27FC236}">
                <a16:creationId xmlns:a16="http://schemas.microsoft.com/office/drawing/2014/main" id="{4F41481D-5A90-44AF-BDC0-18E537FD088C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3993"/>
          <a:stretch/>
        </p:blipFill>
        <p:spPr>
          <a:xfrm>
            <a:off x="2974428" y="2217685"/>
            <a:ext cx="693682" cy="323580"/>
          </a:xfrm>
          <a:prstGeom prst="rect">
            <a:avLst/>
          </a:prstGeom>
        </p:spPr>
      </p:pic>
      <p:pic>
        <p:nvPicPr>
          <p:cNvPr id="43" name="Picture 42" descr="A picture containing object&#10;&#10;Description generated with high confidence">
            <a:extLst>
              <a:ext uri="{FF2B5EF4-FFF2-40B4-BE49-F238E27FC236}">
                <a16:creationId xmlns:a16="http://schemas.microsoft.com/office/drawing/2014/main" id="{9C708298-8947-4EDC-A37B-A4ED6CBD1004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57"/>
          <a:stretch/>
        </p:blipFill>
        <p:spPr>
          <a:xfrm>
            <a:off x="2142279" y="3303384"/>
            <a:ext cx="437957" cy="534967"/>
          </a:xfrm>
          <a:prstGeom prst="rect">
            <a:avLst/>
          </a:prstGeom>
        </p:spPr>
      </p:pic>
      <p:pic>
        <p:nvPicPr>
          <p:cNvPr id="44" name="Picture 43" descr="A picture containing object&#10;&#10;Description generated with very high confidence">
            <a:extLst>
              <a:ext uri="{FF2B5EF4-FFF2-40B4-BE49-F238E27FC236}">
                <a16:creationId xmlns:a16="http://schemas.microsoft.com/office/drawing/2014/main" id="{2126E8E6-3836-44AB-8B51-C0DB32281A89}"/>
              </a:ext>
            </a:extLst>
          </p:cNvPr>
          <p:cNvPicPr>
            <a:picLocks noChangeAspect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607689" y="912519"/>
            <a:ext cx="1212008" cy="411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785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39" grpId="0" animBg="1"/>
      <p:bldP spid="39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dirty="0"/>
              <a:t>1.16 Subtraction: two-digit and two-digit numbers </a:t>
            </a:r>
            <a:r>
              <a:rPr lang="en-US" dirty="0"/>
              <a:t>– </a:t>
            </a:r>
            <a:r>
              <a:rPr lang="en-GB" dirty="0"/>
              <a:t>step 2:4</a:t>
            </a:r>
            <a:endParaRPr lang="en-US" dirty="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C125E1E4-B758-4928-BF0F-F7F0B1CFCCF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1133"/>
          <a:stretch/>
        </p:blipFill>
        <p:spPr>
          <a:xfrm>
            <a:off x="2117582" y="4596228"/>
            <a:ext cx="7965307" cy="1789363"/>
          </a:xfrm>
          <a:prstGeom prst="rect">
            <a:avLst/>
          </a:prstGeom>
        </p:spPr>
      </p:pic>
      <p:pic>
        <p:nvPicPr>
          <p:cNvPr id="23" name="Picture 22" descr="A picture containing object&#10;&#10;Description generated with high confidence">
            <a:extLst>
              <a:ext uri="{FF2B5EF4-FFF2-40B4-BE49-F238E27FC236}">
                <a16:creationId xmlns:a16="http://schemas.microsoft.com/office/drawing/2014/main" id="{BA52E20E-148B-4659-9B65-05A96122815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42277" y="3264487"/>
            <a:ext cx="7907446" cy="585665"/>
          </a:xfrm>
          <a:prstGeom prst="rect">
            <a:avLst/>
          </a:prstGeom>
        </p:spPr>
      </p:pic>
      <p:pic>
        <p:nvPicPr>
          <p:cNvPr id="25" name="Picture 24" descr="A picture containing object&#10;&#10;Description generated with high confidence">
            <a:extLst>
              <a:ext uri="{FF2B5EF4-FFF2-40B4-BE49-F238E27FC236}">
                <a16:creationId xmlns:a16="http://schemas.microsoft.com/office/drawing/2014/main" id="{3BB587D9-1D7A-43B7-864C-C944E2D5316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57575" y="2510204"/>
            <a:ext cx="5792148" cy="754282"/>
          </a:xfrm>
          <a:prstGeom prst="rect">
            <a:avLst/>
          </a:prstGeom>
        </p:spPr>
      </p:pic>
      <p:pic>
        <p:nvPicPr>
          <p:cNvPr id="26" name="Picture 25" descr="A picture containing object&#10;&#10;Description generated with high confidence">
            <a:extLst>
              <a:ext uri="{FF2B5EF4-FFF2-40B4-BE49-F238E27FC236}">
                <a16:creationId xmlns:a16="http://schemas.microsoft.com/office/drawing/2014/main" id="{041B2510-B509-416E-8723-9F5985C48CAA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44437"/>
          <a:stretch/>
        </p:blipFill>
        <p:spPr>
          <a:xfrm>
            <a:off x="6756400" y="2091853"/>
            <a:ext cx="3310046" cy="449413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E12A03AF-4F57-4354-92F3-FD403A720877}"/>
              </a:ext>
            </a:extLst>
          </p:cNvPr>
          <p:cNvSpPr/>
          <p:nvPr/>
        </p:nvSpPr>
        <p:spPr bwMode="auto">
          <a:xfrm>
            <a:off x="2142277" y="3329201"/>
            <a:ext cx="7577456" cy="91016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45720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</a:pPr>
            <a:endParaRPr lang="en-GB" sz="2800" dirty="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27" name="Picture 26" descr="A picture containing object&#10;&#10;Description generated with high confidence">
            <a:extLst>
              <a:ext uri="{FF2B5EF4-FFF2-40B4-BE49-F238E27FC236}">
                <a16:creationId xmlns:a16="http://schemas.microsoft.com/office/drawing/2014/main" id="{FDFF0029-BBB1-4BA9-8EC7-768F1D57275B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45820" y="3295707"/>
            <a:ext cx="437957" cy="538034"/>
          </a:xfrm>
          <a:prstGeom prst="rect">
            <a:avLst/>
          </a:prstGeom>
        </p:spPr>
      </p:pic>
      <p:pic>
        <p:nvPicPr>
          <p:cNvPr id="28" name="Picture 27" descr="A picture containing object&#10;&#10;Description generated with high confidence">
            <a:extLst>
              <a:ext uri="{FF2B5EF4-FFF2-40B4-BE49-F238E27FC236}">
                <a16:creationId xmlns:a16="http://schemas.microsoft.com/office/drawing/2014/main" id="{E93EE772-D26D-4228-888E-BAA7230695C8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59001" y="2518409"/>
            <a:ext cx="2124075" cy="754282"/>
          </a:xfrm>
          <a:prstGeom prst="rect">
            <a:avLst/>
          </a:prstGeom>
        </p:spPr>
      </p:pic>
      <p:pic>
        <p:nvPicPr>
          <p:cNvPr id="29" name="Picture 28" descr="A picture containing object&#10;&#10;Description generated with high confidence">
            <a:extLst>
              <a:ext uri="{FF2B5EF4-FFF2-40B4-BE49-F238E27FC236}">
                <a16:creationId xmlns:a16="http://schemas.microsoft.com/office/drawing/2014/main" id="{51D907F1-88CD-4E44-89DD-41DA3E5F6277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3993"/>
          <a:stretch/>
        </p:blipFill>
        <p:spPr>
          <a:xfrm>
            <a:off x="2974428" y="2217685"/>
            <a:ext cx="693682" cy="323580"/>
          </a:xfrm>
          <a:prstGeom prst="rect">
            <a:avLst/>
          </a:prstGeom>
        </p:spPr>
      </p:pic>
      <p:sp>
        <p:nvSpPr>
          <p:cNvPr id="47" name="Rectangle 46">
            <a:extLst>
              <a:ext uri="{FF2B5EF4-FFF2-40B4-BE49-F238E27FC236}">
                <a16:creationId xmlns:a16="http://schemas.microsoft.com/office/drawing/2014/main" id="{8ADB1A0C-6BB0-45E4-94E0-B561D6F6CE82}"/>
              </a:ext>
            </a:extLst>
          </p:cNvPr>
          <p:cNvSpPr/>
          <p:nvPr/>
        </p:nvSpPr>
        <p:spPr bwMode="auto">
          <a:xfrm>
            <a:off x="1971498" y="4537863"/>
            <a:ext cx="7907446" cy="1946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45720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</a:pPr>
            <a:endParaRPr lang="en-GB" sz="2800" dirty="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30" name="Picture 29" descr="A picture containing object&#10;&#10;Description generated with high confidence">
            <a:extLst>
              <a:ext uri="{FF2B5EF4-FFF2-40B4-BE49-F238E27FC236}">
                <a16:creationId xmlns:a16="http://schemas.microsoft.com/office/drawing/2014/main" id="{F9AB887C-78F8-4E5D-A199-1CFCD64183B8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57"/>
          <a:stretch/>
        </p:blipFill>
        <p:spPr>
          <a:xfrm>
            <a:off x="2142279" y="3303384"/>
            <a:ext cx="437957" cy="53496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EC037E6-822D-4A39-B9A5-778FF59C23C9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247900" y="4560646"/>
            <a:ext cx="7831246" cy="91016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7A7C919C-0EB8-444A-BFBF-83148AB6DD25}"/>
              </a:ext>
            </a:extLst>
          </p:cNvPr>
          <p:cNvSpPr/>
          <p:nvPr/>
        </p:nvSpPr>
        <p:spPr bwMode="auto">
          <a:xfrm>
            <a:off x="3324863" y="5579949"/>
            <a:ext cx="629071" cy="60135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indent="-28575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charset="0"/>
              <a:buChar char="●"/>
            </a:pPr>
            <a:endParaRPr lang="en-GB" sz="2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4057A226-C02A-4266-8AEB-A2622C2B6510}"/>
              </a:ext>
            </a:extLst>
          </p:cNvPr>
          <p:cNvSpPr/>
          <p:nvPr/>
        </p:nvSpPr>
        <p:spPr bwMode="auto">
          <a:xfrm>
            <a:off x="4925063" y="5560021"/>
            <a:ext cx="629071" cy="60135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indent="-28575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charset="0"/>
              <a:buChar char="●"/>
            </a:pPr>
            <a:endParaRPr lang="en-GB" sz="2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5" name="Picture 44">
            <a:extLst>
              <a:ext uri="{FF2B5EF4-FFF2-40B4-BE49-F238E27FC236}">
                <a16:creationId xmlns:a16="http://schemas.microsoft.com/office/drawing/2014/main" id="{B0071B98-26D6-49C8-8E8A-34ACC0E9478B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2017"/>
          <a:stretch/>
        </p:blipFill>
        <p:spPr>
          <a:xfrm>
            <a:off x="2111798" y="5470813"/>
            <a:ext cx="7965307" cy="9101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5A9628E5-F277-46EF-94A0-6B6C6EBB1267}"/>
              </a:ext>
            </a:extLst>
          </p:cNvPr>
          <p:cNvSpPr/>
          <p:nvPr/>
        </p:nvSpPr>
        <p:spPr bwMode="auto">
          <a:xfrm>
            <a:off x="7593507" y="5640628"/>
            <a:ext cx="470993" cy="456224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indent="-28575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charset="0"/>
              <a:buChar char="●"/>
            </a:pPr>
            <a:endParaRPr lang="en-GB" sz="2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8" name="Picture 47" descr="A picture containing object&#10;&#10;Description generated with high confidence">
            <a:extLst>
              <a:ext uri="{FF2B5EF4-FFF2-40B4-BE49-F238E27FC236}">
                <a16:creationId xmlns:a16="http://schemas.microsoft.com/office/drawing/2014/main" id="{249F2CDA-D8F0-46AC-AE46-DFB3E532E0D1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356"/>
          <a:stretch/>
        </p:blipFill>
        <p:spPr>
          <a:xfrm>
            <a:off x="7630691" y="5674879"/>
            <a:ext cx="402975" cy="379753"/>
          </a:xfrm>
          <a:prstGeom prst="rect">
            <a:avLst/>
          </a:prstGeom>
        </p:spPr>
      </p:pic>
      <p:pic>
        <p:nvPicPr>
          <p:cNvPr id="21" name="Picture 20" descr="A picture containing object&#10;&#10;Description generated with very high confidence">
            <a:extLst>
              <a:ext uri="{FF2B5EF4-FFF2-40B4-BE49-F238E27FC236}">
                <a16:creationId xmlns:a16="http://schemas.microsoft.com/office/drawing/2014/main" id="{4E6B3FD4-821E-4616-8376-936C3EEA3FEC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45755" y="840830"/>
            <a:ext cx="730743" cy="515004"/>
          </a:xfrm>
          <a:prstGeom prst="rect">
            <a:avLst/>
          </a:prstGeom>
        </p:spPr>
      </p:pic>
      <p:pic>
        <p:nvPicPr>
          <p:cNvPr id="22" name="Picture 21" descr="A picture containing object&#10;&#10;Description generated with very high confidence">
            <a:extLst>
              <a:ext uri="{FF2B5EF4-FFF2-40B4-BE49-F238E27FC236}">
                <a16:creationId xmlns:a16="http://schemas.microsoft.com/office/drawing/2014/main" id="{2125F1CD-8438-479A-B4EE-B38A6A31850E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76497" y="840831"/>
            <a:ext cx="1212008" cy="429705"/>
          </a:xfrm>
          <a:prstGeom prst="rect">
            <a:avLst/>
          </a:prstGeom>
        </p:spPr>
      </p:pic>
      <p:pic>
        <p:nvPicPr>
          <p:cNvPr id="31" name="Picture 30" descr="A picture containing object&#10;&#10;Description generated with very high confidence">
            <a:extLst>
              <a:ext uri="{FF2B5EF4-FFF2-40B4-BE49-F238E27FC236}">
                <a16:creationId xmlns:a16="http://schemas.microsoft.com/office/drawing/2014/main" id="{0CA8213D-6310-43A5-B6B4-D41378903610}"/>
              </a:ext>
            </a:extLst>
          </p:cNvPr>
          <p:cNvPicPr>
            <a:picLocks noChangeAspect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76497" y="1270535"/>
            <a:ext cx="1568143" cy="462012"/>
          </a:xfrm>
          <a:prstGeom prst="rect">
            <a:avLst/>
          </a:prstGeom>
        </p:spPr>
      </p:pic>
      <p:pic>
        <p:nvPicPr>
          <p:cNvPr id="32" name="Picture 31" descr="A picture containing object&#10;&#10;Description generated with very high confidence">
            <a:extLst>
              <a:ext uri="{FF2B5EF4-FFF2-40B4-BE49-F238E27FC236}">
                <a16:creationId xmlns:a16="http://schemas.microsoft.com/office/drawing/2014/main" id="{97AF7E41-AC05-4908-B3FD-563B722B3078}"/>
              </a:ext>
            </a:extLst>
          </p:cNvPr>
          <p:cNvPicPr>
            <a:picLocks noChangeAspect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76497" y="1732547"/>
            <a:ext cx="1568142" cy="346510"/>
          </a:xfrm>
          <a:prstGeom prst="rect">
            <a:avLst/>
          </a:prstGeom>
        </p:spPr>
      </p:pic>
      <p:pic>
        <p:nvPicPr>
          <p:cNvPr id="37" name="Picture 36" descr="A picture containing object&#10;&#10;Description generated with very high confidence">
            <a:extLst>
              <a:ext uri="{FF2B5EF4-FFF2-40B4-BE49-F238E27FC236}">
                <a16:creationId xmlns:a16="http://schemas.microsoft.com/office/drawing/2014/main" id="{2126E8E6-3836-44AB-8B51-C0DB32281A89}"/>
              </a:ext>
            </a:extLst>
          </p:cNvPr>
          <p:cNvPicPr>
            <a:picLocks noChangeAspect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607689" y="912519"/>
            <a:ext cx="1212008" cy="41172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FAFC6C4-D706-4A53-A70F-DBBB84A77CF3}"/>
              </a:ext>
            </a:extLst>
          </p:cNvPr>
          <p:cNvSpPr txBox="1"/>
          <p:nvPr/>
        </p:nvSpPr>
        <p:spPr>
          <a:xfrm>
            <a:off x="9350888" y="837241"/>
            <a:ext cx="27301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Can you remember how to do this?</a:t>
            </a:r>
          </a:p>
        </p:txBody>
      </p:sp>
    </p:spTree>
    <p:extLst>
      <p:ext uri="{BB962C8B-B14F-4D97-AF65-F5344CB8AC3E}">
        <p14:creationId xmlns:p14="http://schemas.microsoft.com/office/powerpoint/2010/main" val="1097444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6" grpId="0" animBg="1"/>
      <p:bldP spid="4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533866DA-6032-4E44-98C0-9F39F005D98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505DA62-F516-46BB-A3D0-C5BC5BBE2C66}"/>
              </a:ext>
            </a:extLst>
          </p:cNvPr>
          <p:cNvSpPr txBox="1"/>
          <p:nvPr/>
        </p:nvSpPr>
        <p:spPr>
          <a:xfrm>
            <a:off x="2841674" y="1322363"/>
            <a:ext cx="707604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volini" panose="020B0502040204020203" pitchFamily="66" charset="0"/>
                <a:cs typeface="Cavolini" panose="020B0502040204020203" pitchFamily="66" charset="0"/>
              </a:rPr>
              <a:t>Your teacher may spend a bit more time practising these with you before you have a go yourself.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808C021-B246-4549-911E-C94AB794D0C4}"/>
              </a:ext>
            </a:extLst>
          </p:cNvPr>
          <p:cNvSpPr txBox="1"/>
          <p:nvPr/>
        </p:nvSpPr>
        <p:spPr>
          <a:xfrm>
            <a:off x="3718560" y="3026872"/>
            <a:ext cx="237744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65 – 13 =</a:t>
            </a:r>
          </a:p>
          <a:p>
            <a:endParaRPr lang="en-GB" sz="2800" dirty="0"/>
          </a:p>
          <a:p>
            <a:r>
              <a:rPr lang="en-GB" sz="2800" dirty="0"/>
              <a:t>42 – 11 =</a:t>
            </a:r>
          </a:p>
        </p:txBody>
      </p:sp>
    </p:spTree>
    <p:extLst>
      <p:ext uri="{BB962C8B-B14F-4D97-AF65-F5344CB8AC3E}">
        <p14:creationId xmlns:p14="http://schemas.microsoft.com/office/powerpoint/2010/main" val="84023048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BB77EEFE-1548-41EF-951F-046452D668D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D667D33-C30E-4772-B1A3-1DEF23B65FA4}"/>
              </a:ext>
            </a:extLst>
          </p:cNvPr>
          <p:cNvSpPr txBox="1"/>
          <p:nvPr/>
        </p:nvSpPr>
        <p:spPr>
          <a:xfrm>
            <a:off x="1237614" y="629218"/>
            <a:ext cx="111278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2"/>
                </a:solidFill>
              </a:rPr>
              <a:t>Your turn…</a:t>
            </a:r>
          </a:p>
          <a:p>
            <a:r>
              <a:rPr lang="en-GB" sz="2000" dirty="0">
                <a:solidFill>
                  <a:schemeClr val="accent2"/>
                </a:solidFill>
              </a:rPr>
              <a:t>Solve these problems, setting it out with the number line as we have just done together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1A6E8F1-E090-4F9E-89B8-8E17A245D3A2}"/>
              </a:ext>
            </a:extLst>
          </p:cNvPr>
          <p:cNvSpPr txBox="1"/>
          <p:nvPr/>
        </p:nvSpPr>
        <p:spPr>
          <a:xfrm>
            <a:off x="1221374" y="1536269"/>
            <a:ext cx="106308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/>
              <a:t>In your yellow maths books.</a:t>
            </a:r>
          </a:p>
          <a:p>
            <a:r>
              <a:rPr lang="en-GB" i="1" dirty="0"/>
              <a:t>Remember – 1 digit in each box. </a:t>
            </a:r>
          </a:p>
          <a:p>
            <a:r>
              <a:rPr lang="en-GB" i="1" dirty="0"/>
              <a:t>             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45F15CC-8C9B-47F3-B112-A8763E105028}"/>
              </a:ext>
            </a:extLst>
          </p:cNvPr>
          <p:cNvSpPr txBox="1"/>
          <p:nvPr/>
        </p:nvSpPr>
        <p:spPr>
          <a:xfrm>
            <a:off x="7733799" y="1674674"/>
            <a:ext cx="367887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Partition the 2</a:t>
            </a:r>
            <a:r>
              <a:rPr lang="en-GB" baseline="30000" dirty="0"/>
              <a:t>nd</a:t>
            </a:r>
            <a:r>
              <a:rPr lang="en-GB" dirty="0"/>
              <a:t> number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Draw a blank number line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Write the 1</a:t>
            </a:r>
            <a:r>
              <a:rPr lang="en-GB" baseline="30000" dirty="0"/>
              <a:t>st</a:t>
            </a:r>
            <a:r>
              <a:rPr lang="en-GB" dirty="0"/>
              <a:t> number at the right hand side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Count back the 10s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Count back the 1s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9B345E-2829-488E-A5B3-BD7A7B9072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0695" y="2084856"/>
            <a:ext cx="4786439" cy="258467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5718104-DD7F-45ED-967C-3EF4E56562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80433" y="3773429"/>
            <a:ext cx="2385930" cy="2452207"/>
          </a:xfrm>
          <a:prstGeom prst="rect">
            <a:avLst/>
          </a:prstGeom>
        </p:spPr>
      </p:pic>
      <p:pic>
        <p:nvPicPr>
          <p:cNvPr id="9" name="Picture 8" descr="A picture containing object, indoor&#10;&#10;Description generated with high confidence">
            <a:extLst>
              <a:ext uri="{FF2B5EF4-FFF2-40B4-BE49-F238E27FC236}">
                <a16:creationId xmlns:a16="http://schemas.microsoft.com/office/drawing/2014/main" id="{FAB31A6E-E081-42D0-AE9A-FD3AB220144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7630" y="5460085"/>
            <a:ext cx="3953717" cy="920927"/>
          </a:xfrm>
          <a:prstGeom prst="rect">
            <a:avLst/>
          </a:prstGeom>
        </p:spPr>
      </p:pic>
      <p:sp>
        <p:nvSpPr>
          <p:cNvPr id="11" name="Star: 5 Points 10">
            <a:extLst>
              <a:ext uri="{FF2B5EF4-FFF2-40B4-BE49-F238E27FC236}">
                <a16:creationId xmlns:a16="http://schemas.microsoft.com/office/drawing/2014/main" id="{6921A7A2-75BB-4344-BD96-A4DED83485E0}"/>
              </a:ext>
            </a:extLst>
          </p:cNvPr>
          <p:cNvSpPr/>
          <p:nvPr/>
        </p:nvSpPr>
        <p:spPr>
          <a:xfrm flipH="1">
            <a:off x="1706538" y="5566848"/>
            <a:ext cx="536344" cy="407082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EA85B0E-75D1-4C92-934E-AFA9B35CCE7A}"/>
              </a:ext>
            </a:extLst>
          </p:cNvPr>
          <p:cNvSpPr txBox="1"/>
          <p:nvPr/>
        </p:nvSpPr>
        <p:spPr>
          <a:xfrm>
            <a:off x="1320591" y="5137065"/>
            <a:ext cx="5025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Fill in the missing numbers…</a:t>
            </a:r>
          </a:p>
        </p:txBody>
      </p:sp>
    </p:spTree>
    <p:extLst>
      <p:ext uri="{BB962C8B-B14F-4D97-AF65-F5344CB8AC3E}">
        <p14:creationId xmlns:p14="http://schemas.microsoft.com/office/powerpoint/2010/main" val="247681502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891862"/>
            <a:ext cx="8915399" cy="2262781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Session 4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568633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Content Placeholder 1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2588" y="197548"/>
            <a:ext cx="2767502" cy="1974152"/>
          </a:xfr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77913853-B3A2-41BA-8087-5DF9E84DCA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624110"/>
            <a:ext cx="6551075" cy="1280890"/>
          </a:xfrm>
        </p:spPr>
        <p:txBody>
          <a:bodyPr>
            <a:normAutofit/>
          </a:bodyPr>
          <a:lstStyle/>
          <a:p>
            <a:r>
              <a:rPr lang="en-GB" dirty="0"/>
              <a:t>Write the fact family for this fact.</a:t>
            </a:r>
          </a:p>
        </p:txBody>
      </p:sp>
      <p:sp>
        <p:nvSpPr>
          <p:cNvPr id="6" name="Content Placeholder 6">
            <a:extLst>
              <a:ext uri="{FF2B5EF4-FFF2-40B4-BE49-F238E27FC236}">
                <a16:creationId xmlns:a16="http://schemas.microsoft.com/office/drawing/2014/main" id="{43B93C05-BEB5-4BB9-84ED-695416EE5EB3}"/>
              </a:ext>
            </a:extLst>
          </p:cNvPr>
          <p:cNvSpPr txBox="1">
            <a:spLocks/>
          </p:cNvSpPr>
          <p:nvPr/>
        </p:nvSpPr>
        <p:spPr>
          <a:xfrm>
            <a:off x="3267132" y="2598262"/>
            <a:ext cx="6610963" cy="41684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4000" dirty="0">
                <a:latin typeface="Comic Sans MS" panose="030F0702030302020204" pitchFamily="66" charset="0"/>
              </a:rPr>
              <a:t>  7 x 2  = 14</a:t>
            </a:r>
          </a:p>
          <a:p>
            <a:pPr marL="0" indent="0">
              <a:buNone/>
            </a:pPr>
            <a:r>
              <a:rPr lang="en-GB" sz="4000" dirty="0">
                <a:latin typeface="Comic Sans MS" panose="030F0702030302020204" pitchFamily="66" charset="0"/>
              </a:rPr>
              <a:t>__ x __ = __</a:t>
            </a:r>
          </a:p>
          <a:p>
            <a:pPr marL="0" indent="0">
              <a:buFont typeface="Wingdings 3" charset="2"/>
              <a:buNone/>
            </a:pPr>
            <a:r>
              <a:rPr lang="en-GB" sz="4000" dirty="0">
                <a:latin typeface="Comic Sans MS" panose="030F0702030302020204" pitchFamily="66" charset="0"/>
              </a:rPr>
              <a:t>___÷___=___</a:t>
            </a:r>
          </a:p>
          <a:p>
            <a:pPr marL="0" indent="0">
              <a:buNone/>
            </a:pPr>
            <a:r>
              <a:rPr lang="en-GB" sz="4000" dirty="0">
                <a:latin typeface="Comic Sans MS" panose="030F0702030302020204" pitchFamily="66" charset="0"/>
              </a:rPr>
              <a:t>___÷___=___					</a:t>
            </a:r>
          </a:p>
        </p:txBody>
      </p:sp>
    </p:spTree>
    <p:extLst>
      <p:ext uri="{BB962C8B-B14F-4D97-AF65-F5344CB8AC3E}">
        <p14:creationId xmlns:p14="http://schemas.microsoft.com/office/powerpoint/2010/main" val="982733143"/>
      </p:ext>
    </p:extLst>
  </p:cSld>
  <p:clrMapOvr>
    <a:masterClrMapping/>
  </p:clrMapOvr>
  <p:transition spd="slow">
    <p:randomBar dir="vert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WALT subtract a 2 digit number from a 2 digit number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Crossing 10</a:t>
            </a:r>
          </a:p>
        </p:txBody>
      </p:sp>
    </p:spTree>
    <p:extLst>
      <p:ext uri="{BB962C8B-B14F-4D97-AF65-F5344CB8AC3E}">
        <p14:creationId xmlns:p14="http://schemas.microsoft.com/office/powerpoint/2010/main" val="90261417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dirty="0"/>
              <a:t>1.16 Subtraction: two-digit and two-digit numbers </a:t>
            </a:r>
            <a:r>
              <a:rPr lang="en-US" dirty="0"/>
              <a:t>– </a:t>
            </a:r>
            <a:r>
              <a:rPr lang="en-GB" dirty="0"/>
              <a:t>step 2:6</a:t>
            </a:r>
            <a:endParaRPr lang="en-US" dirty="0"/>
          </a:p>
        </p:txBody>
      </p:sp>
      <p:pic>
        <p:nvPicPr>
          <p:cNvPr id="4" name="Picture 3" descr="A picture containing object&#10;&#10;Description generated with very high confidence">
            <a:extLst>
              <a:ext uri="{FF2B5EF4-FFF2-40B4-BE49-F238E27FC236}">
                <a16:creationId xmlns:a16="http://schemas.microsoft.com/office/drawing/2014/main" id="{C0A76972-F03A-44CE-A0C5-E2B21912DC9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45755" y="1355836"/>
            <a:ext cx="1991984" cy="40990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719DFED-9201-4F8C-937F-F08CAD66976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56442" y="4291013"/>
            <a:ext cx="3479116" cy="59344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DD52BCC1-7D30-46F7-9F34-5B9F1342A867}"/>
              </a:ext>
            </a:extLst>
          </p:cNvPr>
          <p:cNvSpPr/>
          <p:nvPr/>
        </p:nvSpPr>
        <p:spPr bwMode="auto">
          <a:xfrm>
            <a:off x="3962401" y="4350828"/>
            <a:ext cx="3321269" cy="117715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indent="-28575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charset="0"/>
              <a:buChar char="●"/>
            </a:pPr>
            <a:endParaRPr lang="en-GB" sz="2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13" name="Picture 12" descr="A picture containing object&#10;&#10;Description generated with very high confidence">
            <a:extLst>
              <a:ext uri="{FF2B5EF4-FFF2-40B4-BE49-F238E27FC236}">
                <a16:creationId xmlns:a16="http://schemas.microsoft.com/office/drawing/2014/main" id="{00F751D6-E13C-4583-BE5A-FD970FCD59C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653238" y="1825552"/>
            <a:ext cx="895149" cy="417134"/>
          </a:xfrm>
          <a:prstGeom prst="rect">
            <a:avLst/>
          </a:prstGeom>
        </p:spPr>
      </p:pic>
      <p:pic>
        <p:nvPicPr>
          <p:cNvPr id="14" name="Picture 13" descr="A picture containing object&#10;&#10;Description generated with very high confidence">
            <a:extLst>
              <a:ext uri="{FF2B5EF4-FFF2-40B4-BE49-F238E27FC236}">
                <a16:creationId xmlns:a16="http://schemas.microsoft.com/office/drawing/2014/main" id="{2B269EF4-5B96-4B15-AA30-E86F996884EA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56442" y="2242686"/>
            <a:ext cx="2259323" cy="284998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F560BEDC-91E0-480A-8EF5-B62A975A40DF}"/>
              </a:ext>
            </a:extLst>
          </p:cNvPr>
          <p:cNvSpPr/>
          <p:nvPr/>
        </p:nvSpPr>
        <p:spPr bwMode="auto">
          <a:xfrm>
            <a:off x="5415091" y="2259194"/>
            <a:ext cx="627195" cy="55692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indent="-28575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charset="0"/>
              <a:buChar char="●"/>
            </a:pPr>
            <a:endParaRPr lang="en-GB" sz="2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75C41019-2A87-4F88-86FA-C8A209F167D6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56442" y="2267950"/>
            <a:ext cx="1739559" cy="45104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29E8105A-8D1A-4297-975F-6FCDBD533215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210476" y="3588881"/>
            <a:ext cx="2625082" cy="702132"/>
          </a:xfrm>
          <a:prstGeom prst="rect">
            <a:avLst/>
          </a:prstGeom>
        </p:spPr>
      </p:pic>
      <p:sp>
        <p:nvSpPr>
          <p:cNvPr id="9" name="Freeform: Shape 8">
            <a:extLst>
              <a:ext uri="{FF2B5EF4-FFF2-40B4-BE49-F238E27FC236}">
                <a16:creationId xmlns:a16="http://schemas.microsoft.com/office/drawing/2014/main" id="{025A545C-278A-4E0D-A8DC-E4D2EB7A9C1A}"/>
              </a:ext>
            </a:extLst>
          </p:cNvPr>
          <p:cNvSpPr/>
          <p:nvPr/>
        </p:nvSpPr>
        <p:spPr bwMode="auto">
          <a:xfrm rot="20832427">
            <a:off x="5127462" y="4004248"/>
            <a:ext cx="115254" cy="275849"/>
          </a:xfrm>
          <a:custGeom>
            <a:avLst/>
            <a:gdLst>
              <a:gd name="connsiteX0" fmla="*/ 114537 w 115254"/>
              <a:gd name="connsiteY0" fmla="*/ 918 h 245393"/>
              <a:gd name="connsiteX1" fmla="*/ 92312 w 115254"/>
              <a:gd name="connsiteY1" fmla="*/ 7268 h 245393"/>
              <a:gd name="connsiteX2" fmla="*/ 82787 w 115254"/>
              <a:gd name="connsiteY2" fmla="*/ 26318 h 245393"/>
              <a:gd name="connsiteX3" fmla="*/ 85962 w 115254"/>
              <a:gd name="connsiteY3" fmla="*/ 45368 h 245393"/>
              <a:gd name="connsiteX4" fmla="*/ 108187 w 115254"/>
              <a:gd name="connsiteY4" fmla="*/ 58068 h 245393"/>
              <a:gd name="connsiteX5" fmla="*/ 98662 w 115254"/>
              <a:gd name="connsiteY5" fmla="*/ 86643 h 245393"/>
              <a:gd name="connsiteX6" fmla="*/ 95487 w 115254"/>
              <a:gd name="connsiteY6" fmla="*/ 96168 h 245393"/>
              <a:gd name="connsiteX7" fmla="*/ 98662 w 115254"/>
              <a:gd name="connsiteY7" fmla="*/ 181893 h 245393"/>
              <a:gd name="connsiteX8" fmla="*/ 105012 w 115254"/>
              <a:gd name="connsiteY8" fmla="*/ 200943 h 245393"/>
              <a:gd name="connsiteX9" fmla="*/ 108187 w 115254"/>
              <a:gd name="connsiteY9" fmla="*/ 223168 h 245393"/>
              <a:gd name="connsiteX10" fmla="*/ 111362 w 115254"/>
              <a:gd name="connsiteY10" fmla="*/ 235868 h 245393"/>
              <a:gd name="connsiteX11" fmla="*/ 108187 w 115254"/>
              <a:gd name="connsiteY11" fmla="*/ 245393 h 245393"/>
              <a:gd name="connsiteX12" fmla="*/ 31987 w 115254"/>
              <a:gd name="connsiteY12" fmla="*/ 242218 h 245393"/>
              <a:gd name="connsiteX13" fmla="*/ 19287 w 115254"/>
              <a:gd name="connsiteY13" fmla="*/ 229518 h 245393"/>
              <a:gd name="connsiteX14" fmla="*/ 12937 w 115254"/>
              <a:gd name="connsiteY14" fmla="*/ 200943 h 245393"/>
              <a:gd name="connsiteX15" fmla="*/ 6587 w 115254"/>
              <a:gd name="connsiteY15" fmla="*/ 191418 h 245393"/>
              <a:gd name="connsiteX16" fmla="*/ 6587 w 115254"/>
              <a:gd name="connsiteY16" fmla="*/ 86643 h 245393"/>
              <a:gd name="connsiteX17" fmla="*/ 9762 w 115254"/>
              <a:gd name="connsiteY17" fmla="*/ 70768 h 245393"/>
              <a:gd name="connsiteX18" fmla="*/ 35162 w 115254"/>
              <a:gd name="connsiteY18" fmla="*/ 45368 h 245393"/>
              <a:gd name="connsiteX19" fmla="*/ 54212 w 115254"/>
              <a:gd name="connsiteY19" fmla="*/ 32668 h 245393"/>
              <a:gd name="connsiteX20" fmla="*/ 63737 w 115254"/>
              <a:gd name="connsiteY20" fmla="*/ 26318 h 245393"/>
              <a:gd name="connsiteX21" fmla="*/ 114537 w 115254"/>
              <a:gd name="connsiteY21" fmla="*/ 918 h 245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15254" h="245393">
                <a:moveTo>
                  <a:pt x="114537" y="918"/>
                </a:moveTo>
                <a:cubicBezTo>
                  <a:pt x="119299" y="-2257"/>
                  <a:pt x="99047" y="3526"/>
                  <a:pt x="92312" y="7268"/>
                </a:cubicBezTo>
                <a:cubicBezTo>
                  <a:pt x="87276" y="10066"/>
                  <a:pt x="84388" y="21516"/>
                  <a:pt x="82787" y="26318"/>
                </a:cubicBezTo>
                <a:cubicBezTo>
                  <a:pt x="83845" y="32668"/>
                  <a:pt x="83083" y="39610"/>
                  <a:pt x="85962" y="45368"/>
                </a:cubicBezTo>
                <a:cubicBezTo>
                  <a:pt x="87458" y="48360"/>
                  <a:pt x="106917" y="57433"/>
                  <a:pt x="108187" y="58068"/>
                </a:cubicBezTo>
                <a:lnTo>
                  <a:pt x="98662" y="86643"/>
                </a:lnTo>
                <a:lnTo>
                  <a:pt x="95487" y="96168"/>
                </a:lnTo>
                <a:cubicBezTo>
                  <a:pt x="96545" y="124743"/>
                  <a:pt x="96073" y="153416"/>
                  <a:pt x="98662" y="181893"/>
                </a:cubicBezTo>
                <a:cubicBezTo>
                  <a:pt x="99268" y="188559"/>
                  <a:pt x="105012" y="200943"/>
                  <a:pt x="105012" y="200943"/>
                </a:cubicBezTo>
                <a:cubicBezTo>
                  <a:pt x="106070" y="208351"/>
                  <a:pt x="106848" y="215805"/>
                  <a:pt x="108187" y="223168"/>
                </a:cubicBezTo>
                <a:cubicBezTo>
                  <a:pt x="108968" y="227461"/>
                  <a:pt x="111362" y="231504"/>
                  <a:pt x="111362" y="235868"/>
                </a:cubicBezTo>
                <a:cubicBezTo>
                  <a:pt x="111362" y="239215"/>
                  <a:pt x="109245" y="242218"/>
                  <a:pt x="108187" y="245393"/>
                </a:cubicBezTo>
                <a:cubicBezTo>
                  <a:pt x="82787" y="244335"/>
                  <a:pt x="57013" y="246687"/>
                  <a:pt x="31987" y="242218"/>
                </a:cubicBezTo>
                <a:cubicBezTo>
                  <a:pt x="26093" y="241166"/>
                  <a:pt x="22460" y="234595"/>
                  <a:pt x="19287" y="229518"/>
                </a:cubicBezTo>
                <a:cubicBezTo>
                  <a:pt x="17762" y="227078"/>
                  <a:pt x="13309" y="201934"/>
                  <a:pt x="12937" y="200943"/>
                </a:cubicBezTo>
                <a:cubicBezTo>
                  <a:pt x="11597" y="197370"/>
                  <a:pt x="8704" y="194593"/>
                  <a:pt x="6587" y="191418"/>
                </a:cubicBezTo>
                <a:cubicBezTo>
                  <a:pt x="-625" y="115687"/>
                  <a:pt x="-3640" y="144595"/>
                  <a:pt x="6587" y="86643"/>
                </a:cubicBezTo>
                <a:cubicBezTo>
                  <a:pt x="7525" y="81329"/>
                  <a:pt x="7867" y="75821"/>
                  <a:pt x="9762" y="70768"/>
                </a:cubicBezTo>
                <a:cubicBezTo>
                  <a:pt x="13838" y="59899"/>
                  <a:pt x="28038" y="51700"/>
                  <a:pt x="35162" y="45368"/>
                </a:cubicBezTo>
                <a:cubicBezTo>
                  <a:pt x="58377" y="24732"/>
                  <a:pt x="31987" y="43780"/>
                  <a:pt x="54212" y="32668"/>
                </a:cubicBezTo>
                <a:cubicBezTo>
                  <a:pt x="57625" y="30961"/>
                  <a:pt x="59986" y="27021"/>
                  <a:pt x="63737" y="26318"/>
                </a:cubicBezTo>
                <a:cubicBezTo>
                  <a:pt x="81536" y="22981"/>
                  <a:pt x="109775" y="4093"/>
                  <a:pt x="114537" y="918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indent="-28575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charset="0"/>
              <a:buChar char="●"/>
            </a:pPr>
            <a:endParaRPr lang="en-GB" sz="2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4E2942BD-AB5A-4138-92FC-FA50C9A4C6E9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7919"/>
          <a:stretch/>
        </p:blipFill>
        <p:spPr>
          <a:xfrm>
            <a:off x="5210476" y="3229817"/>
            <a:ext cx="2625082" cy="35906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23EFE53-5843-4349-BA2D-D77D075B7762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23945" y="4347659"/>
            <a:ext cx="391145" cy="515554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A3151823-8335-4702-8B4C-BBF826FFD3C1}"/>
              </a:ext>
            </a:extLst>
          </p:cNvPr>
          <p:cNvSpPr/>
          <p:nvPr/>
        </p:nvSpPr>
        <p:spPr bwMode="auto">
          <a:xfrm>
            <a:off x="6149718" y="2283003"/>
            <a:ext cx="627195" cy="55692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indent="-28575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charset="0"/>
              <a:buChar char="●"/>
            </a:pPr>
            <a:endParaRPr lang="en-GB" sz="2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3C14E43D-95C0-444F-A36B-8A124CB46672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369051" y="2267496"/>
            <a:ext cx="212725" cy="45104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FAA5D91A-3A96-4488-8FCB-FFD9D51D08AD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18010" y="3589813"/>
            <a:ext cx="845876" cy="702132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1C702FD4-2B1F-4084-A899-C4C5ECECA0FE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43120" y="3268187"/>
            <a:ext cx="567356" cy="31911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B44B139C-6A74-43FB-A0B6-C10E9FB310A8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817"/>
          <a:stretch/>
        </p:blipFill>
        <p:spPr>
          <a:xfrm>
            <a:off x="4345757" y="4340067"/>
            <a:ext cx="391145" cy="515554"/>
          </a:xfrm>
          <a:prstGeom prst="rect">
            <a:avLst/>
          </a:prstGeom>
        </p:spPr>
      </p:pic>
      <p:pic>
        <p:nvPicPr>
          <p:cNvPr id="24" name="Picture 23" descr="A picture containing object&#10;&#10;Description generated with very high confidence">
            <a:extLst>
              <a:ext uri="{FF2B5EF4-FFF2-40B4-BE49-F238E27FC236}">
                <a16:creationId xmlns:a16="http://schemas.microsoft.com/office/drawing/2014/main" id="{BC4AFB54-1488-432E-8CA7-3D020D2131C1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615765" y="1360867"/>
            <a:ext cx="1136315" cy="409903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8B4D1613-4675-4181-A784-5CE63E356973}"/>
              </a:ext>
            </a:extLst>
          </p:cNvPr>
          <p:cNvSpPr txBox="1"/>
          <p:nvPr/>
        </p:nvSpPr>
        <p:spPr>
          <a:xfrm>
            <a:off x="9386047" y="2527684"/>
            <a:ext cx="25280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Difference is a multiple of 10.</a:t>
            </a:r>
          </a:p>
        </p:txBody>
      </p:sp>
    </p:spTree>
    <p:extLst>
      <p:ext uri="{BB962C8B-B14F-4D97-AF65-F5344CB8AC3E}">
        <p14:creationId xmlns:p14="http://schemas.microsoft.com/office/powerpoint/2010/main" val="1425716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18" grpId="0" animBg="1"/>
      <p:bldP spid="18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dirty="0"/>
              <a:t>1.16 Subtraction: two-digit and two-digit numbers </a:t>
            </a:r>
            <a:r>
              <a:rPr lang="en-US" dirty="0"/>
              <a:t>– </a:t>
            </a:r>
            <a:r>
              <a:rPr lang="en-GB" dirty="0"/>
              <a:t>step 2:6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0A76972-F03A-44CE-A0C5-E2B21912DC9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085314" y="1369116"/>
            <a:ext cx="199870" cy="40990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719DFED-9201-4F8C-937F-F08CAD66976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56442" y="5040313"/>
            <a:ext cx="3479116" cy="59344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DD52BCC1-7D30-46F7-9F34-5B9F1342A867}"/>
              </a:ext>
            </a:extLst>
          </p:cNvPr>
          <p:cNvSpPr/>
          <p:nvPr/>
        </p:nvSpPr>
        <p:spPr bwMode="auto">
          <a:xfrm>
            <a:off x="3962400" y="5101716"/>
            <a:ext cx="3556000" cy="117715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indent="-28575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charset="0"/>
              <a:buChar char="●"/>
            </a:pPr>
            <a:endParaRPr lang="en-GB" sz="2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13" name="Picture 12" descr="A picture containing object&#10;&#10;Description generated with very high confidence">
            <a:extLst>
              <a:ext uri="{FF2B5EF4-FFF2-40B4-BE49-F238E27FC236}">
                <a16:creationId xmlns:a16="http://schemas.microsoft.com/office/drawing/2014/main" id="{00F751D6-E13C-4583-BE5A-FD970FCD59C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653238" y="1825552"/>
            <a:ext cx="895149" cy="417134"/>
          </a:xfrm>
          <a:prstGeom prst="rect">
            <a:avLst/>
          </a:prstGeom>
        </p:spPr>
      </p:pic>
      <p:pic>
        <p:nvPicPr>
          <p:cNvPr id="14" name="Picture 13" descr="A picture containing object&#10;&#10;Description generated with very high confidence">
            <a:extLst>
              <a:ext uri="{FF2B5EF4-FFF2-40B4-BE49-F238E27FC236}">
                <a16:creationId xmlns:a16="http://schemas.microsoft.com/office/drawing/2014/main" id="{2B269EF4-5B96-4B15-AA30-E86F996884EA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56442" y="2242686"/>
            <a:ext cx="1728873" cy="284998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F560BEDC-91E0-480A-8EF5-B62A975A40DF}"/>
              </a:ext>
            </a:extLst>
          </p:cNvPr>
          <p:cNvSpPr/>
          <p:nvPr/>
        </p:nvSpPr>
        <p:spPr bwMode="auto">
          <a:xfrm>
            <a:off x="5415091" y="2268719"/>
            <a:ext cx="627195" cy="55692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indent="-28575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charset="0"/>
              <a:buChar char="●"/>
            </a:pPr>
            <a:endParaRPr lang="en-GB" sz="2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75C41019-2A87-4F88-86FA-C8A209F167D6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50092" y="2267950"/>
            <a:ext cx="1739559" cy="45104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29E8105A-8D1A-4297-975F-6FCDBD533215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684156" y="4338181"/>
            <a:ext cx="2135001" cy="702132"/>
          </a:xfrm>
          <a:prstGeom prst="rect">
            <a:avLst/>
          </a:prstGeom>
        </p:spPr>
      </p:pic>
      <p:sp>
        <p:nvSpPr>
          <p:cNvPr id="9" name="Freeform: Shape 8">
            <a:extLst>
              <a:ext uri="{FF2B5EF4-FFF2-40B4-BE49-F238E27FC236}">
                <a16:creationId xmlns:a16="http://schemas.microsoft.com/office/drawing/2014/main" id="{025A545C-278A-4E0D-A8DC-E4D2EB7A9C1A}"/>
              </a:ext>
            </a:extLst>
          </p:cNvPr>
          <p:cNvSpPr/>
          <p:nvPr/>
        </p:nvSpPr>
        <p:spPr bwMode="auto">
          <a:xfrm rot="20832427">
            <a:off x="5127462" y="4753548"/>
            <a:ext cx="115254" cy="275849"/>
          </a:xfrm>
          <a:custGeom>
            <a:avLst/>
            <a:gdLst>
              <a:gd name="connsiteX0" fmla="*/ 114537 w 115254"/>
              <a:gd name="connsiteY0" fmla="*/ 918 h 245393"/>
              <a:gd name="connsiteX1" fmla="*/ 92312 w 115254"/>
              <a:gd name="connsiteY1" fmla="*/ 7268 h 245393"/>
              <a:gd name="connsiteX2" fmla="*/ 82787 w 115254"/>
              <a:gd name="connsiteY2" fmla="*/ 26318 h 245393"/>
              <a:gd name="connsiteX3" fmla="*/ 85962 w 115254"/>
              <a:gd name="connsiteY3" fmla="*/ 45368 h 245393"/>
              <a:gd name="connsiteX4" fmla="*/ 108187 w 115254"/>
              <a:gd name="connsiteY4" fmla="*/ 58068 h 245393"/>
              <a:gd name="connsiteX5" fmla="*/ 98662 w 115254"/>
              <a:gd name="connsiteY5" fmla="*/ 86643 h 245393"/>
              <a:gd name="connsiteX6" fmla="*/ 95487 w 115254"/>
              <a:gd name="connsiteY6" fmla="*/ 96168 h 245393"/>
              <a:gd name="connsiteX7" fmla="*/ 98662 w 115254"/>
              <a:gd name="connsiteY7" fmla="*/ 181893 h 245393"/>
              <a:gd name="connsiteX8" fmla="*/ 105012 w 115254"/>
              <a:gd name="connsiteY8" fmla="*/ 200943 h 245393"/>
              <a:gd name="connsiteX9" fmla="*/ 108187 w 115254"/>
              <a:gd name="connsiteY9" fmla="*/ 223168 h 245393"/>
              <a:gd name="connsiteX10" fmla="*/ 111362 w 115254"/>
              <a:gd name="connsiteY10" fmla="*/ 235868 h 245393"/>
              <a:gd name="connsiteX11" fmla="*/ 108187 w 115254"/>
              <a:gd name="connsiteY11" fmla="*/ 245393 h 245393"/>
              <a:gd name="connsiteX12" fmla="*/ 31987 w 115254"/>
              <a:gd name="connsiteY12" fmla="*/ 242218 h 245393"/>
              <a:gd name="connsiteX13" fmla="*/ 19287 w 115254"/>
              <a:gd name="connsiteY13" fmla="*/ 229518 h 245393"/>
              <a:gd name="connsiteX14" fmla="*/ 12937 w 115254"/>
              <a:gd name="connsiteY14" fmla="*/ 200943 h 245393"/>
              <a:gd name="connsiteX15" fmla="*/ 6587 w 115254"/>
              <a:gd name="connsiteY15" fmla="*/ 191418 h 245393"/>
              <a:gd name="connsiteX16" fmla="*/ 6587 w 115254"/>
              <a:gd name="connsiteY16" fmla="*/ 86643 h 245393"/>
              <a:gd name="connsiteX17" fmla="*/ 9762 w 115254"/>
              <a:gd name="connsiteY17" fmla="*/ 70768 h 245393"/>
              <a:gd name="connsiteX18" fmla="*/ 35162 w 115254"/>
              <a:gd name="connsiteY18" fmla="*/ 45368 h 245393"/>
              <a:gd name="connsiteX19" fmla="*/ 54212 w 115254"/>
              <a:gd name="connsiteY19" fmla="*/ 32668 h 245393"/>
              <a:gd name="connsiteX20" fmla="*/ 63737 w 115254"/>
              <a:gd name="connsiteY20" fmla="*/ 26318 h 245393"/>
              <a:gd name="connsiteX21" fmla="*/ 114537 w 115254"/>
              <a:gd name="connsiteY21" fmla="*/ 918 h 245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15254" h="245393">
                <a:moveTo>
                  <a:pt x="114537" y="918"/>
                </a:moveTo>
                <a:cubicBezTo>
                  <a:pt x="119299" y="-2257"/>
                  <a:pt x="99047" y="3526"/>
                  <a:pt x="92312" y="7268"/>
                </a:cubicBezTo>
                <a:cubicBezTo>
                  <a:pt x="87276" y="10066"/>
                  <a:pt x="84388" y="21516"/>
                  <a:pt x="82787" y="26318"/>
                </a:cubicBezTo>
                <a:cubicBezTo>
                  <a:pt x="83845" y="32668"/>
                  <a:pt x="83083" y="39610"/>
                  <a:pt x="85962" y="45368"/>
                </a:cubicBezTo>
                <a:cubicBezTo>
                  <a:pt x="87458" y="48360"/>
                  <a:pt x="106917" y="57433"/>
                  <a:pt x="108187" y="58068"/>
                </a:cubicBezTo>
                <a:lnTo>
                  <a:pt x="98662" y="86643"/>
                </a:lnTo>
                <a:lnTo>
                  <a:pt x="95487" y="96168"/>
                </a:lnTo>
                <a:cubicBezTo>
                  <a:pt x="96545" y="124743"/>
                  <a:pt x="96073" y="153416"/>
                  <a:pt x="98662" y="181893"/>
                </a:cubicBezTo>
                <a:cubicBezTo>
                  <a:pt x="99268" y="188559"/>
                  <a:pt x="105012" y="200943"/>
                  <a:pt x="105012" y="200943"/>
                </a:cubicBezTo>
                <a:cubicBezTo>
                  <a:pt x="106070" y="208351"/>
                  <a:pt x="106848" y="215805"/>
                  <a:pt x="108187" y="223168"/>
                </a:cubicBezTo>
                <a:cubicBezTo>
                  <a:pt x="108968" y="227461"/>
                  <a:pt x="111362" y="231504"/>
                  <a:pt x="111362" y="235868"/>
                </a:cubicBezTo>
                <a:cubicBezTo>
                  <a:pt x="111362" y="239215"/>
                  <a:pt x="109245" y="242218"/>
                  <a:pt x="108187" y="245393"/>
                </a:cubicBezTo>
                <a:cubicBezTo>
                  <a:pt x="82787" y="244335"/>
                  <a:pt x="57013" y="246687"/>
                  <a:pt x="31987" y="242218"/>
                </a:cubicBezTo>
                <a:cubicBezTo>
                  <a:pt x="26093" y="241166"/>
                  <a:pt x="22460" y="234595"/>
                  <a:pt x="19287" y="229518"/>
                </a:cubicBezTo>
                <a:cubicBezTo>
                  <a:pt x="17762" y="227078"/>
                  <a:pt x="13309" y="201934"/>
                  <a:pt x="12937" y="200943"/>
                </a:cubicBezTo>
                <a:cubicBezTo>
                  <a:pt x="11597" y="197370"/>
                  <a:pt x="8704" y="194593"/>
                  <a:pt x="6587" y="191418"/>
                </a:cubicBezTo>
                <a:cubicBezTo>
                  <a:pt x="-625" y="115687"/>
                  <a:pt x="-3640" y="144595"/>
                  <a:pt x="6587" y="86643"/>
                </a:cubicBezTo>
                <a:cubicBezTo>
                  <a:pt x="7525" y="81329"/>
                  <a:pt x="7867" y="75821"/>
                  <a:pt x="9762" y="70768"/>
                </a:cubicBezTo>
                <a:cubicBezTo>
                  <a:pt x="13838" y="59899"/>
                  <a:pt x="28038" y="51700"/>
                  <a:pt x="35162" y="45368"/>
                </a:cubicBezTo>
                <a:cubicBezTo>
                  <a:pt x="58377" y="24732"/>
                  <a:pt x="31987" y="43780"/>
                  <a:pt x="54212" y="32668"/>
                </a:cubicBezTo>
                <a:cubicBezTo>
                  <a:pt x="57625" y="30961"/>
                  <a:pt x="59986" y="27021"/>
                  <a:pt x="63737" y="26318"/>
                </a:cubicBezTo>
                <a:cubicBezTo>
                  <a:pt x="81536" y="22981"/>
                  <a:pt x="109775" y="4093"/>
                  <a:pt x="114537" y="918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indent="-28575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charset="0"/>
              <a:buChar char="●"/>
            </a:pPr>
            <a:endParaRPr lang="en-GB" sz="2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4E2942BD-AB5A-4138-92FC-FA50C9A4C6E9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7919"/>
          <a:stretch/>
        </p:blipFill>
        <p:spPr>
          <a:xfrm>
            <a:off x="5462785" y="3864486"/>
            <a:ext cx="2625082" cy="35906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23EFE53-5843-4349-BA2D-D77D075B7762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27711" y="5092725"/>
            <a:ext cx="391145" cy="51555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1C702FD4-2B1F-4084-A899-C4C5ECECA0FE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197132" y="3904902"/>
            <a:ext cx="567356" cy="31911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B44B139C-6A74-43FB-A0B6-C10E9FB310A8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817"/>
          <a:stretch/>
        </p:blipFill>
        <p:spPr>
          <a:xfrm>
            <a:off x="4992932" y="5093601"/>
            <a:ext cx="391145" cy="515554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BC4AFB54-1488-432E-8CA7-3D020D2131C1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607843" y="1318275"/>
            <a:ext cx="1271820" cy="640947"/>
          </a:xfrm>
          <a:prstGeom prst="rect">
            <a:avLst/>
          </a:prstGeom>
        </p:spPr>
      </p:pic>
      <p:pic>
        <p:nvPicPr>
          <p:cNvPr id="28" name="Picture 27" descr="A picture containing object&#10;&#10;Description generated with very high confidence">
            <a:extLst>
              <a:ext uri="{FF2B5EF4-FFF2-40B4-BE49-F238E27FC236}">
                <a16:creationId xmlns:a16="http://schemas.microsoft.com/office/drawing/2014/main" id="{67E60F70-9505-4B29-89A0-8DD06194AB7E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45756" y="1355836"/>
            <a:ext cx="678189" cy="409903"/>
          </a:xfrm>
          <a:prstGeom prst="rect">
            <a:avLst/>
          </a:prstGeom>
        </p:spPr>
      </p:pic>
      <p:pic>
        <p:nvPicPr>
          <p:cNvPr id="29" name="Picture 28" descr="A picture containing object&#10;&#10;Description generated with very high confidence">
            <a:extLst>
              <a:ext uri="{FF2B5EF4-FFF2-40B4-BE49-F238E27FC236}">
                <a16:creationId xmlns:a16="http://schemas.microsoft.com/office/drawing/2014/main" id="{24EC55E4-B2EF-4E0E-B5CC-DFFE80FFF28E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23944" y="1355836"/>
            <a:ext cx="1061370" cy="409903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66036DB0-9579-4137-BA98-6C01AA129AA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347831" y="2149642"/>
            <a:ext cx="199870" cy="409903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5CF8C66C-2F03-4B60-9636-9676ED70E5EF}"/>
              </a:ext>
            </a:extLst>
          </p:cNvPr>
          <p:cNvPicPr>
            <a:picLocks noChangeAspect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089712" y="2552662"/>
            <a:ext cx="733041" cy="505177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B1AA9231-3DBC-497B-A029-4C4A5FD2CE7A}"/>
              </a:ext>
            </a:extLst>
          </p:cNvPr>
          <p:cNvPicPr>
            <a:picLocks noChangeAspect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042286" y="3032861"/>
            <a:ext cx="733041" cy="302721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A3151823-8335-4702-8B4C-BBF826FFD3C1}"/>
              </a:ext>
            </a:extLst>
          </p:cNvPr>
          <p:cNvSpPr/>
          <p:nvPr/>
        </p:nvSpPr>
        <p:spPr bwMode="auto">
          <a:xfrm>
            <a:off x="5768722" y="3033359"/>
            <a:ext cx="627195" cy="55692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indent="-28575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charset="0"/>
              <a:buChar char="●"/>
            </a:pPr>
            <a:endParaRPr lang="en-GB" sz="2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3C14E43D-95C0-444F-A36B-8A124CB46672}"/>
              </a:ext>
            </a:extLst>
          </p:cNvPr>
          <p:cNvPicPr>
            <a:picLocks noChangeAspect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986814" y="2982822"/>
            <a:ext cx="302143" cy="359065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BAF226F8-066B-4293-8B8D-BCA6D230DE9C}"/>
              </a:ext>
            </a:extLst>
          </p:cNvPr>
          <p:cNvPicPr>
            <a:picLocks noChangeAspect="1"/>
          </p:cNvPicPr>
          <p:nvPr/>
        </p:nvPicPr>
        <p:blipFill rotWithShape="1"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529228" y="4361308"/>
            <a:ext cx="564360" cy="690042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87A4C42B-EFEE-44D1-B1E2-F6201A3E016C}"/>
              </a:ext>
            </a:extLst>
          </p:cNvPr>
          <p:cNvPicPr>
            <a:picLocks noChangeAspect="1"/>
          </p:cNvPicPr>
          <p:nvPr/>
        </p:nvPicPr>
        <p:blipFill rotWithShape="1"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67959" y="3755654"/>
            <a:ext cx="801925" cy="593440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E0B2D270-BE3B-4C60-B2D2-A017A61432FE}"/>
              </a:ext>
            </a:extLst>
          </p:cNvPr>
          <p:cNvPicPr>
            <a:picLocks noChangeAspect="1"/>
          </p:cNvPicPr>
          <p:nvPr/>
        </p:nvPicPr>
        <p:blipFill rotWithShape="1"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502" b="-184"/>
          <a:stretch/>
        </p:blipFill>
        <p:spPr>
          <a:xfrm>
            <a:off x="4363388" y="5084660"/>
            <a:ext cx="588805" cy="689000"/>
          </a:xfrm>
          <a:prstGeom prst="rect">
            <a:avLst/>
          </a:prstGeom>
        </p:spPr>
      </p:pic>
      <p:sp>
        <p:nvSpPr>
          <p:cNvPr id="42" name="Rectangle 41">
            <a:extLst>
              <a:ext uri="{FF2B5EF4-FFF2-40B4-BE49-F238E27FC236}">
                <a16:creationId xmlns:a16="http://schemas.microsoft.com/office/drawing/2014/main" id="{AD832879-490C-4F50-80B6-FBCB6191AC9F}"/>
              </a:ext>
            </a:extLst>
          </p:cNvPr>
          <p:cNvSpPr/>
          <p:nvPr/>
        </p:nvSpPr>
        <p:spPr bwMode="auto">
          <a:xfrm>
            <a:off x="6607844" y="3025110"/>
            <a:ext cx="627195" cy="55692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indent="-28575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charset="0"/>
              <a:buChar char="●"/>
            </a:pPr>
            <a:endParaRPr lang="en-GB" sz="2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3" name="Picture 42">
            <a:extLst>
              <a:ext uri="{FF2B5EF4-FFF2-40B4-BE49-F238E27FC236}">
                <a16:creationId xmlns:a16="http://schemas.microsoft.com/office/drawing/2014/main" id="{587BBBB1-D1BC-4AD1-BA85-2F855F18A6FA}"/>
              </a:ext>
            </a:extLst>
          </p:cNvPr>
          <p:cNvPicPr>
            <a:picLocks noChangeAspect="1"/>
          </p:cNvPicPr>
          <p:nvPr/>
        </p:nvPicPr>
        <p:blipFill rotWithShape="1"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581724" y="3019046"/>
            <a:ext cx="209778" cy="284058"/>
          </a:xfrm>
          <a:prstGeom prst="rect">
            <a:avLst/>
          </a:prstGeom>
        </p:spPr>
      </p:pic>
      <p:sp>
        <p:nvSpPr>
          <p:cNvPr id="45" name="TextBox 44">
            <a:extLst>
              <a:ext uri="{FF2B5EF4-FFF2-40B4-BE49-F238E27FC236}">
                <a16:creationId xmlns:a16="http://schemas.microsoft.com/office/drawing/2014/main" id="{90479257-22BB-478D-84B0-D4C385BC9308}"/>
              </a:ext>
            </a:extLst>
          </p:cNvPr>
          <p:cNvSpPr txBox="1"/>
          <p:nvPr/>
        </p:nvSpPr>
        <p:spPr bwMode="auto">
          <a:xfrm>
            <a:off x="4414133" y="3799057"/>
            <a:ext cx="85563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" panose="020B0503030403020204" pitchFamily="34" charset="0"/>
              </a:rPr>
              <a:t>1</a:t>
            </a:r>
            <a:endParaRPr lang="en-GB" sz="2400" dirty="0">
              <a:solidFill>
                <a:srgbClr val="000000"/>
              </a:solidFill>
              <a:latin typeface="Myriad Pro" panose="020B0503030403020204" pitchFamily="34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5239B7D0-4016-4E78-A154-1BC6E117BB72}"/>
              </a:ext>
            </a:extLst>
          </p:cNvPr>
          <p:cNvSpPr txBox="1"/>
          <p:nvPr/>
        </p:nvSpPr>
        <p:spPr bwMode="auto">
          <a:xfrm>
            <a:off x="4229970" y="5271600"/>
            <a:ext cx="85563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" panose="020B0503030403020204" pitchFamily="34" charset="0"/>
              </a:rPr>
              <a:t>59</a:t>
            </a:r>
            <a:endParaRPr lang="en-GB" sz="2400" dirty="0">
              <a:solidFill>
                <a:srgbClr val="000000"/>
              </a:solidFill>
              <a:latin typeface="Myriad Pro" panose="020B0503030403020204" pitchFamily="34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98ECC16F-FE84-4A81-81E3-9C6DB4CCC3F2}"/>
              </a:ext>
            </a:extLst>
          </p:cNvPr>
          <p:cNvSpPr txBox="1"/>
          <p:nvPr/>
        </p:nvSpPr>
        <p:spPr bwMode="auto">
          <a:xfrm>
            <a:off x="7069759" y="1412611"/>
            <a:ext cx="85563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" panose="020B0503030403020204" pitchFamily="34" charset="0"/>
              </a:rPr>
              <a:t>59</a:t>
            </a:r>
            <a:endParaRPr lang="en-GB" sz="2400" dirty="0">
              <a:solidFill>
                <a:srgbClr val="000000"/>
              </a:solidFill>
              <a:latin typeface="Myriad Pro" panose="020B0503030403020204" pitchFamily="34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E17D4092-2A52-44FF-A97F-33F79A8AB903}"/>
              </a:ext>
            </a:extLst>
          </p:cNvPr>
          <p:cNvSpPr/>
          <p:nvPr/>
        </p:nvSpPr>
        <p:spPr bwMode="auto">
          <a:xfrm>
            <a:off x="5600702" y="4789630"/>
            <a:ext cx="112712" cy="248852"/>
          </a:xfrm>
          <a:custGeom>
            <a:avLst/>
            <a:gdLst>
              <a:gd name="connsiteX0" fmla="*/ 93662 w 112712"/>
              <a:gd name="connsiteY0" fmla="*/ 7791 h 248852"/>
              <a:gd name="connsiteX1" fmla="*/ 98425 w 112712"/>
              <a:gd name="connsiteY1" fmla="*/ 107804 h 248852"/>
              <a:gd name="connsiteX2" fmla="*/ 100012 w 112712"/>
              <a:gd name="connsiteY2" fmla="*/ 141141 h 248852"/>
              <a:gd name="connsiteX3" fmla="*/ 101600 w 112712"/>
              <a:gd name="connsiteY3" fmla="*/ 147491 h 248852"/>
              <a:gd name="connsiteX4" fmla="*/ 104775 w 112712"/>
              <a:gd name="connsiteY4" fmla="*/ 157016 h 248852"/>
              <a:gd name="connsiteX5" fmla="*/ 106362 w 112712"/>
              <a:gd name="connsiteY5" fmla="*/ 168129 h 248852"/>
              <a:gd name="connsiteX6" fmla="*/ 109537 w 112712"/>
              <a:gd name="connsiteY6" fmla="*/ 188766 h 248852"/>
              <a:gd name="connsiteX7" fmla="*/ 112712 w 112712"/>
              <a:gd name="connsiteY7" fmla="*/ 209404 h 248852"/>
              <a:gd name="connsiteX8" fmla="*/ 106362 w 112712"/>
              <a:gd name="connsiteY8" fmla="*/ 245916 h 248852"/>
              <a:gd name="connsiteX9" fmla="*/ 68262 w 112712"/>
              <a:gd name="connsiteY9" fmla="*/ 242741 h 248852"/>
              <a:gd name="connsiteX10" fmla="*/ 58737 w 112712"/>
              <a:gd name="connsiteY10" fmla="*/ 241154 h 248852"/>
              <a:gd name="connsiteX11" fmla="*/ 34925 w 112712"/>
              <a:gd name="connsiteY11" fmla="*/ 236391 h 248852"/>
              <a:gd name="connsiteX12" fmla="*/ 22225 w 112712"/>
              <a:gd name="connsiteY12" fmla="*/ 230041 h 248852"/>
              <a:gd name="connsiteX13" fmla="*/ 9525 w 112712"/>
              <a:gd name="connsiteY13" fmla="*/ 214166 h 248852"/>
              <a:gd name="connsiteX14" fmla="*/ 0 w 112712"/>
              <a:gd name="connsiteY14" fmla="*/ 164954 h 248852"/>
              <a:gd name="connsiteX15" fmla="*/ 1587 w 112712"/>
              <a:gd name="connsiteY15" fmla="*/ 131616 h 248852"/>
              <a:gd name="connsiteX16" fmla="*/ 19050 w 112712"/>
              <a:gd name="connsiteY16" fmla="*/ 93516 h 248852"/>
              <a:gd name="connsiteX17" fmla="*/ 49212 w 112712"/>
              <a:gd name="connsiteY17" fmla="*/ 49066 h 248852"/>
              <a:gd name="connsiteX18" fmla="*/ 57150 w 112712"/>
              <a:gd name="connsiteY18" fmla="*/ 42716 h 248852"/>
              <a:gd name="connsiteX19" fmla="*/ 66675 w 112712"/>
              <a:gd name="connsiteY19" fmla="*/ 30016 h 248852"/>
              <a:gd name="connsiteX20" fmla="*/ 77787 w 112712"/>
              <a:gd name="connsiteY20" fmla="*/ 15729 h 248852"/>
              <a:gd name="connsiteX21" fmla="*/ 93662 w 112712"/>
              <a:gd name="connsiteY21" fmla="*/ 7791 h 2488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12712" h="248852">
                <a:moveTo>
                  <a:pt x="93662" y="7791"/>
                </a:moveTo>
                <a:cubicBezTo>
                  <a:pt x="97102" y="23137"/>
                  <a:pt x="89602" y="72523"/>
                  <a:pt x="98425" y="107804"/>
                </a:cubicBezTo>
                <a:cubicBezTo>
                  <a:pt x="98954" y="118916"/>
                  <a:pt x="99125" y="130052"/>
                  <a:pt x="100012" y="141141"/>
                </a:cubicBezTo>
                <a:cubicBezTo>
                  <a:pt x="100186" y="143316"/>
                  <a:pt x="100973" y="145401"/>
                  <a:pt x="101600" y="147491"/>
                </a:cubicBezTo>
                <a:cubicBezTo>
                  <a:pt x="102562" y="150697"/>
                  <a:pt x="104775" y="157016"/>
                  <a:pt x="104775" y="157016"/>
                </a:cubicBezTo>
                <a:cubicBezTo>
                  <a:pt x="105304" y="160720"/>
                  <a:pt x="105793" y="164431"/>
                  <a:pt x="106362" y="168129"/>
                </a:cubicBezTo>
                <a:cubicBezTo>
                  <a:pt x="108134" y="179645"/>
                  <a:pt x="107997" y="176443"/>
                  <a:pt x="109537" y="188766"/>
                </a:cubicBezTo>
                <a:cubicBezTo>
                  <a:pt x="111822" y="207048"/>
                  <a:pt x="109755" y="197574"/>
                  <a:pt x="112712" y="209404"/>
                </a:cubicBezTo>
                <a:cubicBezTo>
                  <a:pt x="110595" y="221575"/>
                  <a:pt x="116245" y="238504"/>
                  <a:pt x="106362" y="245916"/>
                </a:cubicBezTo>
                <a:cubicBezTo>
                  <a:pt x="96167" y="253562"/>
                  <a:pt x="80943" y="244009"/>
                  <a:pt x="68262" y="242741"/>
                </a:cubicBezTo>
                <a:cubicBezTo>
                  <a:pt x="65059" y="242421"/>
                  <a:pt x="61918" y="241643"/>
                  <a:pt x="58737" y="241154"/>
                </a:cubicBezTo>
                <a:cubicBezTo>
                  <a:pt x="50456" y="239880"/>
                  <a:pt x="42915" y="239387"/>
                  <a:pt x="34925" y="236391"/>
                </a:cubicBezTo>
                <a:cubicBezTo>
                  <a:pt x="30493" y="234729"/>
                  <a:pt x="26458" y="232158"/>
                  <a:pt x="22225" y="230041"/>
                </a:cubicBezTo>
                <a:cubicBezTo>
                  <a:pt x="17992" y="224749"/>
                  <a:pt x="12556" y="220227"/>
                  <a:pt x="9525" y="214166"/>
                </a:cubicBezTo>
                <a:cubicBezTo>
                  <a:pt x="165" y="195447"/>
                  <a:pt x="1324" y="184816"/>
                  <a:pt x="0" y="164954"/>
                </a:cubicBezTo>
                <a:cubicBezTo>
                  <a:pt x="529" y="153841"/>
                  <a:pt x="-990" y="142439"/>
                  <a:pt x="1587" y="131616"/>
                </a:cubicBezTo>
                <a:cubicBezTo>
                  <a:pt x="6228" y="112125"/>
                  <a:pt x="10810" y="105877"/>
                  <a:pt x="19050" y="93516"/>
                </a:cubicBezTo>
                <a:cubicBezTo>
                  <a:pt x="25568" y="73959"/>
                  <a:pt x="21834" y="83586"/>
                  <a:pt x="49212" y="49066"/>
                </a:cubicBezTo>
                <a:cubicBezTo>
                  <a:pt x="51318" y="46411"/>
                  <a:pt x="54504" y="44833"/>
                  <a:pt x="57150" y="42716"/>
                </a:cubicBezTo>
                <a:cubicBezTo>
                  <a:pt x="64835" y="27346"/>
                  <a:pt x="54640" y="46063"/>
                  <a:pt x="66675" y="30016"/>
                </a:cubicBezTo>
                <a:cubicBezTo>
                  <a:pt x="74910" y="19036"/>
                  <a:pt x="62823" y="27368"/>
                  <a:pt x="77787" y="15729"/>
                </a:cubicBezTo>
                <a:cubicBezTo>
                  <a:pt x="95086" y="2274"/>
                  <a:pt x="90222" y="-7555"/>
                  <a:pt x="93662" y="779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indent="-28575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charset="0"/>
              <a:buChar char="●"/>
            </a:pPr>
            <a:endParaRPr lang="en-GB" sz="2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FAA5D91A-3A96-4488-8FCB-FFD9D51D08AD}"/>
              </a:ext>
            </a:extLst>
          </p:cNvPr>
          <p:cNvPicPr>
            <a:picLocks noChangeAspect="1"/>
          </p:cNvPicPr>
          <p:nvPr/>
        </p:nvPicPr>
        <p:blipFill rotWithShape="1"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75242" y="4342754"/>
            <a:ext cx="645737" cy="702132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F7A17F2D-6137-49CA-B1B3-694CDCF44C8D}"/>
              </a:ext>
            </a:extLst>
          </p:cNvPr>
          <p:cNvSpPr txBox="1"/>
          <p:nvPr/>
        </p:nvSpPr>
        <p:spPr>
          <a:xfrm>
            <a:off x="9463561" y="1237621"/>
            <a:ext cx="252804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Think about the last slide. Can that help you?</a:t>
            </a:r>
          </a:p>
          <a:p>
            <a:endParaRPr lang="en-GB" dirty="0"/>
          </a:p>
          <a:p>
            <a:r>
              <a:rPr lang="en-GB" dirty="0"/>
              <a:t>You can partition the ones further.</a:t>
            </a:r>
          </a:p>
        </p:txBody>
      </p:sp>
    </p:spTree>
    <p:extLst>
      <p:ext uri="{BB962C8B-B14F-4D97-AF65-F5344CB8AC3E}">
        <p14:creationId xmlns:p14="http://schemas.microsoft.com/office/powerpoint/2010/main" val="1174981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"/>
                            </p:stCondLst>
                            <p:childTnLst>
                              <p:par>
                                <p:cTn id="9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18" grpId="0" animBg="1"/>
      <p:bldP spid="18" grpId="1" animBg="1"/>
      <p:bldP spid="42" grpId="0" animBg="1"/>
      <p:bldP spid="42" grpId="1" animBg="1"/>
      <p:bldP spid="45" grpId="0"/>
      <p:bldP spid="46" grpId="0"/>
      <p:bldP spid="4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screenshot&#10;&#10;Description generated with high confidence">
            <a:extLst>
              <a:ext uri="{FF2B5EF4-FFF2-40B4-BE49-F238E27FC236}">
                <a16:creationId xmlns:a16="http://schemas.microsoft.com/office/drawing/2014/main" id="{DB933B66-8F34-47F9-90CF-9817BFAF560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41"/>
          <a:stretch/>
        </p:blipFill>
        <p:spPr>
          <a:xfrm>
            <a:off x="6632225" y="4269131"/>
            <a:ext cx="3406494" cy="2101067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8C2D075A-B336-46F1-B033-6076DEC7DC3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308787" y="1359727"/>
            <a:ext cx="199870" cy="409903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C5210CFA-E91A-4184-9BBA-D3D29A1777F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31316" y="1308886"/>
            <a:ext cx="1271820" cy="640947"/>
          </a:xfrm>
          <a:prstGeom prst="rect">
            <a:avLst/>
          </a:prstGeom>
        </p:spPr>
      </p:pic>
      <p:pic>
        <p:nvPicPr>
          <p:cNvPr id="71" name="Picture 70" descr="A picture containing object&#10;&#10;Description generated with very high confidence">
            <a:extLst>
              <a:ext uri="{FF2B5EF4-FFF2-40B4-BE49-F238E27FC236}">
                <a16:creationId xmlns:a16="http://schemas.microsoft.com/office/drawing/2014/main" id="{843A4D78-9EF8-48CF-A516-9BA1A05AB6A7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569229" y="1346447"/>
            <a:ext cx="678189" cy="409903"/>
          </a:xfrm>
          <a:prstGeom prst="rect">
            <a:avLst/>
          </a:prstGeom>
        </p:spPr>
      </p:pic>
      <p:pic>
        <p:nvPicPr>
          <p:cNvPr id="72" name="Picture 71" descr="A picture containing object&#10;&#10;Description generated with very high confidence">
            <a:extLst>
              <a:ext uri="{FF2B5EF4-FFF2-40B4-BE49-F238E27FC236}">
                <a16:creationId xmlns:a16="http://schemas.microsoft.com/office/drawing/2014/main" id="{4B22B7D8-219B-43C6-8081-66DB77C6A9E9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400293" y="1346447"/>
            <a:ext cx="908494" cy="409903"/>
          </a:xfrm>
          <a:prstGeom prst="rect">
            <a:avLst/>
          </a:prstGeom>
        </p:spPr>
      </p:pic>
      <p:sp>
        <p:nvSpPr>
          <p:cNvPr id="73" name="TextBox 72">
            <a:extLst>
              <a:ext uri="{FF2B5EF4-FFF2-40B4-BE49-F238E27FC236}">
                <a16:creationId xmlns:a16="http://schemas.microsoft.com/office/drawing/2014/main" id="{F6A8BDDF-3139-46D2-A840-38A54EAE62BE}"/>
              </a:ext>
            </a:extLst>
          </p:cNvPr>
          <p:cNvSpPr txBox="1"/>
          <p:nvPr/>
        </p:nvSpPr>
        <p:spPr bwMode="auto">
          <a:xfrm>
            <a:off x="9293232" y="1403222"/>
            <a:ext cx="85563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" panose="020B0503030403020204" pitchFamily="34" charset="0"/>
              </a:rPr>
              <a:t>59</a:t>
            </a:r>
            <a:endParaRPr lang="en-GB" sz="2400" dirty="0">
              <a:solidFill>
                <a:srgbClr val="000000"/>
              </a:solidFill>
              <a:latin typeface="Myriad Pro" panose="020B0503030403020204" pitchFamily="34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dirty="0"/>
              <a:t>1.16 Subtraction: two-digit and two-digit numbers </a:t>
            </a:r>
            <a:r>
              <a:rPr lang="en-US" dirty="0"/>
              <a:t>– </a:t>
            </a:r>
            <a:r>
              <a:rPr lang="en-GB" dirty="0"/>
              <a:t>step 2:6</a:t>
            </a:r>
            <a:endParaRPr lang="en-US" dirty="0"/>
          </a:p>
        </p:txBody>
      </p:sp>
      <p:pic>
        <p:nvPicPr>
          <p:cNvPr id="34" name="Picture 33" descr="A picture containing object&#10;&#10;Description generated with very high confidence">
            <a:extLst>
              <a:ext uri="{FF2B5EF4-FFF2-40B4-BE49-F238E27FC236}">
                <a16:creationId xmlns:a16="http://schemas.microsoft.com/office/drawing/2014/main" id="{392359F1-DAC9-4DC8-BB0F-0CC7CF8C3705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99455" y="1355836"/>
            <a:ext cx="1991984" cy="409903"/>
          </a:xfrm>
          <a:prstGeom prst="rect">
            <a:avLst/>
          </a:prstGeom>
        </p:spPr>
      </p:pic>
      <p:pic>
        <p:nvPicPr>
          <p:cNvPr id="35" name="Picture 34" descr="A picture containing object&#10;&#10;Description generated with very high confidence">
            <a:extLst>
              <a:ext uri="{FF2B5EF4-FFF2-40B4-BE49-F238E27FC236}">
                <a16:creationId xmlns:a16="http://schemas.microsoft.com/office/drawing/2014/main" id="{34566B22-6BCC-4548-9AEE-FEBD2093C707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69465" y="1360867"/>
            <a:ext cx="1136315" cy="409903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F92EF97E-778A-4899-8368-7CE77C125D28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302889" y="3358805"/>
            <a:ext cx="3479116" cy="593440"/>
          </a:xfrm>
          <a:prstGeom prst="rect">
            <a:avLst/>
          </a:prstGeom>
        </p:spPr>
      </p:pic>
      <p:sp>
        <p:nvSpPr>
          <p:cNvPr id="44" name="Rectangle 43">
            <a:extLst>
              <a:ext uri="{FF2B5EF4-FFF2-40B4-BE49-F238E27FC236}">
                <a16:creationId xmlns:a16="http://schemas.microsoft.com/office/drawing/2014/main" id="{745D4BD1-585D-4E6C-8CA7-5238A85FC75E}"/>
              </a:ext>
            </a:extLst>
          </p:cNvPr>
          <p:cNvSpPr/>
          <p:nvPr/>
        </p:nvSpPr>
        <p:spPr bwMode="auto">
          <a:xfrm>
            <a:off x="1908848" y="3418620"/>
            <a:ext cx="3321269" cy="117715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indent="-28575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charset="0"/>
              <a:buChar char="●"/>
            </a:pPr>
            <a:endParaRPr lang="en-GB" sz="2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8" name="Picture 47">
            <a:extLst>
              <a:ext uri="{FF2B5EF4-FFF2-40B4-BE49-F238E27FC236}">
                <a16:creationId xmlns:a16="http://schemas.microsoft.com/office/drawing/2014/main" id="{B6859F56-A122-4771-98B1-09DE41CF7E91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156923" y="2656673"/>
            <a:ext cx="2625082" cy="702132"/>
          </a:xfrm>
          <a:prstGeom prst="rect">
            <a:avLst/>
          </a:prstGeom>
        </p:spPr>
      </p:pic>
      <p:sp>
        <p:nvSpPr>
          <p:cNvPr id="49" name="Freeform: Shape 48">
            <a:extLst>
              <a:ext uri="{FF2B5EF4-FFF2-40B4-BE49-F238E27FC236}">
                <a16:creationId xmlns:a16="http://schemas.microsoft.com/office/drawing/2014/main" id="{1A0F4FE1-1C07-49F9-8572-4292AA1DFC68}"/>
              </a:ext>
            </a:extLst>
          </p:cNvPr>
          <p:cNvSpPr/>
          <p:nvPr/>
        </p:nvSpPr>
        <p:spPr bwMode="auto">
          <a:xfrm rot="20832427">
            <a:off x="3073909" y="3072040"/>
            <a:ext cx="115254" cy="275849"/>
          </a:xfrm>
          <a:custGeom>
            <a:avLst/>
            <a:gdLst>
              <a:gd name="connsiteX0" fmla="*/ 114537 w 115254"/>
              <a:gd name="connsiteY0" fmla="*/ 918 h 245393"/>
              <a:gd name="connsiteX1" fmla="*/ 92312 w 115254"/>
              <a:gd name="connsiteY1" fmla="*/ 7268 h 245393"/>
              <a:gd name="connsiteX2" fmla="*/ 82787 w 115254"/>
              <a:gd name="connsiteY2" fmla="*/ 26318 h 245393"/>
              <a:gd name="connsiteX3" fmla="*/ 85962 w 115254"/>
              <a:gd name="connsiteY3" fmla="*/ 45368 h 245393"/>
              <a:gd name="connsiteX4" fmla="*/ 108187 w 115254"/>
              <a:gd name="connsiteY4" fmla="*/ 58068 h 245393"/>
              <a:gd name="connsiteX5" fmla="*/ 98662 w 115254"/>
              <a:gd name="connsiteY5" fmla="*/ 86643 h 245393"/>
              <a:gd name="connsiteX6" fmla="*/ 95487 w 115254"/>
              <a:gd name="connsiteY6" fmla="*/ 96168 h 245393"/>
              <a:gd name="connsiteX7" fmla="*/ 98662 w 115254"/>
              <a:gd name="connsiteY7" fmla="*/ 181893 h 245393"/>
              <a:gd name="connsiteX8" fmla="*/ 105012 w 115254"/>
              <a:gd name="connsiteY8" fmla="*/ 200943 h 245393"/>
              <a:gd name="connsiteX9" fmla="*/ 108187 w 115254"/>
              <a:gd name="connsiteY9" fmla="*/ 223168 h 245393"/>
              <a:gd name="connsiteX10" fmla="*/ 111362 w 115254"/>
              <a:gd name="connsiteY10" fmla="*/ 235868 h 245393"/>
              <a:gd name="connsiteX11" fmla="*/ 108187 w 115254"/>
              <a:gd name="connsiteY11" fmla="*/ 245393 h 245393"/>
              <a:gd name="connsiteX12" fmla="*/ 31987 w 115254"/>
              <a:gd name="connsiteY12" fmla="*/ 242218 h 245393"/>
              <a:gd name="connsiteX13" fmla="*/ 19287 w 115254"/>
              <a:gd name="connsiteY13" fmla="*/ 229518 h 245393"/>
              <a:gd name="connsiteX14" fmla="*/ 12937 w 115254"/>
              <a:gd name="connsiteY14" fmla="*/ 200943 h 245393"/>
              <a:gd name="connsiteX15" fmla="*/ 6587 w 115254"/>
              <a:gd name="connsiteY15" fmla="*/ 191418 h 245393"/>
              <a:gd name="connsiteX16" fmla="*/ 6587 w 115254"/>
              <a:gd name="connsiteY16" fmla="*/ 86643 h 245393"/>
              <a:gd name="connsiteX17" fmla="*/ 9762 w 115254"/>
              <a:gd name="connsiteY17" fmla="*/ 70768 h 245393"/>
              <a:gd name="connsiteX18" fmla="*/ 35162 w 115254"/>
              <a:gd name="connsiteY18" fmla="*/ 45368 h 245393"/>
              <a:gd name="connsiteX19" fmla="*/ 54212 w 115254"/>
              <a:gd name="connsiteY19" fmla="*/ 32668 h 245393"/>
              <a:gd name="connsiteX20" fmla="*/ 63737 w 115254"/>
              <a:gd name="connsiteY20" fmla="*/ 26318 h 245393"/>
              <a:gd name="connsiteX21" fmla="*/ 114537 w 115254"/>
              <a:gd name="connsiteY21" fmla="*/ 918 h 245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15254" h="245393">
                <a:moveTo>
                  <a:pt x="114537" y="918"/>
                </a:moveTo>
                <a:cubicBezTo>
                  <a:pt x="119299" y="-2257"/>
                  <a:pt x="99047" y="3526"/>
                  <a:pt x="92312" y="7268"/>
                </a:cubicBezTo>
                <a:cubicBezTo>
                  <a:pt x="87276" y="10066"/>
                  <a:pt x="84388" y="21516"/>
                  <a:pt x="82787" y="26318"/>
                </a:cubicBezTo>
                <a:cubicBezTo>
                  <a:pt x="83845" y="32668"/>
                  <a:pt x="83083" y="39610"/>
                  <a:pt x="85962" y="45368"/>
                </a:cubicBezTo>
                <a:cubicBezTo>
                  <a:pt x="87458" y="48360"/>
                  <a:pt x="106917" y="57433"/>
                  <a:pt x="108187" y="58068"/>
                </a:cubicBezTo>
                <a:lnTo>
                  <a:pt x="98662" y="86643"/>
                </a:lnTo>
                <a:lnTo>
                  <a:pt x="95487" y="96168"/>
                </a:lnTo>
                <a:cubicBezTo>
                  <a:pt x="96545" y="124743"/>
                  <a:pt x="96073" y="153416"/>
                  <a:pt x="98662" y="181893"/>
                </a:cubicBezTo>
                <a:cubicBezTo>
                  <a:pt x="99268" y="188559"/>
                  <a:pt x="105012" y="200943"/>
                  <a:pt x="105012" y="200943"/>
                </a:cubicBezTo>
                <a:cubicBezTo>
                  <a:pt x="106070" y="208351"/>
                  <a:pt x="106848" y="215805"/>
                  <a:pt x="108187" y="223168"/>
                </a:cubicBezTo>
                <a:cubicBezTo>
                  <a:pt x="108968" y="227461"/>
                  <a:pt x="111362" y="231504"/>
                  <a:pt x="111362" y="235868"/>
                </a:cubicBezTo>
                <a:cubicBezTo>
                  <a:pt x="111362" y="239215"/>
                  <a:pt x="109245" y="242218"/>
                  <a:pt x="108187" y="245393"/>
                </a:cubicBezTo>
                <a:cubicBezTo>
                  <a:pt x="82787" y="244335"/>
                  <a:pt x="57013" y="246687"/>
                  <a:pt x="31987" y="242218"/>
                </a:cubicBezTo>
                <a:cubicBezTo>
                  <a:pt x="26093" y="241166"/>
                  <a:pt x="22460" y="234595"/>
                  <a:pt x="19287" y="229518"/>
                </a:cubicBezTo>
                <a:cubicBezTo>
                  <a:pt x="17762" y="227078"/>
                  <a:pt x="13309" y="201934"/>
                  <a:pt x="12937" y="200943"/>
                </a:cubicBezTo>
                <a:cubicBezTo>
                  <a:pt x="11597" y="197370"/>
                  <a:pt x="8704" y="194593"/>
                  <a:pt x="6587" y="191418"/>
                </a:cubicBezTo>
                <a:cubicBezTo>
                  <a:pt x="-625" y="115687"/>
                  <a:pt x="-3640" y="144595"/>
                  <a:pt x="6587" y="86643"/>
                </a:cubicBezTo>
                <a:cubicBezTo>
                  <a:pt x="7525" y="81329"/>
                  <a:pt x="7867" y="75821"/>
                  <a:pt x="9762" y="70768"/>
                </a:cubicBezTo>
                <a:cubicBezTo>
                  <a:pt x="13838" y="59899"/>
                  <a:pt x="28038" y="51700"/>
                  <a:pt x="35162" y="45368"/>
                </a:cubicBezTo>
                <a:cubicBezTo>
                  <a:pt x="58377" y="24732"/>
                  <a:pt x="31987" y="43780"/>
                  <a:pt x="54212" y="32668"/>
                </a:cubicBezTo>
                <a:cubicBezTo>
                  <a:pt x="57625" y="30961"/>
                  <a:pt x="59986" y="27021"/>
                  <a:pt x="63737" y="26318"/>
                </a:cubicBezTo>
                <a:cubicBezTo>
                  <a:pt x="81536" y="22981"/>
                  <a:pt x="109775" y="4093"/>
                  <a:pt x="114537" y="918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indent="-28575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charset="0"/>
              <a:buChar char="●"/>
            </a:pPr>
            <a:endParaRPr lang="en-GB" sz="2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50" name="Picture 49">
            <a:extLst>
              <a:ext uri="{FF2B5EF4-FFF2-40B4-BE49-F238E27FC236}">
                <a16:creationId xmlns:a16="http://schemas.microsoft.com/office/drawing/2014/main" id="{0E4CF3CE-B6CD-4B38-8564-2B126998A880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7919"/>
          <a:stretch/>
        </p:blipFill>
        <p:spPr>
          <a:xfrm>
            <a:off x="3156923" y="2297609"/>
            <a:ext cx="2625082" cy="359065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861BF224-B96A-4441-9655-4D02F102A0E1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970392" y="3415451"/>
            <a:ext cx="391145" cy="515554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AC8A0BF2-C6FC-4649-BB4C-EA75DFE6D2FB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364457" y="2657605"/>
            <a:ext cx="845876" cy="702132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BA2FDA7C-FAF7-47B2-B978-566FE1572F91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589567" y="2335979"/>
            <a:ext cx="567356" cy="319115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791B5780-4A34-4171-8902-24C076D2BD30}"/>
              </a:ext>
            </a:extLst>
          </p:cNvPr>
          <p:cNvPicPr>
            <a:picLocks noChangeAspect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817"/>
          <a:stretch/>
        </p:blipFill>
        <p:spPr>
          <a:xfrm>
            <a:off x="2292204" y="3407859"/>
            <a:ext cx="391145" cy="515554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C7A72ECB-DC15-48AE-B2AF-9CD701177EE7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559603" y="3358349"/>
            <a:ext cx="3479116" cy="593440"/>
          </a:xfrm>
          <a:prstGeom prst="rect">
            <a:avLst/>
          </a:prstGeom>
        </p:spPr>
      </p:pic>
      <p:sp>
        <p:nvSpPr>
          <p:cNvPr id="56" name="Rectangle 55">
            <a:extLst>
              <a:ext uri="{FF2B5EF4-FFF2-40B4-BE49-F238E27FC236}">
                <a16:creationId xmlns:a16="http://schemas.microsoft.com/office/drawing/2014/main" id="{9E6CBB6F-1A7A-4F51-9BDF-C41D1931D70F}"/>
              </a:ext>
            </a:extLst>
          </p:cNvPr>
          <p:cNvSpPr/>
          <p:nvPr/>
        </p:nvSpPr>
        <p:spPr bwMode="auto">
          <a:xfrm>
            <a:off x="6165561" y="3419752"/>
            <a:ext cx="3556000" cy="889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indent="-28575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charset="0"/>
              <a:buChar char="●"/>
            </a:pPr>
            <a:endParaRPr lang="en-GB" sz="2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57" name="Picture 56">
            <a:extLst>
              <a:ext uri="{FF2B5EF4-FFF2-40B4-BE49-F238E27FC236}">
                <a16:creationId xmlns:a16="http://schemas.microsoft.com/office/drawing/2014/main" id="{AB346870-94E4-4AEF-A8C6-57752B5FE72E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882553" y="2656217"/>
            <a:ext cx="2135001" cy="702132"/>
          </a:xfrm>
          <a:prstGeom prst="rect">
            <a:avLst/>
          </a:prstGeom>
        </p:spPr>
      </p:pic>
      <p:sp>
        <p:nvSpPr>
          <p:cNvPr id="58" name="Freeform: Shape 57">
            <a:extLst>
              <a:ext uri="{FF2B5EF4-FFF2-40B4-BE49-F238E27FC236}">
                <a16:creationId xmlns:a16="http://schemas.microsoft.com/office/drawing/2014/main" id="{8AB01E44-76FA-4F31-904D-CC245FA8CFF3}"/>
              </a:ext>
            </a:extLst>
          </p:cNvPr>
          <p:cNvSpPr/>
          <p:nvPr/>
        </p:nvSpPr>
        <p:spPr bwMode="auto">
          <a:xfrm rot="20832427">
            <a:off x="7330623" y="3071584"/>
            <a:ext cx="115254" cy="275849"/>
          </a:xfrm>
          <a:custGeom>
            <a:avLst/>
            <a:gdLst>
              <a:gd name="connsiteX0" fmla="*/ 114537 w 115254"/>
              <a:gd name="connsiteY0" fmla="*/ 918 h 245393"/>
              <a:gd name="connsiteX1" fmla="*/ 92312 w 115254"/>
              <a:gd name="connsiteY1" fmla="*/ 7268 h 245393"/>
              <a:gd name="connsiteX2" fmla="*/ 82787 w 115254"/>
              <a:gd name="connsiteY2" fmla="*/ 26318 h 245393"/>
              <a:gd name="connsiteX3" fmla="*/ 85962 w 115254"/>
              <a:gd name="connsiteY3" fmla="*/ 45368 h 245393"/>
              <a:gd name="connsiteX4" fmla="*/ 108187 w 115254"/>
              <a:gd name="connsiteY4" fmla="*/ 58068 h 245393"/>
              <a:gd name="connsiteX5" fmla="*/ 98662 w 115254"/>
              <a:gd name="connsiteY5" fmla="*/ 86643 h 245393"/>
              <a:gd name="connsiteX6" fmla="*/ 95487 w 115254"/>
              <a:gd name="connsiteY6" fmla="*/ 96168 h 245393"/>
              <a:gd name="connsiteX7" fmla="*/ 98662 w 115254"/>
              <a:gd name="connsiteY7" fmla="*/ 181893 h 245393"/>
              <a:gd name="connsiteX8" fmla="*/ 105012 w 115254"/>
              <a:gd name="connsiteY8" fmla="*/ 200943 h 245393"/>
              <a:gd name="connsiteX9" fmla="*/ 108187 w 115254"/>
              <a:gd name="connsiteY9" fmla="*/ 223168 h 245393"/>
              <a:gd name="connsiteX10" fmla="*/ 111362 w 115254"/>
              <a:gd name="connsiteY10" fmla="*/ 235868 h 245393"/>
              <a:gd name="connsiteX11" fmla="*/ 108187 w 115254"/>
              <a:gd name="connsiteY11" fmla="*/ 245393 h 245393"/>
              <a:gd name="connsiteX12" fmla="*/ 31987 w 115254"/>
              <a:gd name="connsiteY12" fmla="*/ 242218 h 245393"/>
              <a:gd name="connsiteX13" fmla="*/ 19287 w 115254"/>
              <a:gd name="connsiteY13" fmla="*/ 229518 h 245393"/>
              <a:gd name="connsiteX14" fmla="*/ 12937 w 115254"/>
              <a:gd name="connsiteY14" fmla="*/ 200943 h 245393"/>
              <a:gd name="connsiteX15" fmla="*/ 6587 w 115254"/>
              <a:gd name="connsiteY15" fmla="*/ 191418 h 245393"/>
              <a:gd name="connsiteX16" fmla="*/ 6587 w 115254"/>
              <a:gd name="connsiteY16" fmla="*/ 86643 h 245393"/>
              <a:gd name="connsiteX17" fmla="*/ 9762 w 115254"/>
              <a:gd name="connsiteY17" fmla="*/ 70768 h 245393"/>
              <a:gd name="connsiteX18" fmla="*/ 35162 w 115254"/>
              <a:gd name="connsiteY18" fmla="*/ 45368 h 245393"/>
              <a:gd name="connsiteX19" fmla="*/ 54212 w 115254"/>
              <a:gd name="connsiteY19" fmla="*/ 32668 h 245393"/>
              <a:gd name="connsiteX20" fmla="*/ 63737 w 115254"/>
              <a:gd name="connsiteY20" fmla="*/ 26318 h 245393"/>
              <a:gd name="connsiteX21" fmla="*/ 114537 w 115254"/>
              <a:gd name="connsiteY21" fmla="*/ 918 h 245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15254" h="245393">
                <a:moveTo>
                  <a:pt x="114537" y="918"/>
                </a:moveTo>
                <a:cubicBezTo>
                  <a:pt x="119299" y="-2257"/>
                  <a:pt x="99047" y="3526"/>
                  <a:pt x="92312" y="7268"/>
                </a:cubicBezTo>
                <a:cubicBezTo>
                  <a:pt x="87276" y="10066"/>
                  <a:pt x="84388" y="21516"/>
                  <a:pt x="82787" y="26318"/>
                </a:cubicBezTo>
                <a:cubicBezTo>
                  <a:pt x="83845" y="32668"/>
                  <a:pt x="83083" y="39610"/>
                  <a:pt x="85962" y="45368"/>
                </a:cubicBezTo>
                <a:cubicBezTo>
                  <a:pt x="87458" y="48360"/>
                  <a:pt x="106917" y="57433"/>
                  <a:pt x="108187" y="58068"/>
                </a:cubicBezTo>
                <a:lnTo>
                  <a:pt x="98662" y="86643"/>
                </a:lnTo>
                <a:lnTo>
                  <a:pt x="95487" y="96168"/>
                </a:lnTo>
                <a:cubicBezTo>
                  <a:pt x="96545" y="124743"/>
                  <a:pt x="96073" y="153416"/>
                  <a:pt x="98662" y="181893"/>
                </a:cubicBezTo>
                <a:cubicBezTo>
                  <a:pt x="99268" y="188559"/>
                  <a:pt x="105012" y="200943"/>
                  <a:pt x="105012" y="200943"/>
                </a:cubicBezTo>
                <a:cubicBezTo>
                  <a:pt x="106070" y="208351"/>
                  <a:pt x="106848" y="215805"/>
                  <a:pt x="108187" y="223168"/>
                </a:cubicBezTo>
                <a:cubicBezTo>
                  <a:pt x="108968" y="227461"/>
                  <a:pt x="111362" y="231504"/>
                  <a:pt x="111362" y="235868"/>
                </a:cubicBezTo>
                <a:cubicBezTo>
                  <a:pt x="111362" y="239215"/>
                  <a:pt x="109245" y="242218"/>
                  <a:pt x="108187" y="245393"/>
                </a:cubicBezTo>
                <a:cubicBezTo>
                  <a:pt x="82787" y="244335"/>
                  <a:pt x="57013" y="246687"/>
                  <a:pt x="31987" y="242218"/>
                </a:cubicBezTo>
                <a:cubicBezTo>
                  <a:pt x="26093" y="241166"/>
                  <a:pt x="22460" y="234595"/>
                  <a:pt x="19287" y="229518"/>
                </a:cubicBezTo>
                <a:cubicBezTo>
                  <a:pt x="17762" y="227078"/>
                  <a:pt x="13309" y="201934"/>
                  <a:pt x="12937" y="200943"/>
                </a:cubicBezTo>
                <a:cubicBezTo>
                  <a:pt x="11597" y="197370"/>
                  <a:pt x="8704" y="194593"/>
                  <a:pt x="6587" y="191418"/>
                </a:cubicBezTo>
                <a:cubicBezTo>
                  <a:pt x="-625" y="115687"/>
                  <a:pt x="-3640" y="144595"/>
                  <a:pt x="6587" y="86643"/>
                </a:cubicBezTo>
                <a:cubicBezTo>
                  <a:pt x="7525" y="81329"/>
                  <a:pt x="7867" y="75821"/>
                  <a:pt x="9762" y="70768"/>
                </a:cubicBezTo>
                <a:cubicBezTo>
                  <a:pt x="13838" y="59899"/>
                  <a:pt x="28038" y="51700"/>
                  <a:pt x="35162" y="45368"/>
                </a:cubicBezTo>
                <a:cubicBezTo>
                  <a:pt x="58377" y="24732"/>
                  <a:pt x="31987" y="43780"/>
                  <a:pt x="54212" y="32668"/>
                </a:cubicBezTo>
                <a:cubicBezTo>
                  <a:pt x="57625" y="30961"/>
                  <a:pt x="59986" y="27021"/>
                  <a:pt x="63737" y="26318"/>
                </a:cubicBezTo>
                <a:cubicBezTo>
                  <a:pt x="81536" y="22981"/>
                  <a:pt x="109775" y="4093"/>
                  <a:pt x="114537" y="918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indent="-28575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charset="0"/>
              <a:buChar char="●"/>
            </a:pPr>
            <a:endParaRPr lang="en-GB" sz="2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59" name="Picture 58">
            <a:extLst>
              <a:ext uri="{FF2B5EF4-FFF2-40B4-BE49-F238E27FC236}">
                <a16:creationId xmlns:a16="http://schemas.microsoft.com/office/drawing/2014/main" id="{6909A9E4-FC8A-43C8-8143-23ACB903B0AA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7919"/>
          <a:stretch/>
        </p:blipFill>
        <p:spPr>
          <a:xfrm>
            <a:off x="7665946" y="2182522"/>
            <a:ext cx="2625082" cy="359065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B430005B-F1A2-48E0-9F24-4ECB685E4F90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730872" y="3410761"/>
            <a:ext cx="391145" cy="515554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98E7FC37-37DA-4333-9822-55964C8D95A7}"/>
              </a:ext>
            </a:extLst>
          </p:cNvPr>
          <p:cNvPicPr>
            <a:picLocks noChangeAspect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278403" y="2660790"/>
            <a:ext cx="645737" cy="702132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410D8282-EF7B-4507-A965-8F7F5D669D82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400293" y="2222938"/>
            <a:ext cx="567356" cy="319115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9676A660-0777-41BB-A1B1-3004F1E89F9C}"/>
              </a:ext>
            </a:extLst>
          </p:cNvPr>
          <p:cNvPicPr>
            <a:picLocks noChangeAspect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817"/>
          <a:stretch/>
        </p:blipFill>
        <p:spPr>
          <a:xfrm>
            <a:off x="7196093" y="3411637"/>
            <a:ext cx="391145" cy="515554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9AAC9FB2-D311-42C8-B263-EC43CAE15213}"/>
              </a:ext>
            </a:extLst>
          </p:cNvPr>
          <p:cNvPicPr>
            <a:picLocks noChangeAspect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732389" y="2679344"/>
            <a:ext cx="564360" cy="690042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50F68AFE-5DFA-40D4-8E79-2015A3AF470F}"/>
              </a:ext>
            </a:extLst>
          </p:cNvPr>
          <p:cNvPicPr>
            <a:picLocks noChangeAspect="1"/>
          </p:cNvPicPr>
          <p:nvPr/>
        </p:nvPicPr>
        <p:blipFill rotWithShape="1"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571120" y="2073690"/>
            <a:ext cx="801925" cy="593440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66F57CE5-1C28-4373-ABA1-75CAFA74D72A}"/>
              </a:ext>
            </a:extLst>
          </p:cNvPr>
          <p:cNvPicPr>
            <a:picLocks noChangeAspect="1"/>
          </p:cNvPicPr>
          <p:nvPr/>
        </p:nvPicPr>
        <p:blipFill rotWithShape="1"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502" b="-184"/>
          <a:stretch/>
        </p:blipFill>
        <p:spPr>
          <a:xfrm>
            <a:off x="6566549" y="3402696"/>
            <a:ext cx="588805" cy="689000"/>
          </a:xfrm>
          <a:prstGeom prst="rect">
            <a:avLst/>
          </a:prstGeom>
        </p:spPr>
      </p:pic>
      <p:sp>
        <p:nvSpPr>
          <p:cNvPr id="67" name="TextBox 66">
            <a:extLst>
              <a:ext uri="{FF2B5EF4-FFF2-40B4-BE49-F238E27FC236}">
                <a16:creationId xmlns:a16="http://schemas.microsoft.com/office/drawing/2014/main" id="{C761EAA8-9D26-4EDD-94E1-F275DCA64FB4}"/>
              </a:ext>
            </a:extLst>
          </p:cNvPr>
          <p:cNvSpPr txBox="1"/>
          <p:nvPr/>
        </p:nvSpPr>
        <p:spPr bwMode="auto">
          <a:xfrm>
            <a:off x="6617294" y="2117093"/>
            <a:ext cx="85563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" panose="020B0503030403020204" pitchFamily="34" charset="0"/>
              </a:rPr>
              <a:t>1</a:t>
            </a:r>
            <a:endParaRPr lang="en-GB" sz="2400" dirty="0">
              <a:solidFill>
                <a:srgbClr val="000000"/>
              </a:solidFill>
              <a:latin typeface="Myriad Pro" panose="020B0503030403020204" pitchFamily="34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4EE656FB-72DF-4345-8C97-E5783795AEE1}"/>
              </a:ext>
            </a:extLst>
          </p:cNvPr>
          <p:cNvSpPr txBox="1"/>
          <p:nvPr/>
        </p:nvSpPr>
        <p:spPr bwMode="auto">
          <a:xfrm>
            <a:off x="6433131" y="3589636"/>
            <a:ext cx="85563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" panose="020B0503030403020204" pitchFamily="34" charset="0"/>
              </a:rPr>
              <a:t>59</a:t>
            </a:r>
            <a:endParaRPr lang="en-GB" sz="2400" dirty="0">
              <a:solidFill>
                <a:srgbClr val="000000"/>
              </a:solidFill>
              <a:latin typeface="Myriad Pro" panose="020B0503030403020204" pitchFamily="34" charset="0"/>
              <a:ea typeface="Myriad Pro Semibold" charset="0"/>
              <a:cs typeface="Myriad Pro Semibold" charset="0"/>
            </a:endParaRPr>
          </a:p>
        </p:txBody>
      </p:sp>
      <p:pic>
        <p:nvPicPr>
          <p:cNvPr id="4" name="Picture 3" descr="A drawing of a person&#10;&#10;Description generated with high confidence">
            <a:extLst>
              <a:ext uri="{FF2B5EF4-FFF2-40B4-BE49-F238E27FC236}">
                <a16:creationId xmlns:a16="http://schemas.microsoft.com/office/drawing/2014/main" id="{BC76EA6A-B95A-40C3-B731-468802D083D6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7972" y="4229402"/>
            <a:ext cx="3500493" cy="2140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182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dirty="0"/>
              <a:t>1.16 Subtraction: two-digit and two-digit numbers </a:t>
            </a:r>
            <a:r>
              <a:rPr lang="en-US" dirty="0"/>
              <a:t>– </a:t>
            </a:r>
            <a:r>
              <a:rPr lang="en-GB" dirty="0"/>
              <a:t>step 2:7</a:t>
            </a: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CCB3754-A08E-44E4-9D2E-B7C1A0FE33B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96878" y="1364852"/>
            <a:ext cx="7965307" cy="42584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F74607F-2833-4AC0-A2DC-1976661B9FF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42277" y="5033434"/>
            <a:ext cx="7907446" cy="602599"/>
          </a:xfrm>
          <a:prstGeom prst="rect">
            <a:avLst/>
          </a:prstGeom>
        </p:spPr>
      </p:pic>
      <p:sp>
        <p:nvSpPr>
          <p:cNvPr id="43" name="Rectangle 42">
            <a:extLst>
              <a:ext uri="{FF2B5EF4-FFF2-40B4-BE49-F238E27FC236}">
                <a16:creationId xmlns:a16="http://schemas.microsoft.com/office/drawing/2014/main" id="{F5D52FB7-F2FC-4192-8968-1B5383688D36}"/>
              </a:ext>
            </a:extLst>
          </p:cNvPr>
          <p:cNvSpPr/>
          <p:nvPr/>
        </p:nvSpPr>
        <p:spPr bwMode="auto">
          <a:xfrm>
            <a:off x="2113348" y="5110184"/>
            <a:ext cx="7513253" cy="117715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indent="-28575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charset="0"/>
              <a:buChar char="●"/>
            </a:pPr>
            <a:endParaRPr lang="en-GB" sz="2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5" name="Picture 44">
            <a:extLst>
              <a:ext uri="{FF2B5EF4-FFF2-40B4-BE49-F238E27FC236}">
                <a16:creationId xmlns:a16="http://schemas.microsoft.com/office/drawing/2014/main" id="{D0980473-9CDD-4D9D-8BA6-8465FD4C023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96877" y="1790700"/>
            <a:ext cx="7965307" cy="461432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1ED3915C-64D1-4685-9E93-54DEDC87EFDE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96877" y="2252132"/>
            <a:ext cx="5616721" cy="472916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9BCCFC4C-9C50-4CF9-AB80-1495AE3F78B6}"/>
              </a:ext>
            </a:extLst>
          </p:cNvPr>
          <p:cNvSpPr/>
          <p:nvPr/>
        </p:nvSpPr>
        <p:spPr bwMode="auto">
          <a:xfrm>
            <a:off x="5647263" y="2259135"/>
            <a:ext cx="550334" cy="60259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indent="-28575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charset="0"/>
              <a:buChar char="●"/>
            </a:pPr>
            <a:endParaRPr lang="en-GB" sz="2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33496A3B-7808-4298-9D34-D2D1E0609995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647263" y="2266798"/>
            <a:ext cx="457200" cy="340936"/>
          </a:xfrm>
          <a:prstGeom prst="rect">
            <a:avLst/>
          </a:prstGeom>
        </p:spPr>
      </p:pic>
      <p:pic>
        <p:nvPicPr>
          <p:cNvPr id="74" name="Picture 73">
            <a:extLst>
              <a:ext uri="{FF2B5EF4-FFF2-40B4-BE49-F238E27FC236}">
                <a16:creationId xmlns:a16="http://schemas.microsoft.com/office/drawing/2014/main" id="{86F2591D-61B0-4790-BFED-101CB1D71D3F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5438" y="4317999"/>
            <a:ext cx="4639138" cy="733426"/>
          </a:xfrm>
          <a:prstGeom prst="rect">
            <a:avLst/>
          </a:prstGeom>
        </p:spPr>
      </p:pic>
      <p:pic>
        <p:nvPicPr>
          <p:cNvPr id="75" name="Picture 74">
            <a:extLst>
              <a:ext uri="{FF2B5EF4-FFF2-40B4-BE49-F238E27FC236}">
                <a16:creationId xmlns:a16="http://schemas.microsoft.com/office/drawing/2014/main" id="{32A51C83-C2A9-4719-BCC0-84C09BBBBE60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3881"/>
          <a:stretch/>
        </p:blipFill>
        <p:spPr>
          <a:xfrm>
            <a:off x="5346165" y="3974031"/>
            <a:ext cx="4639138" cy="343968"/>
          </a:xfrm>
          <a:prstGeom prst="rect">
            <a:avLst/>
          </a:prstGeom>
        </p:spPr>
      </p:pic>
      <p:pic>
        <p:nvPicPr>
          <p:cNvPr id="76" name="Picture 75">
            <a:extLst>
              <a:ext uri="{FF2B5EF4-FFF2-40B4-BE49-F238E27FC236}">
                <a16:creationId xmlns:a16="http://schemas.microsoft.com/office/drawing/2014/main" id="{8AD30102-C5B9-4A8F-BC24-4A3389B0A8FD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3"/>
          <a:stretch/>
        </p:blipFill>
        <p:spPr>
          <a:xfrm>
            <a:off x="5215467" y="5084760"/>
            <a:ext cx="330200" cy="54756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463CB513-55B0-44D0-9207-FB9335FBCF9A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94812" y="2596100"/>
            <a:ext cx="7969439" cy="425849"/>
          </a:xfrm>
          <a:prstGeom prst="rect">
            <a:avLst/>
          </a:prstGeom>
        </p:spPr>
      </p:pic>
      <p:pic>
        <p:nvPicPr>
          <p:cNvPr id="77" name="Picture 76">
            <a:extLst>
              <a:ext uri="{FF2B5EF4-FFF2-40B4-BE49-F238E27FC236}">
                <a16:creationId xmlns:a16="http://schemas.microsoft.com/office/drawing/2014/main" id="{8B804FD3-081B-4C23-B4A3-4398E7069A32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92745" y="3021947"/>
            <a:ext cx="7969439" cy="343968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5A9F6F08-EFDB-4B91-9352-867A592673BD}"/>
              </a:ext>
            </a:extLst>
          </p:cNvPr>
          <p:cNvSpPr/>
          <p:nvPr/>
        </p:nvSpPr>
        <p:spPr bwMode="auto">
          <a:xfrm>
            <a:off x="5901263" y="3047372"/>
            <a:ext cx="348192" cy="444714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indent="-28575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charset="0"/>
              <a:buChar char="●"/>
            </a:pPr>
            <a:endParaRPr lang="en-GB" sz="2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D7C9F7FD-4735-4A0E-BADD-38F4F3E70C41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926664" y="3021947"/>
            <a:ext cx="303153" cy="379986"/>
          </a:xfrm>
          <a:prstGeom prst="rect">
            <a:avLst/>
          </a:prstGeom>
        </p:spPr>
      </p:pic>
      <p:pic>
        <p:nvPicPr>
          <p:cNvPr id="78" name="Picture 77">
            <a:extLst>
              <a:ext uri="{FF2B5EF4-FFF2-40B4-BE49-F238E27FC236}">
                <a16:creationId xmlns:a16="http://schemas.microsoft.com/office/drawing/2014/main" id="{FF66AF12-BA6D-4419-AFB1-201B2D212C9E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43363" y="4343423"/>
            <a:ext cx="1356928" cy="710916"/>
          </a:xfrm>
          <a:prstGeom prst="rect">
            <a:avLst/>
          </a:prstGeom>
        </p:spPr>
      </p:pic>
      <p:pic>
        <p:nvPicPr>
          <p:cNvPr id="79" name="Picture 78">
            <a:extLst>
              <a:ext uri="{FF2B5EF4-FFF2-40B4-BE49-F238E27FC236}">
                <a16:creationId xmlns:a16="http://schemas.microsoft.com/office/drawing/2014/main" id="{7DBDF1F9-AE6D-4AAB-BED0-5C2BD95B207F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6668"/>
          <a:stretch/>
        </p:blipFill>
        <p:spPr>
          <a:xfrm>
            <a:off x="4102622" y="3996401"/>
            <a:ext cx="1356928" cy="336131"/>
          </a:xfrm>
          <a:prstGeom prst="rect">
            <a:avLst/>
          </a:prstGeom>
        </p:spPr>
      </p:pic>
      <p:pic>
        <p:nvPicPr>
          <p:cNvPr id="80" name="Picture 79">
            <a:extLst>
              <a:ext uri="{FF2B5EF4-FFF2-40B4-BE49-F238E27FC236}">
                <a16:creationId xmlns:a16="http://schemas.microsoft.com/office/drawing/2014/main" id="{FCE829A7-6830-4BAE-B950-0A36CE275487}"/>
              </a:ext>
            </a:extLst>
          </p:cNvPr>
          <p:cNvPicPr>
            <a:picLocks noChangeAspect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3"/>
          <a:stretch/>
        </p:blipFill>
        <p:spPr>
          <a:xfrm>
            <a:off x="3921761" y="5084760"/>
            <a:ext cx="330200" cy="547565"/>
          </a:xfrm>
          <a:prstGeom prst="rect">
            <a:avLst/>
          </a:prstGeom>
        </p:spPr>
      </p:pic>
      <p:sp>
        <p:nvSpPr>
          <p:cNvPr id="83" name="Rectangle 82">
            <a:extLst>
              <a:ext uri="{FF2B5EF4-FFF2-40B4-BE49-F238E27FC236}">
                <a16:creationId xmlns:a16="http://schemas.microsoft.com/office/drawing/2014/main" id="{AF60C565-2DC9-47E2-AD76-4707AD814DD2}"/>
              </a:ext>
            </a:extLst>
          </p:cNvPr>
          <p:cNvSpPr/>
          <p:nvPr/>
        </p:nvSpPr>
        <p:spPr bwMode="auto">
          <a:xfrm>
            <a:off x="6745813" y="3062207"/>
            <a:ext cx="348192" cy="444714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indent="-28575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charset="0"/>
              <a:buChar char="●"/>
            </a:pPr>
            <a:endParaRPr lang="en-GB" sz="2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81" name="Picture 80">
            <a:extLst>
              <a:ext uri="{FF2B5EF4-FFF2-40B4-BE49-F238E27FC236}">
                <a16:creationId xmlns:a16="http://schemas.microsoft.com/office/drawing/2014/main" id="{CE019E54-6A87-42CB-AE9E-261C24685BBF}"/>
              </a:ext>
            </a:extLst>
          </p:cNvPr>
          <p:cNvPicPr>
            <a:picLocks noChangeAspect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776505" y="3023404"/>
            <a:ext cx="234950" cy="379986"/>
          </a:xfrm>
          <a:prstGeom prst="rect">
            <a:avLst/>
          </a:prstGeom>
        </p:spPr>
      </p:pic>
      <p:pic>
        <p:nvPicPr>
          <p:cNvPr id="84" name="Picture 83">
            <a:extLst>
              <a:ext uri="{FF2B5EF4-FFF2-40B4-BE49-F238E27FC236}">
                <a16:creationId xmlns:a16="http://schemas.microsoft.com/office/drawing/2014/main" id="{452D0ECF-C752-4B09-AB45-B1A777E0F1B2}"/>
              </a:ext>
            </a:extLst>
          </p:cNvPr>
          <p:cNvPicPr>
            <a:picLocks noChangeAspect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47425" y="4343423"/>
            <a:ext cx="1890792" cy="710916"/>
          </a:xfrm>
          <a:prstGeom prst="rect">
            <a:avLst/>
          </a:prstGeom>
        </p:spPr>
      </p:pic>
      <p:pic>
        <p:nvPicPr>
          <p:cNvPr id="85" name="Picture 84">
            <a:extLst>
              <a:ext uri="{FF2B5EF4-FFF2-40B4-BE49-F238E27FC236}">
                <a16:creationId xmlns:a16="http://schemas.microsoft.com/office/drawing/2014/main" id="{8FC84CF5-8EE5-45C1-B5A4-123ED8BB6984}"/>
              </a:ext>
            </a:extLst>
          </p:cNvPr>
          <p:cNvPicPr>
            <a:picLocks noChangeAspect="1"/>
          </p:cNvPicPr>
          <p:nvPr/>
        </p:nvPicPr>
        <p:blipFill rotWithShape="1"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6662"/>
          <a:stretch/>
        </p:blipFill>
        <p:spPr>
          <a:xfrm>
            <a:off x="2785533" y="4003585"/>
            <a:ext cx="905934" cy="336131"/>
          </a:xfrm>
          <a:prstGeom prst="rect">
            <a:avLst/>
          </a:prstGeom>
        </p:spPr>
      </p:pic>
      <p:pic>
        <p:nvPicPr>
          <p:cNvPr id="86" name="Picture 85">
            <a:extLst>
              <a:ext uri="{FF2B5EF4-FFF2-40B4-BE49-F238E27FC236}">
                <a16:creationId xmlns:a16="http://schemas.microsoft.com/office/drawing/2014/main" id="{3BA4009E-DB4B-4E1C-909B-7D5C4B3DBAD1}"/>
              </a:ext>
            </a:extLst>
          </p:cNvPr>
          <p:cNvPicPr>
            <a:picLocks noChangeAspect="1"/>
          </p:cNvPicPr>
          <p:nvPr/>
        </p:nvPicPr>
        <p:blipFill rotWithShape="1"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6" b="-3"/>
          <a:stretch/>
        </p:blipFill>
        <p:spPr>
          <a:xfrm>
            <a:off x="2142278" y="5079764"/>
            <a:ext cx="423123" cy="547565"/>
          </a:xfrm>
          <a:prstGeom prst="rect">
            <a:avLst/>
          </a:prstGeom>
        </p:spPr>
      </p:pic>
      <p:pic>
        <p:nvPicPr>
          <p:cNvPr id="91" name="Picture 90" descr="A close up of a screen&#10;&#10;Description generated with high confidence">
            <a:extLst>
              <a:ext uri="{FF2B5EF4-FFF2-40B4-BE49-F238E27FC236}">
                <a16:creationId xmlns:a16="http://schemas.microsoft.com/office/drawing/2014/main" id="{C647D0EB-A373-41B1-8D05-172D0F8E8DA2}"/>
              </a:ext>
            </a:extLst>
          </p:cNvPr>
          <p:cNvPicPr>
            <a:picLocks noChangeAspect="1"/>
          </p:cNvPicPr>
          <p:nvPr/>
        </p:nvPicPr>
        <p:blipFill rotWithShape="1"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8655" b="-5"/>
          <a:stretch/>
        </p:blipFill>
        <p:spPr>
          <a:xfrm>
            <a:off x="7337988" y="1441011"/>
            <a:ext cx="397649" cy="371930"/>
          </a:xfrm>
          <a:prstGeom prst="rect">
            <a:avLst/>
          </a:prstGeom>
        </p:spPr>
      </p:pic>
      <p:pic>
        <p:nvPicPr>
          <p:cNvPr id="92" name="Picture 91" descr="A picture containing object&#10;&#10;Description generated with very high confidence">
            <a:extLst>
              <a:ext uri="{FF2B5EF4-FFF2-40B4-BE49-F238E27FC236}">
                <a16:creationId xmlns:a16="http://schemas.microsoft.com/office/drawing/2014/main" id="{FC7B18A2-1811-44D7-94A9-AC95B1048FD1}"/>
              </a:ext>
            </a:extLst>
          </p:cNvPr>
          <p:cNvPicPr>
            <a:picLocks noChangeAspect="1"/>
          </p:cNvPicPr>
          <p:nvPr/>
        </p:nvPicPr>
        <p:blipFill rotWithShape="1"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683869" y="1358679"/>
            <a:ext cx="397649" cy="409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419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00"/>
                            </p:stCondLst>
                            <p:childTnLst>
                              <p:par>
                                <p:cTn id="9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21" grpId="0" animBg="1"/>
      <p:bldP spid="21" grpId="1" animBg="1"/>
      <p:bldP spid="83" grpId="0" animBg="1"/>
      <p:bldP spid="83" grpId="1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D8185EE3-1732-4BED-BBCD-3FB44A81F5D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05345" y="1360801"/>
            <a:ext cx="7965307" cy="417557"/>
          </a:xfrm>
          <a:prstGeom prst="rect">
            <a:avLst/>
          </a:prstGeom>
        </p:spPr>
      </p:pic>
      <p:pic>
        <p:nvPicPr>
          <p:cNvPr id="215" name="Picture 214" descr="A close up of a screen&#10;&#10;Description generated with high confidence">
            <a:extLst>
              <a:ext uri="{FF2B5EF4-FFF2-40B4-BE49-F238E27FC236}">
                <a16:creationId xmlns:a16="http://schemas.microsoft.com/office/drawing/2014/main" id="{0FF4D3F1-90C8-4B22-9FE6-BEA343C4766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40163" y="4364657"/>
            <a:ext cx="1409933" cy="667909"/>
          </a:xfrm>
          <a:prstGeom prst="rect">
            <a:avLst/>
          </a:prstGeom>
        </p:spPr>
      </p:pic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B3282046-1B63-4883-9BFB-546D238884F6}"/>
              </a:ext>
            </a:extLst>
          </p:cNvPr>
          <p:cNvSpPr/>
          <p:nvPr/>
        </p:nvSpPr>
        <p:spPr bwMode="auto">
          <a:xfrm>
            <a:off x="8531227" y="4829180"/>
            <a:ext cx="85866" cy="213803"/>
          </a:xfrm>
          <a:custGeom>
            <a:avLst/>
            <a:gdLst>
              <a:gd name="connsiteX0" fmla="*/ 19050 w 76339"/>
              <a:gd name="connsiteY0" fmla="*/ 0 h 213803"/>
              <a:gd name="connsiteX1" fmla="*/ 22225 w 76339"/>
              <a:gd name="connsiteY1" fmla="*/ 12700 h 213803"/>
              <a:gd name="connsiteX2" fmla="*/ 26988 w 76339"/>
              <a:gd name="connsiteY2" fmla="*/ 19050 h 213803"/>
              <a:gd name="connsiteX3" fmla="*/ 30163 w 76339"/>
              <a:gd name="connsiteY3" fmla="*/ 34925 h 213803"/>
              <a:gd name="connsiteX4" fmla="*/ 31750 w 76339"/>
              <a:gd name="connsiteY4" fmla="*/ 39687 h 213803"/>
              <a:gd name="connsiteX5" fmla="*/ 33338 w 76339"/>
              <a:gd name="connsiteY5" fmla="*/ 46037 h 213803"/>
              <a:gd name="connsiteX6" fmla="*/ 38100 w 76339"/>
              <a:gd name="connsiteY6" fmla="*/ 49212 h 213803"/>
              <a:gd name="connsiteX7" fmla="*/ 46038 w 76339"/>
              <a:gd name="connsiteY7" fmla="*/ 63500 h 213803"/>
              <a:gd name="connsiteX8" fmla="*/ 52388 w 76339"/>
              <a:gd name="connsiteY8" fmla="*/ 80962 h 213803"/>
              <a:gd name="connsiteX9" fmla="*/ 53975 w 76339"/>
              <a:gd name="connsiteY9" fmla="*/ 93662 h 213803"/>
              <a:gd name="connsiteX10" fmla="*/ 57150 w 76339"/>
              <a:gd name="connsiteY10" fmla="*/ 98425 h 213803"/>
              <a:gd name="connsiteX11" fmla="*/ 63500 w 76339"/>
              <a:gd name="connsiteY11" fmla="*/ 107950 h 213803"/>
              <a:gd name="connsiteX12" fmla="*/ 66675 w 76339"/>
              <a:gd name="connsiteY12" fmla="*/ 120650 h 213803"/>
              <a:gd name="connsiteX13" fmla="*/ 68263 w 76339"/>
              <a:gd name="connsiteY13" fmla="*/ 128587 h 213803"/>
              <a:gd name="connsiteX14" fmla="*/ 73025 w 76339"/>
              <a:gd name="connsiteY14" fmla="*/ 142875 h 213803"/>
              <a:gd name="connsiteX15" fmla="*/ 74613 w 76339"/>
              <a:gd name="connsiteY15" fmla="*/ 161925 h 213803"/>
              <a:gd name="connsiteX16" fmla="*/ 74613 w 76339"/>
              <a:gd name="connsiteY16" fmla="*/ 174625 h 213803"/>
              <a:gd name="connsiteX17" fmla="*/ 69850 w 76339"/>
              <a:gd name="connsiteY17" fmla="*/ 179387 h 213803"/>
              <a:gd name="connsiteX18" fmla="*/ 66675 w 76339"/>
              <a:gd name="connsiteY18" fmla="*/ 184150 h 213803"/>
              <a:gd name="connsiteX19" fmla="*/ 57150 w 76339"/>
              <a:gd name="connsiteY19" fmla="*/ 204787 h 213803"/>
              <a:gd name="connsiteX20" fmla="*/ 47625 w 76339"/>
              <a:gd name="connsiteY20" fmla="*/ 212725 h 213803"/>
              <a:gd name="connsiteX21" fmla="*/ 11113 w 76339"/>
              <a:gd name="connsiteY21" fmla="*/ 206375 h 213803"/>
              <a:gd name="connsiteX22" fmla="*/ 9525 w 76339"/>
              <a:gd name="connsiteY22" fmla="*/ 201612 h 213803"/>
              <a:gd name="connsiteX23" fmla="*/ 7938 w 76339"/>
              <a:gd name="connsiteY23" fmla="*/ 192087 h 213803"/>
              <a:gd name="connsiteX24" fmla="*/ 4763 w 76339"/>
              <a:gd name="connsiteY24" fmla="*/ 168275 h 213803"/>
              <a:gd name="connsiteX25" fmla="*/ 3175 w 76339"/>
              <a:gd name="connsiteY25" fmla="*/ 117475 h 213803"/>
              <a:gd name="connsiteX26" fmla="*/ 0 w 76339"/>
              <a:gd name="connsiteY26" fmla="*/ 68262 h 213803"/>
              <a:gd name="connsiteX27" fmla="*/ 3175 w 76339"/>
              <a:gd name="connsiteY27" fmla="*/ 14287 h 213803"/>
              <a:gd name="connsiteX28" fmla="*/ 11113 w 76339"/>
              <a:gd name="connsiteY28" fmla="*/ 12700 h 213803"/>
              <a:gd name="connsiteX29" fmla="*/ 19050 w 76339"/>
              <a:gd name="connsiteY29" fmla="*/ 0 h 213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76339" h="213803">
                <a:moveTo>
                  <a:pt x="19050" y="0"/>
                </a:moveTo>
                <a:cubicBezTo>
                  <a:pt x="20902" y="0"/>
                  <a:pt x="20547" y="8672"/>
                  <a:pt x="22225" y="12700"/>
                </a:cubicBezTo>
                <a:cubicBezTo>
                  <a:pt x="23243" y="15142"/>
                  <a:pt x="26098" y="16558"/>
                  <a:pt x="26988" y="19050"/>
                </a:cubicBezTo>
                <a:cubicBezTo>
                  <a:pt x="28803" y="24132"/>
                  <a:pt x="28950" y="29667"/>
                  <a:pt x="30163" y="34925"/>
                </a:cubicBezTo>
                <a:cubicBezTo>
                  <a:pt x="30539" y="36555"/>
                  <a:pt x="31290" y="38078"/>
                  <a:pt x="31750" y="39687"/>
                </a:cubicBezTo>
                <a:cubicBezTo>
                  <a:pt x="32349" y="41785"/>
                  <a:pt x="32128" y="44222"/>
                  <a:pt x="33338" y="46037"/>
                </a:cubicBezTo>
                <a:cubicBezTo>
                  <a:pt x="34396" y="47624"/>
                  <a:pt x="36513" y="48154"/>
                  <a:pt x="38100" y="49212"/>
                </a:cubicBezTo>
                <a:cubicBezTo>
                  <a:pt x="41985" y="60867"/>
                  <a:pt x="38908" y="56370"/>
                  <a:pt x="46038" y="63500"/>
                </a:cubicBezTo>
                <a:cubicBezTo>
                  <a:pt x="49676" y="78051"/>
                  <a:pt x="46792" y="72569"/>
                  <a:pt x="52388" y="80962"/>
                </a:cubicBezTo>
                <a:cubicBezTo>
                  <a:pt x="52917" y="85195"/>
                  <a:pt x="52853" y="89546"/>
                  <a:pt x="53975" y="93662"/>
                </a:cubicBezTo>
                <a:cubicBezTo>
                  <a:pt x="54477" y="95503"/>
                  <a:pt x="56297" y="96718"/>
                  <a:pt x="57150" y="98425"/>
                </a:cubicBezTo>
                <a:cubicBezTo>
                  <a:pt x="61745" y="107614"/>
                  <a:pt x="54473" y="98921"/>
                  <a:pt x="63500" y="107950"/>
                </a:cubicBezTo>
                <a:cubicBezTo>
                  <a:pt x="64558" y="112183"/>
                  <a:pt x="65819" y="116371"/>
                  <a:pt x="66675" y="120650"/>
                </a:cubicBezTo>
                <a:cubicBezTo>
                  <a:pt x="67204" y="123296"/>
                  <a:pt x="67522" y="125993"/>
                  <a:pt x="68263" y="128587"/>
                </a:cubicBezTo>
                <a:cubicBezTo>
                  <a:pt x="69642" y="133414"/>
                  <a:pt x="73025" y="142875"/>
                  <a:pt x="73025" y="142875"/>
                </a:cubicBezTo>
                <a:cubicBezTo>
                  <a:pt x="73554" y="149225"/>
                  <a:pt x="73823" y="155602"/>
                  <a:pt x="74613" y="161925"/>
                </a:cubicBezTo>
                <a:cubicBezTo>
                  <a:pt x="75373" y="168001"/>
                  <a:pt x="78085" y="168549"/>
                  <a:pt x="74613" y="174625"/>
                </a:cubicBezTo>
                <a:cubicBezTo>
                  <a:pt x="73499" y="176574"/>
                  <a:pt x="71287" y="177662"/>
                  <a:pt x="69850" y="179387"/>
                </a:cubicBezTo>
                <a:cubicBezTo>
                  <a:pt x="68628" y="180853"/>
                  <a:pt x="67733" y="182562"/>
                  <a:pt x="66675" y="184150"/>
                </a:cubicBezTo>
                <a:cubicBezTo>
                  <a:pt x="64445" y="190841"/>
                  <a:pt x="61496" y="200441"/>
                  <a:pt x="57150" y="204787"/>
                </a:cubicBezTo>
                <a:cubicBezTo>
                  <a:pt x="51039" y="210899"/>
                  <a:pt x="54256" y="208305"/>
                  <a:pt x="47625" y="212725"/>
                </a:cubicBezTo>
                <a:cubicBezTo>
                  <a:pt x="33581" y="212023"/>
                  <a:pt x="19142" y="218419"/>
                  <a:pt x="11113" y="206375"/>
                </a:cubicBezTo>
                <a:cubicBezTo>
                  <a:pt x="10185" y="204982"/>
                  <a:pt x="10054" y="203200"/>
                  <a:pt x="9525" y="201612"/>
                </a:cubicBezTo>
                <a:cubicBezTo>
                  <a:pt x="8996" y="198437"/>
                  <a:pt x="8314" y="195284"/>
                  <a:pt x="7938" y="192087"/>
                </a:cubicBezTo>
                <a:cubicBezTo>
                  <a:pt x="5162" y="168487"/>
                  <a:pt x="8137" y="181775"/>
                  <a:pt x="4763" y="168275"/>
                </a:cubicBezTo>
                <a:cubicBezTo>
                  <a:pt x="4234" y="151342"/>
                  <a:pt x="3759" y="134407"/>
                  <a:pt x="3175" y="117475"/>
                </a:cubicBezTo>
                <a:cubicBezTo>
                  <a:pt x="1695" y="74557"/>
                  <a:pt x="4248" y="89495"/>
                  <a:pt x="0" y="68262"/>
                </a:cubicBezTo>
                <a:cubicBezTo>
                  <a:pt x="1058" y="50270"/>
                  <a:pt x="-360" y="31960"/>
                  <a:pt x="3175" y="14287"/>
                </a:cubicBezTo>
                <a:cubicBezTo>
                  <a:pt x="3704" y="11641"/>
                  <a:pt x="8553" y="13553"/>
                  <a:pt x="11113" y="12700"/>
                </a:cubicBezTo>
                <a:cubicBezTo>
                  <a:pt x="16879" y="10778"/>
                  <a:pt x="17198" y="0"/>
                  <a:pt x="1905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indent="-28575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charset="0"/>
              <a:buChar char="●"/>
            </a:pPr>
            <a:endParaRPr lang="en-GB" sz="2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dirty="0"/>
              <a:t>1.16 Subtraction: two-digit and two-digit numbers </a:t>
            </a:r>
            <a:r>
              <a:rPr lang="en-US" dirty="0"/>
              <a:t>– </a:t>
            </a:r>
            <a:r>
              <a:rPr lang="en-GB" dirty="0"/>
              <a:t>step 2:7</a:t>
            </a:r>
            <a:endParaRPr lang="en-US" dirty="0"/>
          </a:p>
        </p:txBody>
      </p:sp>
      <p:pic>
        <p:nvPicPr>
          <p:cNvPr id="8" name="Picture 7" descr="A close up of a screen&#10;&#10;Description generated with high confidence">
            <a:extLst>
              <a:ext uri="{FF2B5EF4-FFF2-40B4-BE49-F238E27FC236}">
                <a16:creationId xmlns:a16="http://schemas.microsoft.com/office/drawing/2014/main" id="{8D050DBB-FAF8-446D-B6A2-969348F8B911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42277" y="5041570"/>
            <a:ext cx="7907446" cy="592311"/>
          </a:xfrm>
          <a:prstGeom prst="rect">
            <a:avLst/>
          </a:prstGeom>
        </p:spPr>
      </p:pic>
      <p:sp>
        <p:nvSpPr>
          <p:cNvPr id="203" name="Rectangle 202">
            <a:extLst>
              <a:ext uri="{FF2B5EF4-FFF2-40B4-BE49-F238E27FC236}">
                <a16:creationId xmlns:a16="http://schemas.microsoft.com/office/drawing/2014/main" id="{B571AB3B-CB8D-42A1-986D-210F05A7A285}"/>
              </a:ext>
            </a:extLst>
          </p:cNvPr>
          <p:cNvSpPr/>
          <p:nvPr/>
        </p:nvSpPr>
        <p:spPr bwMode="auto">
          <a:xfrm>
            <a:off x="2113348" y="5107728"/>
            <a:ext cx="7602855" cy="117715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indent="-28575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charset="0"/>
              <a:buChar char="●"/>
            </a:pPr>
            <a:endParaRPr lang="en-GB" sz="2800" dirty="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205" name="Picture 204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1F82B5CC-BC7C-4B7A-A683-1D57DED2BCCE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77184" y="1778358"/>
            <a:ext cx="956442" cy="487791"/>
          </a:xfrm>
          <a:prstGeom prst="rect">
            <a:avLst/>
          </a:prstGeom>
        </p:spPr>
      </p:pic>
      <p:pic>
        <p:nvPicPr>
          <p:cNvPr id="206" name="Picture 205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56BBDE8E-3EF8-454B-9446-B089F464E315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87998" y="2266149"/>
            <a:ext cx="1145629" cy="322537"/>
          </a:xfrm>
          <a:prstGeom prst="rect">
            <a:avLst/>
          </a:prstGeom>
        </p:spPr>
      </p:pic>
      <p:pic>
        <p:nvPicPr>
          <p:cNvPr id="208" name="Picture 207" descr="A close up of a screen&#10;&#10;Description generated with high confidence">
            <a:extLst>
              <a:ext uri="{FF2B5EF4-FFF2-40B4-BE49-F238E27FC236}">
                <a16:creationId xmlns:a16="http://schemas.microsoft.com/office/drawing/2014/main" id="{42AA43D8-6ED4-4D74-AC3E-3E485CA030D7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257117" y="4373660"/>
            <a:ext cx="4657362" cy="667909"/>
          </a:xfrm>
          <a:prstGeom prst="rect">
            <a:avLst/>
          </a:prstGeom>
        </p:spPr>
      </p:pic>
      <p:pic>
        <p:nvPicPr>
          <p:cNvPr id="209" name="Picture 208" descr="A close up of a screen&#10;&#10;Description generated with high confidence">
            <a:extLst>
              <a:ext uri="{FF2B5EF4-FFF2-40B4-BE49-F238E27FC236}">
                <a16:creationId xmlns:a16="http://schemas.microsoft.com/office/drawing/2014/main" id="{7C311700-4394-4B7F-8B23-8A40A36E6C3D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4793"/>
          <a:stretch/>
        </p:blipFill>
        <p:spPr>
          <a:xfrm>
            <a:off x="2254518" y="3994982"/>
            <a:ext cx="4657362" cy="296811"/>
          </a:xfrm>
          <a:prstGeom prst="rect">
            <a:avLst/>
          </a:prstGeom>
        </p:spPr>
      </p:pic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AFA7945A-7428-4BC8-8FD7-4E949358610D}"/>
              </a:ext>
            </a:extLst>
          </p:cNvPr>
          <p:cNvSpPr/>
          <p:nvPr/>
        </p:nvSpPr>
        <p:spPr bwMode="auto">
          <a:xfrm>
            <a:off x="5334001" y="4847896"/>
            <a:ext cx="89133" cy="206375"/>
          </a:xfrm>
          <a:custGeom>
            <a:avLst/>
            <a:gdLst>
              <a:gd name="connsiteX0" fmla="*/ 31750 w 89133"/>
              <a:gd name="connsiteY0" fmla="*/ 0 h 206375"/>
              <a:gd name="connsiteX1" fmla="*/ 69850 w 89133"/>
              <a:gd name="connsiteY1" fmla="*/ 6350 h 206375"/>
              <a:gd name="connsiteX2" fmla="*/ 73025 w 89133"/>
              <a:gd name="connsiteY2" fmla="*/ 79375 h 206375"/>
              <a:gd name="connsiteX3" fmla="*/ 79375 w 89133"/>
              <a:gd name="connsiteY3" fmla="*/ 92075 h 206375"/>
              <a:gd name="connsiteX4" fmla="*/ 82550 w 89133"/>
              <a:gd name="connsiteY4" fmla="*/ 206375 h 206375"/>
              <a:gd name="connsiteX5" fmla="*/ 60325 w 89133"/>
              <a:gd name="connsiteY5" fmla="*/ 203200 h 206375"/>
              <a:gd name="connsiteX6" fmla="*/ 50800 w 89133"/>
              <a:gd name="connsiteY6" fmla="*/ 200025 h 206375"/>
              <a:gd name="connsiteX7" fmla="*/ 34925 w 89133"/>
              <a:gd name="connsiteY7" fmla="*/ 196850 h 206375"/>
              <a:gd name="connsiteX8" fmla="*/ 25400 w 89133"/>
              <a:gd name="connsiteY8" fmla="*/ 190500 h 206375"/>
              <a:gd name="connsiteX9" fmla="*/ 9525 w 89133"/>
              <a:gd name="connsiteY9" fmla="*/ 184150 h 206375"/>
              <a:gd name="connsiteX10" fmla="*/ 0 w 89133"/>
              <a:gd name="connsiteY10" fmla="*/ 168275 h 206375"/>
              <a:gd name="connsiteX11" fmla="*/ 31750 w 89133"/>
              <a:gd name="connsiteY11" fmla="*/ 0 h 206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89133" h="206375">
                <a:moveTo>
                  <a:pt x="31750" y="0"/>
                </a:moveTo>
                <a:lnTo>
                  <a:pt x="69850" y="6350"/>
                </a:lnTo>
                <a:cubicBezTo>
                  <a:pt x="81091" y="27967"/>
                  <a:pt x="70334" y="55159"/>
                  <a:pt x="73025" y="79375"/>
                </a:cubicBezTo>
                <a:cubicBezTo>
                  <a:pt x="73548" y="84079"/>
                  <a:pt x="77258" y="87842"/>
                  <a:pt x="79375" y="92075"/>
                </a:cubicBezTo>
                <a:cubicBezTo>
                  <a:pt x="93278" y="161592"/>
                  <a:pt x="90435" y="123584"/>
                  <a:pt x="82550" y="206375"/>
                </a:cubicBezTo>
                <a:cubicBezTo>
                  <a:pt x="75142" y="205317"/>
                  <a:pt x="67663" y="204668"/>
                  <a:pt x="60325" y="203200"/>
                </a:cubicBezTo>
                <a:cubicBezTo>
                  <a:pt x="57043" y="202544"/>
                  <a:pt x="54047" y="200837"/>
                  <a:pt x="50800" y="200025"/>
                </a:cubicBezTo>
                <a:cubicBezTo>
                  <a:pt x="45565" y="198716"/>
                  <a:pt x="40217" y="197908"/>
                  <a:pt x="34925" y="196850"/>
                </a:cubicBezTo>
                <a:cubicBezTo>
                  <a:pt x="31750" y="194733"/>
                  <a:pt x="28813" y="192207"/>
                  <a:pt x="25400" y="190500"/>
                </a:cubicBezTo>
                <a:cubicBezTo>
                  <a:pt x="20302" y="187951"/>
                  <a:pt x="13814" y="187903"/>
                  <a:pt x="9525" y="184150"/>
                </a:cubicBezTo>
                <a:cubicBezTo>
                  <a:pt x="4881" y="180086"/>
                  <a:pt x="3175" y="173567"/>
                  <a:pt x="0" y="168275"/>
                </a:cubicBezTo>
                <a:lnTo>
                  <a:pt x="3175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indent="-28575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charset="0"/>
              <a:buChar char="●"/>
            </a:pPr>
            <a:endParaRPr lang="en-GB" sz="2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210" name="Picture 209">
            <a:extLst>
              <a:ext uri="{FF2B5EF4-FFF2-40B4-BE49-F238E27FC236}">
                <a16:creationId xmlns:a16="http://schemas.microsoft.com/office/drawing/2014/main" id="{6F01A195-898A-468C-9F9F-58EBB274491B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389922" y="5076509"/>
            <a:ext cx="370841" cy="554045"/>
          </a:xfrm>
          <a:prstGeom prst="rect">
            <a:avLst/>
          </a:prstGeom>
        </p:spPr>
      </p:pic>
      <p:pic>
        <p:nvPicPr>
          <p:cNvPr id="12" name="Picture 11" descr="A picture containing object, clock&#10;&#10;Description generated with very high confidence">
            <a:extLst>
              <a:ext uri="{FF2B5EF4-FFF2-40B4-BE49-F238E27FC236}">
                <a16:creationId xmlns:a16="http://schemas.microsoft.com/office/drawing/2014/main" id="{9FC2D553-7E5C-4DB4-8502-B292B68FE118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985931" y="3015924"/>
            <a:ext cx="1145629" cy="371930"/>
          </a:xfrm>
          <a:prstGeom prst="rect">
            <a:avLst/>
          </a:prstGeom>
        </p:spPr>
      </p:pic>
      <p:pic>
        <p:nvPicPr>
          <p:cNvPr id="213" name="Picture 212" descr="A picture containing object, clock&#10;&#10;Description generated with very high confidence">
            <a:extLst>
              <a:ext uri="{FF2B5EF4-FFF2-40B4-BE49-F238E27FC236}">
                <a16:creationId xmlns:a16="http://schemas.microsoft.com/office/drawing/2014/main" id="{9A525670-D5E8-4B63-A199-D0E7FFCA0348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985930" y="2588686"/>
            <a:ext cx="1145629" cy="409949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6FA502FC-4E91-4D4D-873E-B1AA8B777B84}"/>
              </a:ext>
            </a:extLst>
          </p:cNvPr>
          <p:cNvSpPr/>
          <p:nvPr/>
        </p:nvSpPr>
        <p:spPr bwMode="auto">
          <a:xfrm>
            <a:off x="5777185" y="3028272"/>
            <a:ext cx="483913" cy="6081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indent="-28575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charset="0"/>
              <a:buChar char="●"/>
            </a:pPr>
            <a:endParaRPr lang="en-GB" sz="2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214" name="Picture 213">
            <a:extLst>
              <a:ext uri="{FF2B5EF4-FFF2-40B4-BE49-F238E27FC236}">
                <a16:creationId xmlns:a16="http://schemas.microsoft.com/office/drawing/2014/main" id="{1AD3BBE9-47F3-4050-AB54-D28B130883C1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927601" y="3000144"/>
            <a:ext cx="365247" cy="387710"/>
          </a:xfrm>
          <a:prstGeom prst="rect">
            <a:avLst/>
          </a:prstGeom>
        </p:spPr>
      </p:pic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B0464A64-586C-4DDB-AFEA-B22780C9E992}"/>
              </a:ext>
            </a:extLst>
          </p:cNvPr>
          <p:cNvSpPr/>
          <p:nvPr/>
        </p:nvSpPr>
        <p:spPr bwMode="auto">
          <a:xfrm>
            <a:off x="3990014" y="4838644"/>
            <a:ext cx="80498" cy="193733"/>
          </a:xfrm>
          <a:custGeom>
            <a:avLst/>
            <a:gdLst>
              <a:gd name="connsiteX0" fmla="*/ 15249 w 80498"/>
              <a:gd name="connsiteY0" fmla="*/ 52445 h 193733"/>
              <a:gd name="connsiteX1" fmla="*/ 18424 w 80498"/>
              <a:gd name="connsiteY1" fmla="*/ 4820 h 193733"/>
              <a:gd name="connsiteX2" fmla="*/ 21599 w 80498"/>
              <a:gd name="connsiteY2" fmla="*/ 58 h 193733"/>
              <a:gd name="connsiteX3" fmla="*/ 51761 w 80498"/>
              <a:gd name="connsiteY3" fmla="*/ 3233 h 193733"/>
              <a:gd name="connsiteX4" fmla="*/ 54936 w 80498"/>
              <a:gd name="connsiteY4" fmla="*/ 50858 h 193733"/>
              <a:gd name="connsiteX5" fmla="*/ 59699 w 80498"/>
              <a:gd name="connsiteY5" fmla="*/ 60383 h 193733"/>
              <a:gd name="connsiteX6" fmla="*/ 61286 w 80498"/>
              <a:gd name="connsiteY6" fmla="*/ 65145 h 193733"/>
              <a:gd name="connsiteX7" fmla="*/ 62874 w 80498"/>
              <a:gd name="connsiteY7" fmla="*/ 77845 h 193733"/>
              <a:gd name="connsiteX8" fmla="*/ 66049 w 80498"/>
              <a:gd name="connsiteY8" fmla="*/ 87370 h 193733"/>
              <a:gd name="connsiteX9" fmla="*/ 67636 w 80498"/>
              <a:gd name="connsiteY9" fmla="*/ 103245 h 193733"/>
              <a:gd name="connsiteX10" fmla="*/ 70811 w 80498"/>
              <a:gd name="connsiteY10" fmla="*/ 109595 h 193733"/>
              <a:gd name="connsiteX11" fmla="*/ 73986 w 80498"/>
              <a:gd name="connsiteY11" fmla="*/ 123883 h 193733"/>
              <a:gd name="connsiteX12" fmla="*/ 78749 w 80498"/>
              <a:gd name="connsiteY12" fmla="*/ 136583 h 193733"/>
              <a:gd name="connsiteX13" fmla="*/ 80336 w 80498"/>
              <a:gd name="connsiteY13" fmla="*/ 147695 h 193733"/>
              <a:gd name="connsiteX14" fmla="*/ 78749 w 80498"/>
              <a:gd name="connsiteY14" fmla="*/ 187383 h 193733"/>
              <a:gd name="connsiteX15" fmla="*/ 72399 w 80498"/>
              <a:gd name="connsiteY15" fmla="*/ 188970 h 193733"/>
              <a:gd name="connsiteX16" fmla="*/ 53349 w 80498"/>
              <a:gd name="connsiteY16" fmla="*/ 192145 h 193733"/>
              <a:gd name="connsiteX17" fmla="*/ 34299 w 80498"/>
              <a:gd name="connsiteY17" fmla="*/ 193733 h 193733"/>
              <a:gd name="connsiteX18" fmla="*/ 7311 w 80498"/>
              <a:gd name="connsiteY18" fmla="*/ 192145 h 193733"/>
              <a:gd name="connsiteX19" fmla="*/ 4136 w 80498"/>
              <a:gd name="connsiteY19" fmla="*/ 184208 h 193733"/>
              <a:gd name="connsiteX20" fmla="*/ 961 w 80498"/>
              <a:gd name="connsiteY20" fmla="*/ 112770 h 193733"/>
              <a:gd name="connsiteX21" fmla="*/ 15249 w 80498"/>
              <a:gd name="connsiteY21" fmla="*/ 52445 h 1937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80498" h="193733">
                <a:moveTo>
                  <a:pt x="15249" y="52445"/>
                </a:moveTo>
                <a:cubicBezTo>
                  <a:pt x="18160" y="34453"/>
                  <a:pt x="16509" y="20615"/>
                  <a:pt x="18424" y="4820"/>
                </a:cubicBezTo>
                <a:cubicBezTo>
                  <a:pt x="18654" y="2926"/>
                  <a:pt x="19693" y="149"/>
                  <a:pt x="21599" y="58"/>
                </a:cubicBezTo>
                <a:cubicBezTo>
                  <a:pt x="31697" y="-423"/>
                  <a:pt x="41707" y="2175"/>
                  <a:pt x="51761" y="3233"/>
                </a:cubicBezTo>
                <a:cubicBezTo>
                  <a:pt x="58561" y="23625"/>
                  <a:pt x="47397" y="-11340"/>
                  <a:pt x="54936" y="50858"/>
                </a:cubicBezTo>
                <a:cubicBezTo>
                  <a:pt x="55363" y="54382"/>
                  <a:pt x="58257" y="57139"/>
                  <a:pt x="59699" y="60383"/>
                </a:cubicBezTo>
                <a:cubicBezTo>
                  <a:pt x="60379" y="61912"/>
                  <a:pt x="60757" y="63558"/>
                  <a:pt x="61286" y="65145"/>
                </a:cubicBezTo>
                <a:cubicBezTo>
                  <a:pt x="61815" y="69378"/>
                  <a:pt x="61980" y="73673"/>
                  <a:pt x="62874" y="77845"/>
                </a:cubicBezTo>
                <a:cubicBezTo>
                  <a:pt x="63575" y="81117"/>
                  <a:pt x="66049" y="87370"/>
                  <a:pt x="66049" y="87370"/>
                </a:cubicBezTo>
                <a:cubicBezTo>
                  <a:pt x="66578" y="92662"/>
                  <a:pt x="66522" y="98045"/>
                  <a:pt x="67636" y="103245"/>
                </a:cubicBezTo>
                <a:cubicBezTo>
                  <a:pt x="68132" y="105559"/>
                  <a:pt x="70115" y="107333"/>
                  <a:pt x="70811" y="109595"/>
                </a:cubicBezTo>
                <a:cubicBezTo>
                  <a:pt x="72246" y="114258"/>
                  <a:pt x="72803" y="119150"/>
                  <a:pt x="73986" y="123883"/>
                </a:cubicBezTo>
                <a:cubicBezTo>
                  <a:pt x="74814" y="127194"/>
                  <a:pt x="77783" y="134167"/>
                  <a:pt x="78749" y="136583"/>
                </a:cubicBezTo>
                <a:cubicBezTo>
                  <a:pt x="79278" y="140287"/>
                  <a:pt x="80336" y="143953"/>
                  <a:pt x="80336" y="147695"/>
                </a:cubicBezTo>
                <a:cubicBezTo>
                  <a:pt x="80336" y="160935"/>
                  <a:pt x="81249" y="174381"/>
                  <a:pt x="78749" y="187383"/>
                </a:cubicBezTo>
                <a:cubicBezTo>
                  <a:pt x="78337" y="189526"/>
                  <a:pt x="74543" y="188568"/>
                  <a:pt x="72399" y="188970"/>
                </a:cubicBezTo>
                <a:cubicBezTo>
                  <a:pt x="66072" y="190156"/>
                  <a:pt x="59737" y="191346"/>
                  <a:pt x="53349" y="192145"/>
                </a:cubicBezTo>
                <a:cubicBezTo>
                  <a:pt x="47026" y="192935"/>
                  <a:pt x="40649" y="193204"/>
                  <a:pt x="34299" y="193733"/>
                </a:cubicBezTo>
                <a:lnTo>
                  <a:pt x="7311" y="192145"/>
                </a:lnTo>
                <a:cubicBezTo>
                  <a:pt x="4594" y="191287"/>
                  <a:pt x="4363" y="187048"/>
                  <a:pt x="4136" y="184208"/>
                </a:cubicBezTo>
                <a:cubicBezTo>
                  <a:pt x="2235" y="160448"/>
                  <a:pt x="2547" y="136553"/>
                  <a:pt x="961" y="112770"/>
                </a:cubicBezTo>
                <a:cubicBezTo>
                  <a:pt x="-4102" y="36820"/>
                  <a:pt x="12338" y="70437"/>
                  <a:pt x="15249" y="5244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indent="-28575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charset="0"/>
              <a:buChar char="●"/>
            </a:pPr>
            <a:endParaRPr lang="en-GB" sz="2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FE99A26-E032-4DA0-9EA0-37DD9F65604B}"/>
              </a:ext>
            </a:extLst>
          </p:cNvPr>
          <p:cNvSpPr/>
          <p:nvPr/>
        </p:nvSpPr>
        <p:spPr bwMode="auto">
          <a:xfrm>
            <a:off x="6797037" y="3028273"/>
            <a:ext cx="457200" cy="47544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indent="-28575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charset="0"/>
              <a:buChar char="●"/>
            </a:pPr>
            <a:endParaRPr lang="en-GB" sz="2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217" name="Picture 216">
            <a:extLst>
              <a:ext uri="{FF2B5EF4-FFF2-40B4-BE49-F238E27FC236}">
                <a16:creationId xmlns:a16="http://schemas.microsoft.com/office/drawing/2014/main" id="{63332865-5CE0-4BA6-BA5E-5B201F866A59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797037" y="3028272"/>
            <a:ext cx="230292" cy="335240"/>
          </a:xfrm>
          <a:prstGeom prst="rect">
            <a:avLst/>
          </a:prstGeom>
        </p:spPr>
      </p:pic>
      <p:pic>
        <p:nvPicPr>
          <p:cNvPr id="221" name="Picture 220" descr="A picture containing object&#10;&#10;Description generated with very high confidence">
            <a:extLst>
              <a:ext uri="{FF2B5EF4-FFF2-40B4-BE49-F238E27FC236}">
                <a16:creationId xmlns:a16="http://schemas.microsoft.com/office/drawing/2014/main" id="{E45E4EB6-6B2F-4350-9AFC-19E3A9BF6153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683869" y="1358679"/>
            <a:ext cx="397649" cy="409903"/>
          </a:xfrm>
          <a:prstGeom prst="rect">
            <a:avLst/>
          </a:prstGeom>
        </p:spPr>
      </p:pic>
      <p:pic>
        <p:nvPicPr>
          <p:cNvPr id="223" name="Picture 222" descr="A close up of a screen&#10;&#10;Description generated with high confidence">
            <a:extLst>
              <a:ext uri="{FF2B5EF4-FFF2-40B4-BE49-F238E27FC236}">
                <a16:creationId xmlns:a16="http://schemas.microsoft.com/office/drawing/2014/main" id="{435C389F-3C7D-4D50-9793-66325E850404}"/>
              </a:ext>
            </a:extLst>
          </p:cNvPr>
          <p:cNvPicPr>
            <a:picLocks noChangeAspect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8655" b="-5"/>
          <a:stretch/>
        </p:blipFill>
        <p:spPr>
          <a:xfrm>
            <a:off x="7337988" y="1441011"/>
            <a:ext cx="397649" cy="371930"/>
          </a:xfrm>
          <a:prstGeom prst="rect">
            <a:avLst/>
          </a:prstGeom>
        </p:spPr>
      </p:pic>
      <p:pic>
        <p:nvPicPr>
          <p:cNvPr id="224" name="Picture 223" descr="A close up of a screen&#10;&#10;Description generated with high confidence">
            <a:extLst>
              <a:ext uri="{FF2B5EF4-FFF2-40B4-BE49-F238E27FC236}">
                <a16:creationId xmlns:a16="http://schemas.microsoft.com/office/drawing/2014/main" id="{950902EE-9A20-440A-8EC8-35F3B1B4D5A2}"/>
              </a:ext>
            </a:extLst>
          </p:cNvPr>
          <p:cNvPicPr>
            <a:picLocks noChangeAspect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001"/>
          <a:stretch/>
        </p:blipFill>
        <p:spPr>
          <a:xfrm>
            <a:off x="8959264" y="3994982"/>
            <a:ext cx="736600" cy="286065"/>
          </a:xfrm>
          <a:prstGeom prst="rect">
            <a:avLst/>
          </a:prstGeom>
        </p:spPr>
      </p:pic>
      <p:pic>
        <p:nvPicPr>
          <p:cNvPr id="225" name="Picture 224" descr="A close up of a screen&#10;&#10;Description generated with high confidence">
            <a:extLst>
              <a:ext uri="{FF2B5EF4-FFF2-40B4-BE49-F238E27FC236}">
                <a16:creationId xmlns:a16="http://schemas.microsoft.com/office/drawing/2014/main" id="{BB4E17CA-28D8-4E71-9A3C-9D1A841D68B9}"/>
              </a:ext>
            </a:extLst>
          </p:cNvPr>
          <p:cNvPicPr>
            <a:picLocks noChangeAspect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4799"/>
          <a:stretch/>
        </p:blipFill>
        <p:spPr>
          <a:xfrm>
            <a:off x="7443731" y="3975233"/>
            <a:ext cx="677333" cy="296811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640ADEDD-4746-41A8-8E33-44DD8892E095}"/>
              </a:ext>
            </a:extLst>
          </p:cNvPr>
          <p:cNvSpPr/>
          <p:nvPr/>
        </p:nvSpPr>
        <p:spPr bwMode="auto">
          <a:xfrm>
            <a:off x="5507565" y="2264639"/>
            <a:ext cx="550333" cy="5420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indent="-28575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charset="0"/>
              <a:buChar char="●"/>
            </a:pPr>
            <a:endParaRPr lang="en-GB" sz="2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228" name="Picture 227" descr="A close up of a clock&#10;&#10;Description generated with high confidence">
            <a:extLst>
              <a:ext uri="{FF2B5EF4-FFF2-40B4-BE49-F238E27FC236}">
                <a16:creationId xmlns:a16="http://schemas.microsoft.com/office/drawing/2014/main" id="{9C24BFEE-4E40-4D80-885C-FE1BB6800D62}"/>
              </a:ext>
            </a:extLst>
          </p:cNvPr>
          <p:cNvPicPr>
            <a:picLocks noChangeAspect="1"/>
          </p:cNvPicPr>
          <p:nvPr/>
        </p:nvPicPr>
        <p:blipFill rotWithShape="1"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659616" y="2275153"/>
            <a:ext cx="432148" cy="293780"/>
          </a:xfrm>
          <a:prstGeom prst="rect">
            <a:avLst/>
          </a:prstGeom>
        </p:spPr>
      </p:pic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317402B7-4D9E-4491-A7E5-AB6AA98A36D8}"/>
              </a:ext>
            </a:extLst>
          </p:cNvPr>
          <p:cNvSpPr/>
          <p:nvPr/>
        </p:nvSpPr>
        <p:spPr bwMode="auto">
          <a:xfrm>
            <a:off x="2163133" y="4800218"/>
            <a:ext cx="133112" cy="253352"/>
          </a:xfrm>
          <a:custGeom>
            <a:avLst/>
            <a:gdLst>
              <a:gd name="connsiteX0" fmla="*/ 38731 w 133112"/>
              <a:gd name="connsiteY0" fmla="*/ 105155 h 253352"/>
              <a:gd name="connsiteX1" fmla="*/ 89531 w 133112"/>
              <a:gd name="connsiteY1" fmla="*/ 3555 h 253352"/>
              <a:gd name="connsiteX2" fmla="*/ 108581 w 133112"/>
              <a:gd name="connsiteY2" fmla="*/ 5142 h 253352"/>
              <a:gd name="connsiteX3" fmla="*/ 110169 w 133112"/>
              <a:gd name="connsiteY3" fmla="*/ 121030 h 253352"/>
              <a:gd name="connsiteX4" fmla="*/ 111756 w 133112"/>
              <a:gd name="connsiteY4" fmla="*/ 125792 h 253352"/>
              <a:gd name="connsiteX5" fmla="*/ 113344 w 133112"/>
              <a:gd name="connsiteY5" fmla="*/ 136905 h 253352"/>
              <a:gd name="connsiteX6" fmla="*/ 114931 w 133112"/>
              <a:gd name="connsiteY6" fmla="*/ 141667 h 253352"/>
              <a:gd name="connsiteX7" fmla="*/ 116519 w 133112"/>
              <a:gd name="connsiteY7" fmla="*/ 148017 h 253352"/>
              <a:gd name="connsiteX8" fmla="*/ 118106 w 133112"/>
              <a:gd name="connsiteY8" fmla="*/ 152780 h 253352"/>
              <a:gd name="connsiteX9" fmla="*/ 119694 w 133112"/>
              <a:gd name="connsiteY9" fmla="*/ 159130 h 253352"/>
              <a:gd name="connsiteX10" fmla="*/ 122869 w 133112"/>
              <a:gd name="connsiteY10" fmla="*/ 165480 h 253352"/>
              <a:gd name="connsiteX11" fmla="*/ 126044 w 133112"/>
              <a:gd name="connsiteY11" fmla="*/ 178180 h 253352"/>
              <a:gd name="connsiteX12" fmla="*/ 129219 w 133112"/>
              <a:gd name="connsiteY12" fmla="*/ 182942 h 253352"/>
              <a:gd name="connsiteX13" fmla="*/ 130806 w 133112"/>
              <a:gd name="connsiteY13" fmla="*/ 251205 h 253352"/>
              <a:gd name="connsiteX14" fmla="*/ 111756 w 133112"/>
              <a:gd name="connsiteY14" fmla="*/ 249617 h 253352"/>
              <a:gd name="connsiteX15" fmla="*/ 100644 w 133112"/>
              <a:gd name="connsiteY15" fmla="*/ 246442 h 253352"/>
              <a:gd name="connsiteX16" fmla="*/ 91119 w 133112"/>
              <a:gd name="connsiteY16" fmla="*/ 243267 h 253352"/>
              <a:gd name="connsiteX17" fmla="*/ 68894 w 133112"/>
              <a:gd name="connsiteY17" fmla="*/ 227392 h 253352"/>
              <a:gd name="connsiteX18" fmla="*/ 64131 w 133112"/>
              <a:gd name="connsiteY18" fmla="*/ 224217 h 253352"/>
              <a:gd name="connsiteX19" fmla="*/ 57781 w 133112"/>
              <a:gd name="connsiteY19" fmla="*/ 222630 h 253352"/>
              <a:gd name="connsiteX20" fmla="*/ 49844 w 133112"/>
              <a:gd name="connsiteY20" fmla="*/ 211517 h 253352"/>
              <a:gd name="connsiteX21" fmla="*/ 40319 w 133112"/>
              <a:gd name="connsiteY21" fmla="*/ 203580 h 253352"/>
              <a:gd name="connsiteX22" fmla="*/ 38731 w 133112"/>
              <a:gd name="connsiteY22" fmla="*/ 198817 h 253352"/>
              <a:gd name="connsiteX23" fmla="*/ 29206 w 133112"/>
              <a:gd name="connsiteY23" fmla="*/ 184530 h 253352"/>
              <a:gd name="connsiteX24" fmla="*/ 26031 w 133112"/>
              <a:gd name="connsiteY24" fmla="*/ 179767 h 253352"/>
              <a:gd name="connsiteX25" fmla="*/ 19681 w 133112"/>
              <a:gd name="connsiteY25" fmla="*/ 168655 h 253352"/>
              <a:gd name="connsiteX26" fmla="*/ 18094 w 133112"/>
              <a:gd name="connsiteY26" fmla="*/ 160717 h 253352"/>
              <a:gd name="connsiteX27" fmla="*/ 14919 w 133112"/>
              <a:gd name="connsiteY27" fmla="*/ 155955 h 253352"/>
              <a:gd name="connsiteX28" fmla="*/ 10156 w 133112"/>
              <a:gd name="connsiteY28" fmla="*/ 146430 h 253352"/>
              <a:gd name="connsiteX29" fmla="*/ 8569 w 133112"/>
              <a:gd name="connsiteY29" fmla="*/ 140080 h 253352"/>
              <a:gd name="connsiteX30" fmla="*/ 5394 w 133112"/>
              <a:gd name="connsiteY30" fmla="*/ 130555 h 253352"/>
              <a:gd name="connsiteX31" fmla="*/ 631 w 133112"/>
              <a:gd name="connsiteY31" fmla="*/ 116267 h 253352"/>
              <a:gd name="connsiteX32" fmla="*/ 38731 w 133112"/>
              <a:gd name="connsiteY32" fmla="*/ 105155 h 2533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133112" h="253352">
                <a:moveTo>
                  <a:pt x="38731" y="105155"/>
                </a:moveTo>
                <a:cubicBezTo>
                  <a:pt x="53548" y="86370"/>
                  <a:pt x="67851" y="34598"/>
                  <a:pt x="89531" y="3555"/>
                </a:cubicBezTo>
                <a:cubicBezTo>
                  <a:pt x="93180" y="-1669"/>
                  <a:pt x="107478" y="-1134"/>
                  <a:pt x="108581" y="5142"/>
                </a:cubicBezTo>
                <a:cubicBezTo>
                  <a:pt x="115266" y="43192"/>
                  <a:pt x="109153" y="82410"/>
                  <a:pt x="110169" y="121030"/>
                </a:cubicBezTo>
                <a:cubicBezTo>
                  <a:pt x="110213" y="122703"/>
                  <a:pt x="111227" y="124205"/>
                  <a:pt x="111756" y="125792"/>
                </a:cubicBezTo>
                <a:cubicBezTo>
                  <a:pt x="112285" y="129496"/>
                  <a:pt x="112610" y="133236"/>
                  <a:pt x="113344" y="136905"/>
                </a:cubicBezTo>
                <a:cubicBezTo>
                  <a:pt x="113672" y="138546"/>
                  <a:pt x="114471" y="140058"/>
                  <a:pt x="114931" y="141667"/>
                </a:cubicBezTo>
                <a:cubicBezTo>
                  <a:pt x="115530" y="143765"/>
                  <a:pt x="115920" y="145919"/>
                  <a:pt x="116519" y="148017"/>
                </a:cubicBezTo>
                <a:cubicBezTo>
                  <a:pt x="116979" y="149626"/>
                  <a:pt x="117646" y="151171"/>
                  <a:pt x="118106" y="152780"/>
                </a:cubicBezTo>
                <a:cubicBezTo>
                  <a:pt x="118705" y="154878"/>
                  <a:pt x="118928" y="157087"/>
                  <a:pt x="119694" y="159130"/>
                </a:cubicBezTo>
                <a:cubicBezTo>
                  <a:pt x="120525" y="161346"/>
                  <a:pt x="121937" y="163305"/>
                  <a:pt x="122869" y="165480"/>
                </a:cubicBezTo>
                <a:cubicBezTo>
                  <a:pt x="128743" y="179187"/>
                  <a:pt x="118590" y="158304"/>
                  <a:pt x="126044" y="178180"/>
                </a:cubicBezTo>
                <a:cubicBezTo>
                  <a:pt x="126714" y="179966"/>
                  <a:pt x="128161" y="181355"/>
                  <a:pt x="129219" y="182942"/>
                </a:cubicBezTo>
                <a:cubicBezTo>
                  <a:pt x="130123" y="192439"/>
                  <a:pt x="136425" y="242129"/>
                  <a:pt x="130806" y="251205"/>
                </a:cubicBezTo>
                <a:cubicBezTo>
                  <a:pt x="127452" y="256623"/>
                  <a:pt x="118106" y="250146"/>
                  <a:pt x="111756" y="249617"/>
                </a:cubicBezTo>
                <a:cubicBezTo>
                  <a:pt x="95733" y="244277"/>
                  <a:pt x="120602" y="252430"/>
                  <a:pt x="100644" y="246442"/>
                </a:cubicBezTo>
                <a:cubicBezTo>
                  <a:pt x="97438" y="245480"/>
                  <a:pt x="94294" y="244325"/>
                  <a:pt x="91119" y="243267"/>
                </a:cubicBezTo>
                <a:cubicBezTo>
                  <a:pt x="74818" y="229295"/>
                  <a:pt x="85946" y="237623"/>
                  <a:pt x="68894" y="227392"/>
                </a:cubicBezTo>
                <a:cubicBezTo>
                  <a:pt x="67258" y="226410"/>
                  <a:pt x="65885" y="224969"/>
                  <a:pt x="64131" y="224217"/>
                </a:cubicBezTo>
                <a:cubicBezTo>
                  <a:pt x="62126" y="223358"/>
                  <a:pt x="59898" y="223159"/>
                  <a:pt x="57781" y="222630"/>
                </a:cubicBezTo>
                <a:cubicBezTo>
                  <a:pt x="55135" y="218926"/>
                  <a:pt x="52920" y="214873"/>
                  <a:pt x="49844" y="211517"/>
                </a:cubicBezTo>
                <a:cubicBezTo>
                  <a:pt x="47051" y="208470"/>
                  <a:pt x="43041" y="206690"/>
                  <a:pt x="40319" y="203580"/>
                </a:cubicBezTo>
                <a:cubicBezTo>
                  <a:pt x="39217" y="202321"/>
                  <a:pt x="39574" y="200263"/>
                  <a:pt x="38731" y="198817"/>
                </a:cubicBezTo>
                <a:cubicBezTo>
                  <a:pt x="35847" y="193873"/>
                  <a:pt x="32381" y="189292"/>
                  <a:pt x="29206" y="184530"/>
                </a:cubicBezTo>
                <a:cubicBezTo>
                  <a:pt x="28148" y="182942"/>
                  <a:pt x="26978" y="181424"/>
                  <a:pt x="26031" y="179767"/>
                </a:cubicBezTo>
                <a:lnTo>
                  <a:pt x="19681" y="168655"/>
                </a:lnTo>
                <a:cubicBezTo>
                  <a:pt x="19152" y="166009"/>
                  <a:pt x="19041" y="163244"/>
                  <a:pt x="18094" y="160717"/>
                </a:cubicBezTo>
                <a:cubicBezTo>
                  <a:pt x="17424" y="158931"/>
                  <a:pt x="15772" y="157661"/>
                  <a:pt x="14919" y="155955"/>
                </a:cubicBezTo>
                <a:cubicBezTo>
                  <a:pt x="8346" y="142811"/>
                  <a:pt x="19254" y="160076"/>
                  <a:pt x="10156" y="146430"/>
                </a:cubicBezTo>
                <a:cubicBezTo>
                  <a:pt x="9627" y="144313"/>
                  <a:pt x="9196" y="142170"/>
                  <a:pt x="8569" y="140080"/>
                </a:cubicBezTo>
                <a:cubicBezTo>
                  <a:pt x="7607" y="136874"/>
                  <a:pt x="5944" y="133856"/>
                  <a:pt x="5394" y="130555"/>
                </a:cubicBezTo>
                <a:cubicBezTo>
                  <a:pt x="3492" y="119148"/>
                  <a:pt x="5591" y="123708"/>
                  <a:pt x="631" y="116267"/>
                </a:cubicBezTo>
                <a:cubicBezTo>
                  <a:pt x="-4597" y="95353"/>
                  <a:pt x="23914" y="123940"/>
                  <a:pt x="38731" y="10515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indent="-28575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charset="0"/>
              <a:buChar char="●"/>
            </a:pPr>
            <a:endParaRPr lang="en-GB" sz="2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532EF99E-3014-4ACF-AF35-35C0FB6CC872}"/>
              </a:ext>
            </a:extLst>
          </p:cNvPr>
          <p:cNvSpPr/>
          <p:nvPr/>
        </p:nvSpPr>
        <p:spPr bwMode="auto">
          <a:xfrm>
            <a:off x="9900580" y="4808330"/>
            <a:ext cx="148925" cy="220870"/>
          </a:xfrm>
          <a:custGeom>
            <a:avLst/>
            <a:gdLst>
              <a:gd name="connsiteX0" fmla="*/ 43519 w 148925"/>
              <a:gd name="connsiteY0" fmla="*/ 208 h 220870"/>
              <a:gd name="connsiteX1" fmla="*/ 26057 w 148925"/>
              <a:gd name="connsiteY1" fmla="*/ 3383 h 220870"/>
              <a:gd name="connsiteX2" fmla="*/ 7007 w 148925"/>
              <a:gd name="connsiteY2" fmla="*/ 6558 h 220870"/>
              <a:gd name="connsiteX3" fmla="*/ 2244 w 148925"/>
              <a:gd name="connsiteY3" fmla="*/ 9733 h 220870"/>
              <a:gd name="connsiteX4" fmla="*/ 657 w 148925"/>
              <a:gd name="connsiteY4" fmla="*/ 17670 h 220870"/>
              <a:gd name="connsiteX5" fmla="*/ 7007 w 148925"/>
              <a:gd name="connsiteY5" fmla="*/ 41483 h 220870"/>
              <a:gd name="connsiteX6" fmla="*/ 18119 w 148925"/>
              <a:gd name="connsiteY6" fmla="*/ 57358 h 220870"/>
              <a:gd name="connsiteX7" fmla="*/ 22882 w 148925"/>
              <a:gd name="connsiteY7" fmla="*/ 66883 h 220870"/>
              <a:gd name="connsiteX8" fmla="*/ 26057 w 148925"/>
              <a:gd name="connsiteY8" fmla="*/ 71645 h 220870"/>
              <a:gd name="connsiteX9" fmla="*/ 29232 w 148925"/>
              <a:gd name="connsiteY9" fmla="*/ 97045 h 220870"/>
              <a:gd name="connsiteX10" fmla="*/ 32407 w 148925"/>
              <a:gd name="connsiteY10" fmla="*/ 114508 h 220870"/>
              <a:gd name="connsiteX11" fmla="*/ 37169 w 148925"/>
              <a:gd name="connsiteY11" fmla="*/ 149433 h 220870"/>
              <a:gd name="connsiteX12" fmla="*/ 45107 w 148925"/>
              <a:gd name="connsiteY12" fmla="*/ 216108 h 220870"/>
              <a:gd name="connsiteX13" fmla="*/ 59394 w 148925"/>
              <a:gd name="connsiteY13" fmla="*/ 219283 h 220870"/>
              <a:gd name="connsiteX14" fmla="*/ 68919 w 148925"/>
              <a:gd name="connsiteY14" fmla="*/ 220870 h 220870"/>
              <a:gd name="connsiteX15" fmla="*/ 103844 w 148925"/>
              <a:gd name="connsiteY15" fmla="*/ 217695 h 220870"/>
              <a:gd name="connsiteX16" fmla="*/ 119719 w 148925"/>
              <a:gd name="connsiteY16" fmla="*/ 197058 h 220870"/>
              <a:gd name="connsiteX17" fmla="*/ 146707 w 148925"/>
              <a:gd name="connsiteY17" fmla="*/ 147845 h 220870"/>
              <a:gd name="connsiteX18" fmla="*/ 148294 w 148925"/>
              <a:gd name="connsiteY18" fmla="*/ 103395 h 220870"/>
              <a:gd name="connsiteX19" fmla="*/ 130832 w 148925"/>
              <a:gd name="connsiteY19" fmla="*/ 57358 h 220870"/>
              <a:gd name="connsiteX20" fmla="*/ 103844 w 148925"/>
              <a:gd name="connsiteY20" fmla="*/ 24020 h 220870"/>
              <a:gd name="connsiteX21" fmla="*/ 86382 w 148925"/>
              <a:gd name="connsiteY21" fmla="*/ 16083 h 220870"/>
              <a:gd name="connsiteX22" fmla="*/ 68919 w 148925"/>
              <a:gd name="connsiteY22" fmla="*/ 9733 h 220870"/>
              <a:gd name="connsiteX23" fmla="*/ 43519 w 148925"/>
              <a:gd name="connsiteY23" fmla="*/ 208 h 2208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48925" h="220870">
                <a:moveTo>
                  <a:pt x="43519" y="208"/>
                </a:moveTo>
                <a:cubicBezTo>
                  <a:pt x="36375" y="-850"/>
                  <a:pt x="31893" y="2410"/>
                  <a:pt x="26057" y="3383"/>
                </a:cubicBezTo>
                <a:cubicBezTo>
                  <a:pt x="2441" y="7319"/>
                  <a:pt x="25703" y="2817"/>
                  <a:pt x="7007" y="6558"/>
                </a:cubicBezTo>
                <a:cubicBezTo>
                  <a:pt x="5419" y="7616"/>
                  <a:pt x="3191" y="8076"/>
                  <a:pt x="2244" y="9733"/>
                </a:cubicBezTo>
                <a:cubicBezTo>
                  <a:pt x="905" y="12076"/>
                  <a:pt x="657" y="14972"/>
                  <a:pt x="657" y="17670"/>
                </a:cubicBezTo>
                <a:cubicBezTo>
                  <a:pt x="657" y="39055"/>
                  <a:pt x="-3018" y="34801"/>
                  <a:pt x="7007" y="41483"/>
                </a:cubicBezTo>
                <a:cubicBezTo>
                  <a:pt x="12369" y="54888"/>
                  <a:pt x="7120" y="44787"/>
                  <a:pt x="18119" y="57358"/>
                </a:cubicBezTo>
                <a:cubicBezTo>
                  <a:pt x="23427" y="63425"/>
                  <a:pt x="19634" y="60387"/>
                  <a:pt x="22882" y="66883"/>
                </a:cubicBezTo>
                <a:cubicBezTo>
                  <a:pt x="23735" y="68589"/>
                  <a:pt x="24999" y="70058"/>
                  <a:pt x="26057" y="71645"/>
                </a:cubicBezTo>
                <a:cubicBezTo>
                  <a:pt x="30241" y="84203"/>
                  <a:pt x="25800" y="69590"/>
                  <a:pt x="29232" y="97045"/>
                </a:cubicBezTo>
                <a:cubicBezTo>
                  <a:pt x="29966" y="102916"/>
                  <a:pt x="31521" y="108658"/>
                  <a:pt x="32407" y="114508"/>
                </a:cubicBezTo>
                <a:cubicBezTo>
                  <a:pt x="34167" y="126125"/>
                  <a:pt x="35582" y="137791"/>
                  <a:pt x="37169" y="149433"/>
                </a:cubicBezTo>
                <a:cubicBezTo>
                  <a:pt x="38681" y="211416"/>
                  <a:pt x="17716" y="209786"/>
                  <a:pt x="45107" y="216108"/>
                </a:cubicBezTo>
                <a:cubicBezTo>
                  <a:pt x="49861" y="217205"/>
                  <a:pt x="54610" y="218326"/>
                  <a:pt x="59394" y="219283"/>
                </a:cubicBezTo>
                <a:cubicBezTo>
                  <a:pt x="62550" y="219914"/>
                  <a:pt x="65744" y="220341"/>
                  <a:pt x="68919" y="220870"/>
                </a:cubicBezTo>
                <a:cubicBezTo>
                  <a:pt x="80561" y="219812"/>
                  <a:pt x="93259" y="222656"/>
                  <a:pt x="103844" y="217695"/>
                </a:cubicBezTo>
                <a:cubicBezTo>
                  <a:pt x="111702" y="214011"/>
                  <a:pt x="115335" y="204548"/>
                  <a:pt x="119719" y="197058"/>
                </a:cubicBezTo>
                <a:cubicBezTo>
                  <a:pt x="152514" y="141034"/>
                  <a:pt x="128934" y="165618"/>
                  <a:pt x="146707" y="147845"/>
                </a:cubicBezTo>
                <a:cubicBezTo>
                  <a:pt x="147236" y="133028"/>
                  <a:pt x="150200" y="118098"/>
                  <a:pt x="148294" y="103395"/>
                </a:cubicBezTo>
                <a:cubicBezTo>
                  <a:pt x="138839" y="30460"/>
                  <a:pt x="145164" y="76901"/>
                  <a:pt x="130832" y="57358"/>
                </a:cubicBezTo>
                <a:cubicBezTo>
                  <a:pt x="121101" y="44089"/>
                  <a:pt x="117611" y="33657"/>
                  <a:pt x="103844" y="24020"/>
                </a:cubicBezTo>
                <a:cubicBezTo>
                  <a:pt x="98606" y="20353"/>
                  <a:pt x="92300" y="18504"/>
                  <a:pt x="86382" y="16083"/>
                </a:cubicBezTo>
                <a:cubicBezTo>
                  <a:pt x="80649" y="13738"/>
                  <a:pt x="75065" y="10501"/>
                  <a:pt x="68919" y="9733"/>
                </a:cubicBezTo>
                <a:cubicBezTo>
                  <a:pt x="57892" y="8355"/>
                  <a:pt x="50663" y="1266"/>
                  <a:pt x="43519" y="20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indent="-28575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charset="0"/>
              <a:buChar char="●"/>
            </a:pPr>
            <a:endParaRPr lang="en-GB" sz="2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230" name="Picture 229">
            <a:extLst>
              <a:ext uri="{FF2B5EF4-FFF2-40B4-BE49-F238E27FC236}">
                <a16:creationId xmlns:a16="http://schemas.microsoft.com/office/drawing/2014/main" id="{08C0DCD7-77BE-4252-836B-0D848A7DDBC1}"/>
              </a:ext>
            </a:extLst>
          </p:cNvPr>
          <p:cNvPicPr>
            <a:picLocks noChangeAspect="1"/>
          </p:cNvPicPr>
          <p:nvPr/>
        </p:nvPicPr>
        <p:blipFill rotWithShape="1"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656918" y="5070156"/>
            <a:ext cx="370841" cy="554045"/>
          </a:xfrm>
          <a:prstGeom prst="rect">
            <a:avLst/>
          </a:prstGeom>
        </p:spPr>
      </p:pic>
      <p:pic>
        <p:nvPicPr>
          <p:cNvPr id="231" name="Picture 230">
            <a:extLst>
              <a:ext uri="{FF2B5EF4-FFF2-40B4-BE49-F238E27FC236}">
                <a16:creationId xmlns:a16="http://schemas.microsoft.com/office/drawing/2014/main" id="{209904BB-A53D-4453-B77B-67C4766651FE}"/>
              </a:ext>
            </a:extLst>
          </p:cNvPr>
          <p:cNvPicPr>
            <a:picLocks noChangeAspect="1"/>
          </p:cNvPicPr>
          <p:nvPr/>
        </p:nvPicPr>
        <p:blipFill rotWithShape="1"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733"/>
          <a:stretch/>
        </p:blipFill>
        <p:spPr>
          <a:xfrm>
            <a:off x="2137734" y="5076509"/>
            <a:ext cx="370841" cy="554045"/>
          </a:xfrm>
          <a:prstGeom prst="rect">
            <a:avLst/>
          </a:prstGeom>
        </p:spPr>
      </p:pic>
      <p:pic>
        <p:nvPicPr>
          <p:cNvPr id="218" name="Picture 217" descr="A close up of a screen&#10;&#10;Description generated with high confidence">
            <a:extLst>
              <a:ext uri="{FF2B5EF4-FFF2-40B4-BE49-F238E27FC236}">
                <a16:creationId xmlns:a16="http://schemas.microsoft.com/office/drawing/2014/main" id="{580985F7-0D9A-4A91-B0AE-F1ECE5F1A300}"/>
              </a:ext>
            </a:extLst>
          </p:cNvPr>
          <p:cNvPicPr>
            <a:picLocks noChangeAspect="1"/>
          </p:cNvPicPr>
          <p:nvPr/>
        </p:nvPicPr>
        <p:blipFill rotWithShape="1"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734225" y="4364656"/>
            <a:ext cx="1850551" cy="667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5902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00"/>
                            </p:stCondLst>
                            <p:childTnLst>
                              <p:par>
                                <p:cTn id="96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6" grpId="0" animBg="1"/>
      <p:bldP spid="16" grpId="1" animBg="1"/>
      <p:bldP spid="20" grpId="0" animBg="1"/>
      <p:bldP spid="20" grpId="1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dirty="0"/>
              <a:t>1.16 Subtraction: two-digit and two-digit numbers </a:t>
            </a:r>
            <a:r>
              <a:rPr lang="en-US" dirty="0"/>
              <a:t>– </a:t>
            </a:r>
            <a:r>
              <a:rPr lang="en-GB" dirty="0"/>
              <a:t>step 2:8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58B5F66-4B92-46BE-8166-1E6B13586C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3346" y="1155760"/>
            <a:ext cx="7965307" cy="180328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E69FC35-23B6-4831-9C58-8643D608898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03960" y="3484803"/>
            <a:ext cx="5456582" cy="274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56207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object&#10;&#10;Description generated with high confidence">
            <a:extLst>
              <a:ext uri="{FF2B5EF4-FFF2-40B4-BE49-F238E27FC236}">
                <a16:creationId xmlns:a16="http://schemas.microsoft.com/office/drawing/2014/main" id="{2369A923-4760-43F6-A99C-C0F8B28556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2277" y="1340557"/>
            <a:ext cx="7907446" cy="1822571"/>
          </a:xfrm>
          <a:prstGeom prst="rect">
            <a:avLst/>
          </a:prstGeom>
        </p:spPr>
      </p:pic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dirty="0"/>
              <a:t>1.16 Subtraction: two-digit and two-digit numbers </a:t>
            </a:r>
            <a:r>
              <a:rPr lang="en-US" dirty="0"/>
              <a:t>– </a:t>
            </a:r>
            <a:r>
              <a:rPr lang="en-GB" dirty="0"/>
              <a:t>step 2:8</a:t>
            </a:r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F1E3E33-9F8F-4F71-85FF-87BABF9FC1F0}"/>
              </a:ext>
            </a:extLst>
          </p:cNvPr>
          <p:cNvSpPr txBox="1"/>
          <p:nvPr/>
        </p:nvSpPr>
        <p:spPr bwMode="auto">
          <a:xfrm>
            <a:off x="2959919" y="2659116"/>
            <a:ext cx="85563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" panose="020B0503030403020204" pitchFamily="34" charset="0"/>
              </a:rPr>
              <a:t>25</a:t>
            </a:r>
            <a:endParaRPr lang="en-GB" sz="2400" dirty="0">
              <a:solidFill>
                <a:srgbClr val="000000"/>
              </a:solidFill>
              <a:latin typeface="Myriad Pro" panose="020B0503030403020204" pitchFamily="34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209473C-C1CC-47D0-92D9-93A93FB2878F}"/>
              </a:ext>
            </a:extLst>
          </p:cNvPr>
          <p:cNvSpPr txBox="1"/>
          <p:nvPr/>
        </p:nvSpPr>
        <p:spPr bwMode="auto">
          <a:xfrm>
            <a:off x="4631366" y="2651233"/>
            <a:ext cx="776506" cy="477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" panose="020B0503030403020204" pitchFamily="34" charset="0"/>
              </a:rPr>
              <a:t>35</a:t>
            </a:r>
            <a:endParaRPr lang="en-GB" sz="2400" dirty="0">
              <a:solidFill>
                <a:srgbClr val="000000"/>
              </a:solidFill>
              <a:latin typeface="Myriad Pro" panose="020B0503030403020204" pitchFamily="34" charset="0"/>
              <a:ea typeface="Myriad Pro Semibold" charset="0"/>
              <a:cs typeface="Myriad Pro Semibold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F98AAE7-39F1-4664-8DC4-87EED4A4B29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3348" y="3830639"/>
            <a:ext cx="7965307" cy="1803283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5059D275-D915-42B9-A3EC-E68651934EF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366240" y="4908332"/>
            <a:ext cx="704193" cy="50449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EDC55AB7-E639-457D-A53C-712154B52DC9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203134" y="2698795"/>
            <a:ext cx="415924" cy="391434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94C7076-CDA4-4ED6-9234-504AF63268F8}"/>
              </a:ext>
            </a:extLst>
          </p:cNvPr>
          <p:cNvSpPr/>
          <p:nvPr/>
        </p:nvSpPr>
        <p:spPr>
          <a:xfrm>
            <a:off x="564195" y="640438"/>
            <a:ext cx="1188778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914400">
              <a:defRPr/>
            </a:pPr>
            <a:r>
              <a:rPr lang="en-GB" i="1" dirty="0"/>
              <a:t>Paul had sixty-five stickers. He gave thirty stickers to Andrew and sixteen stickers to Alicia. How many stickers does Paul have left?’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792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BB77EEFE-1548-41EF-951F-046452D668D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D667D33-C30E-4772-B1A3-1DEF23B65FA4}"/>
              </a:ext>
            </a:extLst>
          </p:cNvPr>
          <p:cNvSpPr txBox="1"/>
          <p:nvPr/>
        </p:nvSpPr>
        <p:spPr>
          <a:xfrm>
            <a:off x="1237614" y="629218"/>
            <a:ext cx="111278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2"/>
                </a:solidFill>
              </a:rPr>
              <a:t>Your turn…</a:t>
            </a:r>
          </a:p>
          <a:p>
            <a:r>
              <a:rPr lang="en-GB" sz="2000" dirty="0">
                <a:solidFill>
                  <a:schemeClr val="accent2"/>
                </a:solidFill>
              </a:rPr>
              <a:t>Solve these problems, setting it out with the number line as we have just done together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1A6E8F1-E090-4F9E-89B8-8E17A245D3A2}"/>
              </a:ext>
            </a:extLst>
          </p:cNvPr>
          <p:cNvSpPr txBox="1"/>
          <p:nvPr/>
        </p:nvSpPr>
        <p:spPr>
          <a:xfrm>
            <a:off x="1221374" y="1536269"/>
            <a:ext cx="106308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/>
              <a:t>In your yellow maths books.</a:t>
            </a:r>
          </a:p>
          <a:p>
            <a:r>
              <a:rPr lang="en-GB" i="1" dirty="0"/>
              <a:t>Remember – 1 digit in each box. </a:t>
            </a:r>
          </a:p>
          <a:p>
            <a:r>
              <a:rPr lang="en-GB" i="1" dirty="0"/>
              <a:t>             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45F15CC-8C9B-47F3-B112-A8763E105028}"/>
              </a:ext>
            </a:extLst>
          </p:cNvPr>
          <p:cNvSpPr txBox="1"/>
          <p:nvPr/>
        </p:nvSpPr>
        <p:spPr>
          <a:xfrm>
            <a:off x="7733799" y="1674674"/>
            <a:ext cx="367887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Partition the 2</a:t>
            </a:r>
            <a:r>
              <a:rPr lang="en-GB" baseline="30000" dirty="0"/>
              <a:t>nd</a:t>
            </a:r>
            <a:r>
              <a:rPr lang="en-GB" dirty="0"/>
              <a:t> number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Draw a blank number line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Write the 1</a:t>
            </a:r>
            <a:r>
              <a:rPr lang="en-GB" baseline="30000" dirty="0"/>
              <a:t>st</a:t>
            </a:r>
            <a:r>
              <a:rPr lang="en-GB" dirty="0"/>
              <a:t> number at the right hand side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Count back the 10s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Partition the ones to get back to the previous 10.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Count back the rest of the 1s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8805070-AF5F-47E7-9BDF-0941381708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0832" y="2212543"/>
            <a:ext cx="4065628" cy="26081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03929B1-BD5E-4190-BB52-2B6E3EA585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01558" y="4243110"/>
            <a:ext cx="2314390" cy="2157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098081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891862"/>
            <a:ext cx="8915399" cy="2262781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Session 5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348707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Content Placeholder 1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2588" y="197548"/>
            <a:ext cx="2767502" cy="1974152"/>
          </a:xfr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77913853-B3A2-41BA-8087-5DF9E84DCA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71897" y="2750662"/>
            <a:ext cx="1129990" cy="1280890"/>
          </a:xfrm>
        </p:spPr>
        <p:txBody>
          <a:bodyPr/>
          <a:lstStyle/>
          <a:p>
            <a:r>
              <a:rPr lang="en-GB" dirty="0"/>
              <a:t>81</a:t>
            </a:r>
          </a:p>
        </p:txBody>
      </p:sp>
      <p:sp>
        <p:nvSpPr>
          <p:cNvPr id="7" name="Title 3">
            <a:extLst>
              <a:ext uri="{FF2B5EF4-FFF2-40B4-BE49-F238E27FC236}">
                <a16:creationId xmlns:a16="http://schemas.microsoft.com/office/drawing/2014/main" id="{2CD8A4B1-57A4-4078-8070-690ADAA963C0}"/>
              </a:ext>
            </a:extLst>
          </p:cNvPr>
          <p:cNvSpPr txBox="1">
            <a:spLocks/>
          </p:cNvSpPr>
          <p:nvPr/>
        </p:nvSpPr>
        <p:spPr>
          <a:xfrm>
            <a:off x="2365388" y="544179"/>
            <a:ext cx="6551075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dirty="0"/>
              <a:t>Partition these…</a:t>
            </a:r>
          </a:p>
        </p:txBody>
      </p:sp>
      <p:sp>
        <p:nvSpPr>
          <p:cNvPr id="8" name="Title 3">
            <a:extLst>
              <a:ext uri="{FF2B5EF4-FFF2-40B4-BE49-F238E27FC236}">
                <a16:creationId xmlns:a16="http://schemas.microsoft.com/office/drawing/2014/main" id="{D444A6D8-BB3F-4C4B-9C04-22FA4DA631F5}"/>
              </a:ext>
            </a:extLst>
          </p:cNvPr>
          <p:cNvSpPr txBox="1">
            <a:spLocks/>
          </p:cNvSpPr>
          <p:nvPr/>
        </p:nvSpPr>
        <p:spPr>
          <a:xfrm>
            <a:off x="5640926" y="3519711"/>
            <a:ext cx="112999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dirty="0"/>
              <a:t>65</a:t>
            </a:r>
          </a:p>
        </p:txBody>
      </p:sp>
      <p:sp>
        <p:nvSpPr>
          <p:cNvPr id="6" name="Title 3">
            <a:extLst>
              <a:ext uri="{FF2B5EF4-FFF2-40B4-BE49-F238E27FC236}">
                <a16:creationId xmlns:a16="http://schemas.microsoft.com/office/drawing/2014/main" id="{F81739AB-F186-41E3-AC5B-42625C6C1D36}"/>
              </a:ext>
            </a:extLst>
          </p:cNvPr>
          <p:cNvSpPr txBox="1">
            <a:spLocks/>
          </p:cNvSpPr>
          <p:nvPr/>
        </p:nvSpPr>
        <p:spPr>
          <a:xfrm>
            <a:off x="3093670" y="4521196"/>
            <a:ext cx="112999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dirty="0"/>
              <a:t>98</a:t>
            </a:r>
          </a:p>
        </p:txBody>
      </p:sp>
      <p:sp>
        <p:nvSpPr>
          <p:cNvPr id="9" name="Title 3">
            <a:extLst>
              <a:ext uri="{FF2B5EF4-FFF2-40B4-BE49-F238E27FC236}">
                <a16:creationId xmlns:a16="http://schemas.microsoft.com/office/drawing/2014/main" id="{76879817-E944-4440-834A-55111A7B8014}"/>
              </a:ext>
            </a:extLst>
          </p:cNvPr>
          <p:cNvSpPr txBox="1">
            <a:spLocks/>
          </p:cNvSpPr>
          <p:nvPr/>
        </p:nvSpPr>
        <p:spPr>
          <a:xfrm>
            <a:off x="9272588" y="3742861"/>
            <a:ext cx="112999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dirty="0"/>
              <a:t>57</a:t>
            </a:r>
          </a:p>
        </p:txBody>
      </p:sp>
      <p:sp>
        <p:nvSpPr>
          <p:cNvPr id="10" name="Title 3">
            <a:extLst>
              <a:ext uri="{FF2B5EF4-FFF2-40B4-BE49-F238E27FC236}">
                <a16:creationId xmlns:a16="http://schemas.microsoft.com/office/drawing/2014/main" id="{7D6A5410-4D3E-4939-92D0-BA010E978343}"/>
              </a:ext>
            </a:extLst>
          </p:cNvPr>
          <p:cNvSpPr txBox="1">
            <a:spLocks/>
          </p:cNvSpPr>
          <p:nvPr/>
        </p:nvSpPr>
        <p:spPr>
          <a:xfrm>
            <a:off x="7228116" y="5441045"/>
            <a:ext cx="112999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dirty="0"/>
              <a:t>50</a:t>
            </a:r>
          </a:p>
        </p:txBody>
      </p:sp>
      <p:sp>
        <p:nvSpPr>
          <p:cNvPr id="11" name="Title 3">
            <a:extLst>
              <a:ext uri="{FF2B5EF4-FFF2-40B4-BE49-F238E27FC236}">
                <a16:creationId xmlns:a16="http://schemas.microsoft.com/office/drawing/2014/main" id="{DFBC2C52-1F76-4370-A1EB-8C8CE794591E}"/>
              </a:ext>
            </a:extLst>
          </p:cNvPr>
          <p:cNvSpPr txBox="1">
            <a:spLocks/>
          </p:cNvSpPr>
          <p:nvPr/>
        </p:nvSpPr>
        <p:spPr>
          <a:xfrm>
            <a:off x="7228115" y="2238821"/>
            <a:ext cx="1395379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dirty="0"/>
              <a:t>23</a:t>
            </a:r>
          </a:p>
        </p:txBody>
      </p:sp>
    </p:spTree>
    <p:extLst>
      <p:ext uri="{BB962C8B-B14F-4D97-AF65-F5344CB8AC3E}">
        <p14:creationId xmlns:p14="http://schemas.microsoft.com/office/powerpoint/2010/main" val="135966555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6" grpId="0"/>
      <p:bldP spid="9" grpId="0"/>
      <p:bldP spid="10" grpId="0"/>
      <p:bldP spid="11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WALT subtract efficiently using knowledge of 2 digit numbers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7946384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dirty="0"/>
              <a:t>1.16 Subtraction: two-digit and two-digit numbers </a:t>
            </a:r>
            <a:r>
              <a:rPr lang="en-US" dirty="0"/>
              <a:t>– </a:t>
            </a:r>
            <a:r>
              <a:rPr lang="en-GB" dirty="0"/>
              <a:t>step 2:9</a:t>
            </a:r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091ADB5-CB48-485A-8B39-56D331E0B923}"/>
              </a:ext>
            </a:extLst>
          </p:cNvPr>
          <p:cNvSpPr txBox="1"/>
          <p:nvPr/>
        </p:nvSpPr>
        <p:spPr bwMode="auto">
          <a:xfrm>
            <a:off x="5172606" y="1166649"/>
            <a:ext cx="13655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" panose="020B0503030403020204" pitchFamily="34" charset="0"/>
              </a:rPr>
              <a:t> 35 − 34</a:t>
            </a:r>
            <a:endParaRPr lang="en-GB" sz="2400" dirty="0">
              <a:solidFill>
                <a:srgbClr val="000000"/>
              </a:solidFill>
              <a:latin typeface="Myriad Pro" panose="020B0503030403020204" pitchFamily="34" charset="0"/>
              <a:ea typeface="Myriad Pro Semibold" charset="0"/>
              <a:cs typeface="Myriad Pro Semibold" charset="0"/>
            </a:endParaRPr>
          </a:p>
        </p:txBody>
      </p:sp>
      <p:pic>
        <p:nvPicPr>
          <p:cNvPr id="8" name="Picture 7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CDB05E83-26EC-45B3-8541-D35F68C62A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3293" y="4406358"/>
            <a:ext cx="8280000" cy="2220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9AD9F30-BF35-4541-AF35-6F878052247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2541" y="4296756"/>
            <a:ext cx="233354" cy="240426"/>
          </a:xfrm>
          <a:prstGeom prst="rect">
            <a:avLst/>
          </a:prstGeom>
        </p:spPr>
      </p:pic>
      <p:pic>
        <p:nvPicPr>
          <p:cNvPr id="16" name="Picture 15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46206262-BCA9-4D67-8013-34FF6339F76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83294" y="2860379"/>
            <a:ext cx="8256273" cy="1368579"/>
          </a:xfrm>
          <a:prstGeom prst="rect">
            <a:avLst/>
          </a:prstGeom>
        </p:spPr>
      </p:pic>
      <p:pic>
        <p:nvPicPr>
          <p:cNvPr id="20" name="Picture 19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D3765D83-6EBC-4E80-A87B-A3A2F594D1D0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728808" y="3578253"/>
            <a:ext cx="7361300" cy="583658"/>
          </a:xfrm>
          <a:prstGeom prst="rect">
            <a:avLst/>
          </a:prstGeom>
        </p:spPr>
      </p:pic>
      <p:pic>
        <p:nvPicPr>
          <p:cNvPr id="22" name="Picture 21" descr="A picture containing device&#10;&#10;Description generated with high confidence">
            <a:extLst>
              <a:ext uri="{FF2B5EF4-FFF2-40B4-BE49-F238E27FC236}">
                <a16:creationId xmlns:a16="http://schemas.microsoft.com/office/drawing/2014/main" id="{8640A709-BA9B-4793-8811-069C4DD081B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1654" y="4296004"/>
            <a:ext cx="7375442" cy="240426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127D38F7-1DDC-4209-8DF1-78B9742B867D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45"/>
          <a:stretch/>
        </p:blipFill>
        <p:spPr>
          <a:xfrm>
            <a:off x="1923669" y="4536431"/>
            <a:ext cx="510590" cy="807949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1C4C7F8E-2956-4DFA-ACAE-EA4BD1739588}"/>
              </a:ext>
            </a:extLst>
          </p:cNvPr>
          <p:cNvSpPr txBox="1"/>
          <p:nvPr/>
        </p:nvSpPr>
        <p:spPr bwMode="auto">
          <a:xfrm>
            <a:off x="6008400" y="1155420"/>
            <a:ext cx="13655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" panose="020B0503030403020204" pitchFamily="34" charset="0"/>
              </a:rPr>
              <a:t>= 1</a:t>
            </a:r>
            <a:endParaRPr lang="en-GB" sz="2400" dirty="0">
              <a:solidFill>
                <a:srgbClr val="000000"/>
              </a:solidFill>
              <a:latin typeface="Myriad Pro" panose="020B0503030403020204" pitchFamily="34" charset="0"/>
              <a:ea typeface="Myriad Pro Semibold" charset="0"/>
              <a:cs typeface="Myriad Pro Semibold" charset="0"/>
            </a:endParaRPr>
          </a:p>
        </p:txBody>
      </p:sp>
      <p:pic>
        <p:nvPicPr>
          <p:cNvPr id="12" name="Picture 11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CF343854-2DAC-4BAE-8E0F-AB17340A514D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271408" y="2538699"/>
            <a:ext cx="7651228" cy="381088"/>
          </a:xfrm>
          <a:prstGeom prst="rect">
            <a:avLst/>
          </a:prstGeom>
        </p:spPr>
      </p:pic>
      <p:pic>
        <p:nvPicPr>
          <p:cNvPr id="13" name="Picture 12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537AAA28-C8AA-480D-AF16-9E8F27FFA1B6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731910" y="3241683"/>
            <a:ext cx="7361300" cy="332430"/>
          </a:xfrm>
          <a:prstGeom prst="rect">
            <a:avLst/>
          </a:prstGeom>
        </p:spPr>
      </p:pic>
      <p:pic>
        <p:nvPicPr>
          <p:cNvPr id="19" name="Picture 18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3B81EC3F-D049-4C3D-9EF0-71669245FA95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86571" y="3576647"/>
            <a:ext cx="7361300" cy="583658"/>
          </a:xfrm>
          <a:prstGeom prst="rect">
            <a:avLst/>
          </a:prstGeom>
        </p:spPr>
      </p:pic>
      <p:pic>
        <p:nvPicPr>
          <p:cNvPr id="21" name="Picture 20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54EB65B0-D056-48F8-A39A-46432402E251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89673" y="3240077"/>
            <a:ext cx="7361300" cy="33243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8BF2B5F-D14E-4A6B-A6E5-0F2171E3E375}"/>
              </a:ext>
            </a:extLst>
          </p:cNvPr>
          <p:cNvSpPr txBox="1"/>
          <p:nvPr/>
        </p:nvSpPr>
        <p:spPr>
          <a:xfrm>
            <a:off x="3625875" y="5517914"/>
            <a:ext cx="582451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We know that consecutive numbers have a difference of 1 so we don’t need to partition to subtract the tens then the ones.</a:t>
            </a:r>
          </a:p>
        </p:txBody>
      </p:sp>
    </p:spTree>
    <p:extLst>
      <p:ext uri="{BB962C8B-B14F-4D97-AF65-F5344CB8AC3E}">
        <p14:creationId xmlns:p14="http://schemas.microsoft.com/office/powerpoint/2010/main" val="3212773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1.48148E-6 L 0.02326 -1.48148E-6 " pathEditMode="relative" rAng="0" ptsTypes="AA">
                                      <p:cBhvr>
                                        <p:cTn id="2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6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326 -1.48148E-6 L -5.55556E-7 -1.48148E-6 " pathEditMode="relative" rAng="0" ptsTypes="AA">
                                      <p:cBhvr>
                                        <p:cTn id="4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1.48148E-6 L -0.02726 -1.48148E-6 " pathEditMode="relative" rAng="0" ptsTypes="AA">
                                      <p:cBhvr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3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48CB3BBA-65AD-4A3B-86B8-D71C83C1E35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13348" y="1116532"/>
            <a:ext cx="7965307" cy="417978"/>
          </a:xfrm>
          <a:prstGeom prst="rect">
            <a:avLst/>
          </a:prstGeom>
        </p:spPr>
      </p:pic>
      <p:pic>
        <p:nvPicPr>
          <p:cNvPr id="36" name="Picture 35" descr="A picture containing object, indoor&#10;&#10;Description generated with very high confidence">
            <a:extLst>
              <a:ext uri="{FF2B5EF4-FFF2-40B4-BE49-F238E27FC236}">
                <a16:creationId xmlns:a16="http://schemas.microsoft.com/office/drawing/2014/main" id="{89B8B186-FF52-4826-AC89-B038E8B63D8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405"/>
          <a:stretch/>
        </p:blipFill>
        <p:spPr>
          <a:xfrm>
            <a:off x="7863588" y="1235075"/>
            <a:ext cx="397649" cy="355487"/>
          </a:xfrm>
          <a:prstGeom prst="rect">
            <a:avLst/>
          </a:prstGeom>
        </p:spPr>
      </p:pic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dirty="0"/>
              <a:t>1.16 Subtraction: two-digit and two-digit numbers </a:t>
            </a:r>
            <a:r>
              <a:rPr lang="en-US" dirty="0"/>
              <a:t>– </a:t>
            </a:r>
            <a:r>
              <a:rPr lang="en-GB" dirty="0"/>
              <a:t>step 2:9</a:t>
            </a:r>
            <a:endParaRPr lang="en-US" dirty="0"/>
          </a:p>
        </p:txBody>
      </p:sp>
      <p:pic>
        <p:nvPicPr>
          <p:cNvPr id="4" name="Picture 3" descr="A picture containing object, indoor&#10;&#10;Description generated with very high confidence">
            <a:extLst>
              <a:ext uri="{FF2B5EF4-FFF2-40B4-BE49-F238E27FC236}">
                <a16:creationId xmlns:a16="http://schemas.microsoft.com/office/drawing/2014/main" id="{1B785D95-7F2C-4318-B969-81C08A9781B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42277" y="4957012"/>
            <a:ext cx="7907446" cy="591057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68E972CF-DD0F-47AF-A11F-BB683299CCE4}"/>
              </a:ext>
            </a:extLst>
          </p:cNvPr>
          <p:cNvSpPr/>
          <p:nvPr/>
        </p:nvSpPr>
        <p:spPr bwMode="auto">
          <a:xfrm>
            <a:off x="2113348" y="5023578"/>
            <a:ext cx="7602855" cy="117715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indent="-28575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charset="0"/>
              <a:buChar char="●"/>
            </a:pPr>
            <a:endParaRPr lang="en-GB" sz="2800" dirty="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18" name="Picture 17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6E90058A-64E0-442D-BF08-5059B9664AFD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13347" y="1534511"/>
            <a:ext cx="7965307" cy="462455"/>
          </a:xfrm>
          <a:prstGeom prst="rect">
            <a:avLst/>
          </a:prstGeom>
        </p:spPr>
      </p:pic>
      <p:pic>
        <p:nvPicPr>
          <p:cNvPr id="19" name="Picture 18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4ADAD3AD-CFBD-4211-AC23-ADDAB5AB5DAC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69573" y="1996966"/>
            <a:ext cx="1072056" cy="462455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0F41F9B-FF0D-4C7F-B682-78A1BE3DC381}"/>
              </a:ext>
            </a:extLst>
          </p:cNvPr>
          <p:cNvSpPr/>
          <p:nvPr/>
        </p:nvSpPr>
        <p:spPr bwMode="auto">
          <a:xfrm>
            <a:off x="6175399" y="2050909"/>
            <a:ext cx="364067" cy="43837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indent="-28575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charset="0"/>
              <a:buChar char="●"/>
            </a:pPr>
            <a:endParaRPr lang="en-GB" sz="2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23" name="Picture 22" descr="A picture containing object, indoor&#10;&#10;Description generated with very high confidence">
            <a:extLst>
              <a:ext uri="{FF2B5EF4-FFF2-40B4-BE49-F238E27FC236}">
                <a16:creationId xmlns:a16="http://schemas.microsoft.com/office/drawing/2014/main" id="{BD0FB3BD-2E37-4628-85F0-DE4BD1694D47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928100" y="4203701"/>
            <a:ext cx="1121622" cy="753311"/>
          </a:xfrm>
          <a:prstGeom prst="rect">
            <a:avLst/>
          </a:prstGeom>
        </p:spPr>
      </p:pic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DBA871FD-A9C4-4741-8EDC-3A0CBE044562}"/>
              </a:ext>
            </a:extLst>
          </p:cNvPr>
          <p:cNvSpPr/>
          <p:nvPr/>
        </p:nvSpPr>
        <p:spPr bwMode="auto">
          <a:xfrm>
            <a:off x="8877299" y="4799013"/>
            <a:ext cx="111127" cy="152400"/>
          </a:xfrm>
          <a:custGeom>
            <a:avLst/>
            <a:gdLst>
              <a:gd name="connsiteX0" fmla="*/ 26990 w 111127"/>
              <a:gd name="connsiteY0" fmla="*/ 11218 h 133456"/>
              <a:gd name="connsiteX1" fmla="*/ 71440 w 111127"/>
              <a:gd name="connsiteY1" fmla="*/ 106 h 133456"/>
              <a:gd name="connsiteX2" fmla="*/ 77790 w 111127"/>
              <a:gd name="connsiteY2" fmla="*/ 1693 h 133456"/>
              <a:gd name="connsiteX3" fmla="*/ 80965 w 111127"/>
              <a:gd name="connsiteY3" fmla="*/ 6456 h 133456"/>
              <a:gd name="connsiteX4" fmla="*/ 88902 w 111127"/>
              <a:gd name="connsiteY4" fmla="*/ 22331 h 133456"/>
              <a:gd name="connsiteX5" fmla="*/ 90490 w 111127"/>
              <a:gd name="connsiteY5" fmla="*/ 28681 h 133456"/>
              <a:gd name="connsiteX6" fmla="*/ 96840 w 111127"/>
              <a:gd name="connsiteY6" fmla="*/ 39793 h 133456"/>
              <a:gd name="connsiteX7" fmla="*/ 98427 w 111127"/>
              <a:gd name="connsiteY7" fmla="*/ 60431 h 133456"/>
              <a:gd name="connsiteX8" fmla="*/ 101602 w 111127"/>
              <a:gd name="connsiteY8" fmla="*/ 65193 h 133456"/>
              <a:gd name="connsiteX9" fmla="*/ 106365 w 111127"/>
              <a:gd name="connsiteY9" fmla="*/ 85831 h 133456"/>
              <a:gd name="connsiteX10" fmla="*/ 111127 w 111127"/>
              <a:gd name="connsiteY10" fmla="*/ 122343 h 133456"/>
              <a:gd name="connsiteX11" fmla="*/ 109540 w 111127"/>
              <a:gd name="connsiteY11" fmla="*/ 127106 h 133456"/>
              <a:gd name="connsiteX12" fmla="*/ 90490 w 111127"/>
              <a:gd name="connsiteY12" fmla="*/ 128693 h 133456"/>
              <a:gd name="connsiteX13" fmla="*/ 85727 w 111127"/>
              <a:gd name="connsiteY13" fmla="*/ 130281 h 133456"/>
              <a:gd name="connsiteX14" fmla="*/ 71440 w 111127"/>
              <a:gd name="connsiteY14" fmla="*/ 133456 h 133456"/>
              <a:gd name="connsiteX15" fmla="*/ 25402 w 111127"/>
              <a:gd name="connsiteY15" fmla="*/ 131868 h 133456"/>
              <a:gd name="connsiteX16" fmla="*/ 20640 w 111127"/>
              <a:gd name="connsiteY16" fmla="*/ 122343 h 133456"/>
              <a:gd name="connsiteX17" fmla="*/ 12702 w 111127"/>
              <a:gd name="connsiteY17" fmla="*/ 106468 h 133456"/>
              <a:gd name="connsiteX18" fmla="*/ 9527 w 111127"/>
              <a:gd name="connsiteY18" fmla="*/ 92181 h 133456"/>
              <a:gd name="connsiteX19" fmla="*/ 4765 w 111127"/>
              <a:gd name="connsiteY19" fmla="*/ 77893 h 133456"/>
              <a:gd name="connsiteX20" fmla="*/ 2 w 111127"/>
              <a:gd name="connsiteY20" fmla="*/ 52493 h 133456"/>
              <a:gd name="connsiteX21" fmla="*/ 26990 w 111127"/>
              <a:gd name="connsiteY21" fmla="*/ 11218 h 133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11127" h="133456">
                <a:moveTo>
                  <a:pt x="26990" y="11218"/>
                </a:moveTo>
                <a:cubicBezTo>
                  <a:pt x="38896" y="2487"/>
                  <a:pt x="56429" y="2921"/>
                  <a:pt x="71440" y="106"/>
                </a:cubicBezTo>
                <a:cubicBezTo>
                  <a:pt x="73584" y="-296"/>
                  <a:pt x="75975" y="483"/>
                  <a:pt x="77790" y="1693"/>
                </a:cubicBezTo>
                <a:cubicBezTo>
                  <a:pt x="79378" y="2751"/>
                  <a:pt x="79907" y="4868"/>
                  <a:pt x="80965" y="6456"/>
                </a:cubicBezTo>
                <a:cubicBezTo>
                  <a:pt x="84308" y="26520"/>
                  <a:pt x="79100" y="6649"/>
                  <a:pt x="88902" y="22331"/>
                </a:cubicBezTo>
                <a:cubicBezTo>
                  <a:pt x="90058" y="24181"/>
                  <a:pt x="89724" y="26638"/>
                  <a:pt x="90490" y="28681"/>
                </a:cubicBezTo>
                <a:cubicBezTo>
                  <a:pt x="92217" y="33286"/>
                  <a:pt x="94207" y="35844"/>
                  <a:pt x="96840" y="39793"/>
                </a:cubicBezTo>
                <a:cubicBezTo>
                  <a:pt x="97369" y="46672"/>
                  <a:pt x="97156" y="53650"/>
                  <a:pt x="98427" y="60431"/>
                </a:cubicBezTo>
                <a:cubicBezTo>
                  <a:pt x="98779" y="62306"/>
                  <a:pt x="101173" y="63334"/>
                  <a:pt x="101602" y="65193"/>
                </a:cubicBezTo>
                <a:cubicBezTo>
                  <a:pt x="106935" y="88300"/>
                  <a:pt x="98965" y="74729"/>
                  <a:pt x="106365" y="85831"/>
                </a:cubicBezTo>
                <a:cubicBezTo>
                  <a:pt x="110440" y="102130"/>
                  <a:pt x="111127" y="101686"/>
                  <a:pt x="111127" y="122343"/>
                </a:cubicBezTo>
                <a:cubicBezTo>
                  <a:pt x="111127" y="124016"/>
                  <a:pt x="111139" y="126614"/>
                  <a:pt x="109540" y="127106"/>
                </a:cubicBezTo>
                <a:cubicBezTo>
                  <a:pt x="103450" y="128980"/>
                  <a:pt x="96840" y="128164"/>
                  <a:pt x="90490" y="128693"/>
                </a:cubicBezTo>
                <a:cubicBezTo>
                  <a:pt x="88902" y="129222"/>
                  <a:pt x="87361" y="129918"/>
                  <a:pt x="85727" y="130281"/>
                </a:cubicBezTo>
                <a:cubicBezTo>
                  <a:pt x="68967" y="134005"/>
                  <a:pt x="82159" y="129882"/>
                  <a:pt x="71440" y="133456"/>
                </a:cubicBezTo>
                <a:cubicBezTo>
                  <a:pt x="56094" y="132927"/>
                  <a:pt x="40631" y="133833"/>
                  <a:pt x="25402" y="131868"/>
                </a:cubicBezTo>
                <a:cubicBezTo>
                  <a:pt x="23037" y="131563"/>
                  <a:pt x="21306" y="123785"/>
                  <a:pt x="20640" y="122343"/>
                </a:cubicBezTo>
                <a:cubicBezTo>
                  <a:pt x="18161" y="116971"/>
                  <a:pt x="14573" y="112081"/>
                  <a:pt x="12702" y="106468"/>
                </a:cubicBezTo>
                <a:cubicBezTo>
                  <a:pt x="7192" y="89935"/>
                  <a:pt x="16979" y="120126"/>
                  <a:pt x="9527" y="92181"/>
                </a:cubicBezTo>
                <a:cubicBezTo>
                  <a:pt x="8234" y="87330"/>
                  <a:pt x="5750" y="82816"/>
                  <a:pt x="4765" y="77893"/>
                </a:cubicBezTo>
                <a:cubicBezTo>
                  <a:pt x="4280" y="75468"/>
                  <a:pt x="496" y="57436"/>
                  <a:pt x="2" y="52493"/>
                </a:cubicBezTo>
                <a:cubicBezTo>
                  <a:pt x="-209" y="50387"/>
                  <a:pt x="15084" y="19949"/>
                  <a:pt x="26990" y="1121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indent="-28575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charset="0"/>
              <a:buChar char="●"/>
            </a:pPr>
            <a:endParaRPr lang="en-GB" sz="2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26" name="Picture 25" descr="A picture containing object, indoor&#10;&#10;Description generated with very high confidence">
            <a:extLst>
              <a:ext uri="{FF2B5EF4-FFF2-40B4-BE49-F238E27FC236}">
                <a16:creationId xmlns:a16="http://schemas.microsoft.com/office/drawing/2014/main" id="{B218D77A-46CE-4C4E-A906-645F1C9CC2AA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7515"/>
          <a:stretch/>
        </p:blipFill>
        <p:spPr>
          <a:xfrm>
            <a:off x="8928100" y="3906521"/>
            <a:ext cx="1121622" cy="291582"/>
          </a:xfrm>
          <a:prstGeom prst="rect">
            <a:avLst/>
          </a:prstGeom>
        </p:spPr>
      </p:pic>
      <p:pic>
        <p:nvPicPr>
          <p:cNvPr id="27" name="Picture 26" descr="A picture containing object, indoor&#10;&#10;Description generated with very high confidence">
            <a:extLst>
              <a:ext uri="{FF2B5EF4-FFF2-40B4-BE49-F238E27FC236}">
                <a16:creationId xmlns:a16="http://schemas.microsoft.com/office/drawing/2014/main" id="{B9DE5B02-E2E1-44B4-9EE7-7B93AB324427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00699" y="5014803"/>
            <a:ext cx="452388" cy="529392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A560141E-5361-498E-9619-8C3339EFA379}"/>
              </a:ext>
            </a:extLst>
          </p:cNvPr>
          <p:cNvSpPr/>
          <p:nvPr/>
        </p:nvSpPr>
        <p:spPr bwMode="auto">
          <a:xfrm>
            <a:off x="6807214" y="2021042"/>
            <a:ext cx="472528" cy="43837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indent="-28575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charset="0"/>
              <a:buChar char="●"/>
            </a:pPr>
            <a:endParaRPr lang="en-GB" sz="2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29" name="Picture 28" descr="A picture containing object&#10;&#10;Description generated with very high confidence">
            <a:extLst>
              <a:ext uri="{FF2B5EF4-FFF2-40B4-BE49-F238E27FC236}">
                <a16:creationId xmlns:a16="http://schemas.microsoft.com/office/drawing/2014/main" id="{8D0B9655-406D-4983-AECF-3CF10F9C6597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776552" y="2075370"/>
            <a:ext cx="472528" cy="362848"/>
          </a:xfrm>
          <a:prstGeom prst="rect">
            <a:avLst/>
          </a:prstGeom>
        </p:spPr>
      </p:pic>
      <p:pic>
        <p:nvPicPr>
          <p:cNvPr id="30" name="Picture 29" descr="A picture containing object, indoor&#10;&#10;Description generated with very high confidence">
            <a:extLst>
              <a:ext uri="{FF2B5EF4-FFF2-40B4-BE49-F238E27FC236}">
                <a16:creationId xmlns:a16="http://schemas.microsoft.com/office/drawing/2014/main" id="{D9FBC9DF-3943-4862-9F91-10EC3CDAB1A4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209801" y="4206878"/>
            <a:ext cx="6778625" cy="753311"/>
          </a:xfrm>
          <a:prstGeom prst="rect">
            <a:avLst/>
          </a:prstGeom>
        </p:spPr>
      </p:pic>
      <p:pic>
        <p:nvPicPr>
          <p:cNvPr id="31" name="Picture 30" descr="A picture containing object, indoor&#10;&#10;Description generated with very high confidence">
            <a:extLst>
              <a:ext uri="{FF2B5EF4-FFF2-40B4-BE49-F238E27FC236}">
                <a16:creationId xmlns:a16="http://schemas.microsoft.com/office/drawing/2014/main" id="{520576A3-CC8D-4783-A6BB-CDCFCD12BCC3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216474" y="3960588"/>
            <a:ext cx="1121622" cy="291582"/>
          </a:xfrm>
          <a:prstGeom prst="rect">
            <a:avLst/>
          </a:prstGeom>
        </p:spPr>
      </p:pic>
      <p:pic>
        <p:nvPicPr>
          <p:cNvPr id="32" name="Picture 31" descr="A picture containing object, indoor&#10;&#10;Description generated with very high confidence">
            <a:extLst>
              <a:ext uri="{FF2B5EF4-FFF2-40B4-BE49-F238E27FC236}">
                <a16:creationId xmlns:a16="http://schemas.microsoft.com/office/drawing/2014/main" id="{AA407EC0-FEE8-4320-912D-66653CF9E0A3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405"/>
          <a:stretch/>
        </p:blipFill>
        <p:spPr>
          <a:xfrm>
            <a:off x="2123932" y="5008007"/>
            <a:ext cx="362452" cy="529392"/>
          </a:xfrm>
          <a:prstGeom prst="rect">
            <a:avLst/>
          </a:prstGeom>
        </p:spPr>
      </p:pic>
      <p:pic>
        <p:nvPicPr>
          <p:cNvPr id="34" name="Picture 33" descr="A picture containing object&#10;&#10;Description generated with very high confidence">
            <a:extLst>
              <a:ext uri="{FF2B5EF4-FFF2-40B4-BE49-F238E27FC236}">
                <a16:creationId xmlns:a16="http://schemas.microsoft.com/office/drawing/2014/main" id="{8A6E0EA4-28AA-47D4-83A1-E161CA857A38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91872" y="1142049"/>
            <a:ext cx="397649" cy="409903"/>
          </a:xfrm>
          <a:prstGeom prst="rect">
            <a:avLst/>
          </a:prstGeom>
        </p:spPr>
      </p:pic>
      <p:pic>
        <p:nvPicPr>
          <p:cNvPr id="9" name="Picture 8" descr="A picture containing object&#10;&#10;Description generated with very high confidence">
            <a:extLst>
              <a:ext uri="{FF2B5EF4-FFF2-40B4-BE49-F238E27FC236}">
                <a16:creationId xmlns:a16="http://schemas.microsoft.com/office/drawing/2014/main" id="{845082C3-4D40-4ECA-8D25-B85199E5B29D}"/>
              </a:ext>
            </a:extLst>
          </p:cNvPr>
          <p:cNvPicPr>
            <a:picLocks noChangeAspect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41092" y="2099672"/>
            <a:ext cx="413276" cy="362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6925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28" grpId="0" animBg="1"/>
      <p:bldP spid="28" grpId="1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EA0FB4-2137-4BDF-BD1E-86029F2E9B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2AS-4 Add and subtract within 100 – part 2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7ACA8A6-A158-4861-9D31-3209DBF7DD04}"/>
              </a:ext>
            </a:extLst>
          </p:cNvPr>
          <p:cNvSpPr txBox="1"/>
          <p:nvPr/>
        </p:nvSpPr>
        <p:spPr>
          <a:xfrm>
            <a:off x="1552356" y="1230716"/>
            <a:ext cx="8534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Complete these calculations, thinking about when you need to partition. Write the partitioned numbers before you calculate. Think do you need to partition the first number when you subtract</a:t>
            </a:r>
            <a:r>
              <a:rPr lang="en-GB" sz="2000" dirty="0">
                <a:solidFill>
                  <a:srgbClr val="585858"/>
                </a:solidFill>
                <a:latin typeface="Arial" panose="020B0604020202020204" pitchFamily="34" charset="0"/>
              </a:rPr>
              <a:t>?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C0941A0-C9DC-48FC-A650-AD1A4F21F866}"/>
              </a:ext>
            </a:extLst>
          </p:cNvPr>
          <p:cNvSpPr txBox="1"/>
          <p:nvPr/>
        </p:nvSpPr>
        <p:spPr>
          <a:xfrm>
            <a:off x="1849140" y="2586525"/>
            <a:ext cx="3135645" cy="46597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40 – 20 =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42 – 20 =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54 – 2  =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54 – 22 =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65 – 44 =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66 – 44 =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31AF5E7-E72A-461D-B509-42ECFD0B6D39}"/>
              </a:ext>
            </a:extLst>
          </p:cNvPr>
          <p:cNvSpPr txBox="1"/>
          <p:nvPr/>
        </p:nvSpPr>
        <p:spPr>
          <a:xfrm>
            <a:off x="7159753" y="2586525"/>
            <a:ext cx="3048435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44 – 21 =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44 – 22 =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44 – 23 =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52 – 11 =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68 – 15 =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66 – 22 =</a:t>
            </a:r>
          </a:p>
        </p:txBody>
      </p:sp>
    </p:spTree>
    <p:extLst>
      <p:ext uri="{BB962C8B-B14F-4D97-AF65-F5344CB8AC3E}">
        <p14:creationId xmlns:p14="http://schemas.microsoft.com/office/powerpoint/2010/main" val="2932746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id="{58B2AA47-91D9-4362-A4B9-5F0D3651E5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kumimoji="0" lang="en-US" altLang="en-US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2AS-4 </a:t>
            </a:r>
            <a:r>
              <a:rPr kumimoji="0" lang="en-GB" altLang="en-US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Add and subtract within 100 – part 2</a:t>
            </a:r>
            <a:b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</a:br>
            <a:endParaRPr lang="en-GB" dirty="0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1AA717CF-5DDC-4B20-AA3C-DAD7C6849D3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marL="0" marR="0" lvl="0" indent="-2286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</a:endParaRPr>
          </a:p>
          <a:p>
            <a:pPr marL="0" marR="0" lvl="0" indent="-2286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lang="en-US" b="1" dirty="0"/>
          </a:p>
          <a:p>
            <a:pPr marL="0" marR="0" lvl="0" indent="-2286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</a:endParaRPr>
          </a:p>
          <a:p>
            <a:pPr marL="0" marR="0" lvl="0" indent="-2286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lang="en-US" b="1" dirty="0"/>
          </a:p>
          <a:p>
            <a:pPr eaLnBrk="1" hangingPunct="1">
              <a:lnSpc>
                <a:spcPct val="90000"/>
              </a:lnSpc>
              <a:buClr>
                <a:schemeClr val="bg2"/>
              </a:buClr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</a:rPr>
              <a:t>Arranging Additions and Sorting Subtractions</a:t>
            </a:r>
          </a:p>
          <a:p>
            <a:pPr>
              <a:lnSpc>
                <a:spcPct val="120000"/>
              </a:lnSpc>
              <a:spcAft>
                <a:spcPts val="1200"/>
              </a:spcAft>
              <a:buClr>
                <a:schemeClr val="bg2"/>
              </a:buClr>
            </a:pPr>
            <a:r>
              <a:rPr lang="en-GB" u="sng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https://nrich.maths.org/14726</a:t>
            </a:r>
            <a:endParaRPr lang="en-GB" dirty="0">
              <a:solidFill>
                <a:srgbClr val="0D0D0D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4288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891862"/>
            <a:ext cx="8915399" cy="2262781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Session 6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There are enough old quiz questions to use over as many lessons as you have left before Easter!</a:t>
            </a:r>
          </a:p>
        </p:txBody>
      </p:sp>
    </p:spTree>
    <p:extLst>
      <p:ext uri="{BB962C8B-B14F-4D97-AF65-F5344CB8AC3E}">
        <p14:creationId xmlns:p14="http://schemas.microsoft.com/office/powerpoint/2010/main" val="318515435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WALT add and subtract two 2 digit numbers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1663788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B2F7E3-4382-4BD8-A07D-2C3155358B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We have now spent quite a while learning to add and subtract. Let’s check to see how much you can remember…</a:t>
            </a:r>
            <a:br>
              <a:rPr lang="en-GB" dirty="0"/>
            </a:br>
            <a:r>
              <a:rPr lang="en-GB" dirty="0"/>
              <a:t>How do we solve these?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B40B86A-15F4-4122-838A-D6B8F4EB82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2209" y="2961940"/>
            <a:ext cx="3315163" cy="88594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E549E48-A75A-498D-A93E-275906623F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69791" y="4105158"/>
            <a:ext cx="3305636" cy="8478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572CAFF-F3A1-4BA5-9737-8AA2AE9C4D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68549" y="2575818"/>
            <a:ext cx="3229426" cy="94310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47A3AA0-E78F-4F56-94EB-A486A20E195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37936" y="5467539"/>
            <a:ext cx="3200847" cy="88594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368ECED-CE40-4961-96FC-0E96D268866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52807" y="5467539"/>
            <a:ext cx="3219899" cy="838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2383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B2F7E3-4382-4BD8-A07D-2C3155358B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Listen carefully to these word problems. How do we solve them?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95E6139-477F-4540-ABF8-9B711CD0BBA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2094181" y="1905000"/>
            <a:ext cx="4514850" cy="378142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2BF504D-962B-4118-B709-9126FDD6AF1D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7496248" y="2319115"/>
            <a:ext cx="3895725" cy="3914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92455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A106F6-E92B-4DDC-A150-ED5B6A7B37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Your teacher will print out some addition and subtraction questions for you to have a go at answering in your books.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B4A91C-9762-4A88-9FB3-6EA5B5D309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3429000"/>
            <a:ext cx="8915400" cy="2482222"/>
          </a:xfrm>
        </p:spPr>
        <p:txBody>
          <a:bodyPr/>
          <a:lstStyle/>
          <a:p>
            <a:r>
              <a:rPr lang="en-GB" dirty="0"/>
              <a:t>Note to teachers – you can work through as many as you want to as a class/ small groups or let your class have a go independently if they can.</a:t>
            </a:r>
          </a:p>
        </p:txBody>
      </p:sp>
    </p:spTree>
    <p:extLst>
      <p:ext uri="{BB962C8B-B14F-4D97-AF65-F5344CB8AC3E}">
        <p14:creationId xmlns:p14="http://schemas.microsoft.com/office/powerpoint/2010/main" val="232932987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|0.5|0.1|0.1|0.1|0.3"/>
</p:tagLst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667f8702-622b-448a-9457-326658c8ae98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77A48DE69522E40BD793EED2C9ED6AB" ma:contentTypeVersion="14" ma:contentTypeDescription="Create a new document." ma:contentTypeScope="" ma:versionID="5e7fb6745b878c4acebe88711a3335a0">
  <xsd:schema xmlns:xsd="http://www.w3.org/2001/XMLSchema" xmlns:xs="http://www.w3.org/2001/XMLSchema" xmlns:p="http://schemas.microsoft.com/office/2006/metadata/properties" xmlns:ns3="d7b49180-77c2-4c8f-8d92-4fc75581db22" xmlns:ns4="667f8702-622b-448a-9457-326658c8ae98" targetNamespace="http://schemas.microsoft.com/office/2006/metadata/properties" ma:root="true" ma:fieldsID="f35df365bb42284cd35d6ed83810100c" ns3:_="" ns4:_="">
    <xsd:import namespace="d7b49180-77c2-4c8f-8d92-4fc75581db22"/>
    <xsd:import namespace="667f8702-622b-448a-9457-326658c8ae98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KeyPoints" minOccurs="0"/>
                <xsd:element ref="ns4:MediaServiceKeyPoints" minOccurs="0"/>
                <xsd:element ref="ns4:MediaLengthInSeconds" minOccurs="0"/>
                <xsd:element ref="ns4:MediaServiceAutoTags" minOccurs="0"/>
                <xsd:element ref="ns4:MediaServiceOCR" minOccurs="0"/>
                <xsd:element ref="ns4:MediaServiceGenerationTime" minOccurs="0"/>
                <xsd:element ref="ns4:MediaServiceEventHashCode" minOccurs="0"/>
                <xsd:element ref="ns4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7b49180-77c2-4c8f-8d92-4fc75581db2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67f8702-622b-448a-9457-326658c8ae9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6" nillable="true" ma:displayName="Length (seconds)" ma:internalName="MediaLengthInSeconds" ma:readOnly="true">
      <xsd:simpleType>
        <xsd:restriction base="dms:Unknown"/>
      </xsd:simpleType>
    </xsd:element>
    <xsd:element name="MediaServiceAutoTags" ma:index="17" nillable="true" ma:displayName="Tags" ma:internalName="MediaServiceAutoTags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9D50648-9976-43EF-99F1-EBE8C7AE24E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74A6113-A90E-4C19-8935-50BB5F0345B2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d7b49180-77c2-4c8f-8d92-4fc75581db22"/>
    <ds:schemaRef ds:uri="667f8702-622b-448a-9457-326658c8ae98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104FAD35-1DE4-4136-B949-C878646D8B5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7b49180-77c2-4c8f-8d92-4fc75581db22"/>
    <ds:schemaRef ds:uri="667f8702-622b-448a-9457-326658c8ae9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142331</TotalTime>
  <Words>1240</Words>
  <Application>Microsoft Office PowerPoint</Application>
  <PresentationFormat>Widescreen</PresentationFormat>
  <Paragraphs>215</Paragraphs>
  <Slides>46</Slides>
  <Notes>27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7" baseType="lpstr">
      <vt:lpstr>Arial</vt:lpstr>
      <vt:lpstr>Calibri</vt:lpstr>
      <vt:lpstr>Cavolini</vt:lpstr>
      <vt:lpstr>Century Gothic</vt:lpstr>
      <vt:lpstr>Comic Sans MS</vt:lpstr>
      <vt:lpstr>Kristen ITC</vt:lpstr>
      <vt:lpstr>Myriad Pro</vt:lpstr>
      <vt:lpstr>Myriad Pro Semibold</vt:lpstr>
      <vt:lpstr>Times New Roman</vt:lpstr>
      <vt:lpstr>Wingdings 3</vt:lpstr>
      <vt:lpstr>Wisp</vt:lpstr>
      <vt:lpstr>Year 2 Maths</vt:lpstr>
      <vt:lpstr>Session 1</vt:lpstr>
      <vt:lpstr>81</vt:lpstr>
      <vt:lpstr>WALT partition to help with subtraction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Session 2</vt:lpstr>
      <vt:lpstr>Name and describe these 2D shapes</vt:lpstr>
      <vt:lpstr>WALT subtract a 2 digit number from a 2 digit number</vt:lpstr>
      <vt:lpstr>PowerPoint Presentation</vt:lpstr>
      <vt:lpstr>PowerPoint Presentation</vt:lpstr>
      <vt:lpstr>PowerPoint Presentation</vt:lpstr>
      <vt:lpstr>Session 3</vt:lpstr>
      <vt:lpstr>Count back in 10s from these numbers when they appear</vt:lpstr>
      <vt:lpstr>WALT subtract a 2 digit number from a 2 digit number</vt:lpstr>
      <vt:lpstr>PowerPoint Presentation</vt:lpstr>
      <vt:lpstr>PowerPoint Presentation</vt:lpstr>
      <vt:lpstr>PowerPoint Presentation</vt:lpstr>
      <vt:lpstr>PowerPoint Presentation</vt:lpstr>
      <vt:lpstr>Session 4</vt:lpstr>
      <vt:lpstr>Write the fact family for this fact.</vt:lpstr>
      <vt:lpstr>WALT subtract a 2 digit number from a 2 digit number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Session 5</vt:lpstr>
      <vt:lpstr>81</vt:lpstr>
      <vt:lpstr>WALT subtract efficiently using knowledge of 2 digit numbers</vt:lpstr>
      <vt:lpstr>PowerPoint Presentation</vt:lpstr>
      <vt:lpstr>PowerPoint Presentation</vt:lpstr>
      <vt:lpstr>2AS-4 Add and subtract within 100 – part 2</vt:lpstr>
      <vt:lpstr>2AS-4 Add and subtract within 100 – part 2 </vt:lpstr>
      <vt:lpstr>Session 6</vt:lpstr>
      <vt:lpstr>WALT add and subtract two 2 digit numbers</vt:lpstr>
      <vt:lpstr>We have now spent quite a while learning to add and subtract. Let’s check to see how much you can remember… How do we solve these?</vt:lpstr>
      <vt:lpstr>Listen carefully to these word problems. How do we solve them?</vt:lpstr>
      <vt:lpstr>Your teacher will print out some addition and subtraction questions for you to have a go at answering in your books.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Autumn 1 Week 1</dc:title>
  <dc:creator>A Phillippe</dc:creator>
  <cp:lastModifiedBy>Karen Hilton</cp:lastModifiedBy>
  <cp:revision>234</cp:revision>
  <cp:lastPrinted>2022-01-12T08:28:37Z</cp:lastPrinted>
  <dcterms:created xsi:type="dcterms:W3CDTF">2020-04-29T15:20:24Z</dcterms:created>
  <dcterms:modified xsi:type="dcterms:W3CDTF">2023-04-26T12:36:28Z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0x010100077A48DE69522E40BD793EED2C9ED6AB</vt:lpwstr>
  </property>
</Properties>
</file>