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2" r:id="rId7"/>
    <p:sldId id="263" r:id="rId8"/>
    <p:sldId id="258" r:id="rId9"/>
    <p:sldId id="264" r:id="rId10"/>
    <p:sldId id="265" r:id="rId11"/>
    <p:sldId id="259" r:id="rId12"/>
    <p:sldId id="272" r:id="rId13"/>
    <p:sldId id="270" r:id="rId14"/>
    <p:sldId id="260" r:id="rId15"/>
    <p:sldId id="268" r:id="rId16"/>
    <p:sldId id="269" r:id="rId17"/>
    <p:sldId id="261" r:id="rId18"/>
    <p:sldId id="266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68" autoAdjust="0"/>
    <p:restoredTop sz="94660"/>
  </p:normalViewPr>
  <p:slideViewPr>
    <p:cSldViewPr snapToGrid="0">
      <p:cViewPr varScale="1">
        <p:scale>
          <a:sx n="86" d="100"/>
          <a:sy n="86" d="100"/>
        </p:scale>
        <p:origin x="59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ren Hilton" userId="1381f601-d7c9-4403-97b7-9b4c95520f5b" providerId="ADAL" clId="{852A9D41-402C-4496-8417-157D8F2DEA52}"/>
    <pc:docChg chg="modSld">
      <pc:chgData name="Karen Hilton" userId="1381f601-d7c9-4403-97b7-9b4c95520f5b" providerId="ADAL" clId="{852A9D41-402C-4496-8417-157D8F2DEA52}" dt="2023-04-26T12:14:37.052" v="1" actId="1076"/>
      <pc:docMkLst>
        <pc:docMk/>
      </pc:docMkLst>
      <pc:sldChg chg="modSp">
        <pc:chgData name="Karen Hilton" userId="1381f601-d7c9-4403-97b7-9b4c95520f5b" providerId="ADAL" clId="{852A9D41-402C-4496-8417-157D8F2DEA52}" dt="2023-04-26T12:14:37.052" v="1" actId="1076"/>
        <pc:sldMkLst>
          <pc:docMk/>
          <pc:sldMk cId="382853950" sldId="256"/>
        </pc:sldMkLst>
        <pc:spChg chg="mod">
          <ac:chgData name="Karen Hilton" userId="1381f601-d7c9-4403-97b7-9b4c95520f5b" providerId="ADAL" clId="{852A9D41-402C-4496-8417-157D8F2DEA52}" dt="2023-04-26T12:14:34.031" v="0" actId="1076"/>
          <ac:spMkLst>
            <pc:docMk/>
            <pc:sldMk cId="382853950" sldId="256"/>
            <ac:spMk id="3" creationId="{450F5E4E-0CE1-436D-B5CD-C5BF94D82610}"/>
          </ac:spMkLst>
        </pc:spChg>
        <pc:picChg chg="mod">
          <ac:chgData name="Karen Hilton" userId="1381f601-d7c9-4403-97b7-9b4c95520f5b" providerId="ADAL" clId="{852A9D41-402C-4496-8417-157D8F2DEA52}" dt="2023-04-26T12:14:37.052" v="1" actId="1076"/>
          <ac:picMkLst>
            <pc:docMk/>
            <pc:sldMk cId="382853950" sldId="256"/>
            <ac:picMk id="1028" creationId="{D89C514B-B4D6-48E7-96C0-C1DEB74BEAE7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8D207E-4826-4218-9197-2EA6EDD017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00DB41-113C-4FD0-9BFE-2594D64EC24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307CE2-3BB5-4585-AB55-C77CF6029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F5C7E5A-EF18-4D68-B879-FD5B24C8C2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51F5555-C2BC-4171-9439-9419B8B65F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0701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FFE4DE-4D8F-4030-8608-FA0AADB3E3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B51065-968C-4CF6-8607-AF7652D8D7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E3566D-2E71-4BBB-B82C-77E56C822B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088431-95FE-4A2E-9558-BD32C3D7D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2CA290-2A1E-4736-A52A-1DECACA6B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049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EAD3A1-BFFB-47F8-91CF-82D352FD4F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7AC418-38F4-49B1-9218-65BE515779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0F823A-7E69-48CE-97F0-933FCC9AB6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3894E8-12D9-40E7-BD3B-0D63E7E8BB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E26FCD-0F4A-422B-8B4D-17A309DC8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2140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C988FD-FEB5-46AD-AEB5-54F3E45B3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12AC8C-D778-4F7B-8836-23FABEF96E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0149E4-B5D7-4FF3-9829-C6D9F2998D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500C852-8A9C-49BA-967A-C3CF89A71E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297033A-81AF-4E75-B422-9D6AE37B17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0543D42-E9E8-42A2-8B79-F44466126B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32287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024951-7C72-43F6-8BC8-468BAE4B99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4840F4-2DAC-4A75-9619-FB0953729B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B532732-6081-4750-AFB0-D312CF8EE0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ECFA36A-CF0C-4A61-A31F-588092897B0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02202A9-AD4C-477F-A867-624F96D1537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42F7D4F-E5F7-4638-B300-950C7630F5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1B0CDE4-00DE-4E43-96B3-55411A4F26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B92B7C8-0FA8-4C77-8E63-536C9AF79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97772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F5D5D9-C9BE-41F8-A5A4-48FA7D6FDF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37675F9-6249-4DDF-BD48-5A21C5063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5C91DC-0135-428C-AE29-626FD5B0C9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D460E3-2549-4DA7-999C-39A5DCD6D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276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DD9D53-90A9-457B-A916-A5218B1A2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EB90A93-8BCA-4F43-9635-AF4C081CC6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70CC52-3F88-4EF2-902C-D6C57B3CCF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2590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86C933-22D2-42F2-99C4-5F289F8B7B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1149D4-15B2-4AF4-BA78-07C01022B1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229780-176F-4C33-9610-9A0091AD77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CBD798-5656-431B-B5D6-0DF011CD1C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179422-BEF5-433C-A2A9-668DF85070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3BE552-6CBF-431B-855B-11898FCC3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88260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5177BC-E707-483D-BC66-B69D058BDB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C3E6880-975F-4DAE-881F-54F746A2631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FB4428-03DC-4D8D-8F91-014E4C707A3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EEB6BD-8C08-4D33-8114-8CC008D4B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8DC845-7763-4A29-A265-18B83E8869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C87E12-E2FE-429D-9A21-64FDFD637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2088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FE1F7-5BA2-4D74-9C02-59A96A333F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955849-2406-4025-9D1D-495C17ABAF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3AE3D9-7B53-4B41-9C31-243177726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3E09E8-94C5-4B7A-88B1-709258611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25907C-E5FA-4746-9CD3-2A08640D19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3950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F001334-D8D5-4463-AC48-9F0B50222B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1F4A03-D049-4B78-BD04-E91C1750B0A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3237B5-53E9-408C-8D29-971BF62C50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8D1AAE-36F6-46C4-A0A5-4541CE2D83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72ABD4F-FB39-43D6-BF06-B441F5441B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69978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165FBE-748B-4C3A-BD51-F77E094C61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EBF06C8-CAAC-437C-9CFA-FD55898191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CF310A-8F11-472F-B704-74A45FC5CF2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2A6D9D-D8DD-492F-B983-60608E2D1CCE}" type="datetimeFigureOut">
              <a:rPr lang="en-GB" smtClean="0"/>
              <a:t>26/04/2023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DA1475-7C9A-4DEE-8AED-AE4524353F3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44C0B7C-782D-4399-A51E-B2E652BC2EA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5BBBEA-DDFE-4009-95CC-EAD14A9A32E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06960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phonicsplay.co.uk/resources/phase/5/alt-spellings-oa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5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s://www.phonicsplay.co.uk/resources/phase/5/alt-spellings-oa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5.pn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5.png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5.pn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5.png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s://www.phonicsplay.co.uk/resources/phase/5/compound-word-splat" TargetMode="Externa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5.png"/><Relationship Id="rId4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5.png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phonicsplay.co.uk/resources/phase/5/compound-word-splat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5.png"/><Relationship Id="rId4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B8B491-4190-4E40-9782-10E213D55F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868363"/>
            <a:ext cx="9144000" cy="2387600"/>
          </a:xfrm>
        </p:spPr>
        <p:txBody>
          <a:bodyPr/>
          <a:lstStyle/>
          <a:p>
            <a:r>
              <a:rPr lang="en-GB" dirty="0">
                <a:solidFill>
                  <a:srgbClr val="00B050"/>
                </a:solidFill>
                <a:latin typeface="Broadway" panose="04040905080B02020502" pitchFamily="82" charset="0"/>
              </a:rPr>
              <a:t>Year 2 </a:t>
            </a:r>
            <a:br>
              <a:rPr lang="en-GB" dirty="0">
                <a:solidFill>
                  <a:srgbClr val="00B050"/>
                </a:solidFill>
                <a:latin typeface="Broadway" panose="04040905080B02020502" pitchFamily="82" charset="0"/>
              </a:rPr>
            </a:br>
            <a:r>
              <a:rPr lang="en-GB" dirty="0">
                <a:solidFill>
                  <a:srgbClr val="00B050"/>
                </a:solidFill>
                <a:latin typeface="Broadway" panose="04040905080B02020502" pitchFamily="82" charset="0"/>
              </a:rPr>
              <a:t>Phonics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50F5E4E-0CE1-436D-B5CD-C5BF94D826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04786" y="4167185"/>
            <a:ext cx="8211553" cy="2387600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b="1" dirty="0">
                <a:solidFill>
                  <a:srgbClr val="FF0000"/>
                </a:solidFill>
              </a:rPr>
              <a:t>Adding – </a:t>
            </a:r>
            <a:r>
              <a:rPr lang="en-GB" b="1" dirty="0" err="1">
                <a:solidFill>
                  <a:srgbClr val="FF0000"/>
                </a:solidFill>
              </a:rPr>
              <a:t>ful</a:t>
            </a:r>
            <a:r>
              <a:rPr lang="en-GB" b="1" dirty="0">
                <a:solidFill>
                  <a:srgbClr val="FF0000"/>
                </a:solidFill>
              </a:rPr>
              <a:t> and -</a:t>
            </a:r>
            <a:r>
              <a:rPr lang="en-GB" b="1" dirty="0" err="1">
                <a:solidFill>
                  <a:srgbClr val="FF0000"/>
                </a:solidFill>
              </a:rPr>
              <a:t>ly</a:t>
            </a:r>
            <a:endParaRPr lang="en-GB" dirty="0"/>
          </a:p>
          <a:p>
            <a:r>
              <a:rPr lang="en-GB" dirty="0"/>
              <a:t>Use </a:t>
            </a:r>
            <a:r>
              <a:rPr lang="en-GB" dirty="0" err="1"/>
              <a:t>Phonicsplay</a:t>
            </a:r>
            <a:r>
              <a:rPr lang="en-GB" dirty="0"/>
              <a:t> and games to print out if time allows to support sounds being taught</a:t>
            </a:r>
            <a:endParaRPr lang="en-GB" dirty="0">
              <a:cs typeface="Calibri"/>
            </a:endParaRPr>
          </a:p>
          <a:p>
            <a:endParaRPr lang="en-GB" dirty="0">
              <a:cs typeface="Calibri"/>
            </a:endParaRPr>
          </a:p>
        </p:txBody>
      </p:sp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D89C514B-B4D6-48E7-96C0-C1DEB74BEA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2529" y="928365"/>
            <a:ext cx="2791707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squirrel clip art">
            <a:extLst>
              <a:ext uri="{FF2B5EF4-FFF2-40B4-BE49-F238E27FC236}">
                <a16:creationId xmlns:a16="http://schemas.microsoft.com/office/drawing/2014/main" id="{75B274DF-72B2-4112-AD12-CC1B1EB5A9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411" y="4470841"/>
            <a:ext cx="2006159" cy="2006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ee the source image">
            <a:extLst>
              <a:ext uri="{FF2B5EF4-FFF2-40B4-BE49-F238E27FC236}">
                <a16:creationId xmlns:a16="http://schemas.microsoft.com/office/drawing/2014/main" id="{2683DECF-59E6-479B-8BB8-75653C46A0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9526" y="2653844"/>
            <a:ext cx="1575933" cy="1896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badger clip art">
            <a:extLst>
              <a:ext uri="{FF2B5EF4-FFF2-40B4-BE49-F238E27FC236}">
                <a16:creationId xmlns:a16="http://schemas.microsoft.com/office/drawing/2014/main" id="{22979CCA-3252-4DF9-B938-244984EB19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759" y="514350"/>
            <a:ext cx="1866900" cy="2171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543897E7-6A80-4134-A5CF-D811DC651DD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53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46"/>
    </mc:Choice>
    <mc:Fallback xmlns="">
      <p:transition spd="slow" advTm="204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1C58BF-D9CE-465A-A7A3-6A46AB973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Monday 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AC5354-3A9A-4D6E-8BA1-3D9ABD79A2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 algn="ctr">
              <a:buNone/>
            </a:pPr>
            <a:r>
              <a:rPr lang="en-GB" dirty="0"/>
              <a:t>Play Phoneme Spotter. Read the Phoneme Spotter text as a class</a:t>
            </a:r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  <a:hlinkClick r:id="rId2"/>
              </a:rPr>
              <a:t>Phoneme Spotter (phonicsplay.com)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Write down all the different ways that you find in your phonics books.</a:t>
            </a: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How many did you spot?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>
                <a:latin typeface="Comic Sans MS" panose="030F0702030302020204" pitchFamily="66" charset="0"/>
              </a:rPr>
              <a:t>ow      oe      oa      </a:t>
            </a:r>
            <a:r>
              <a:rPr lang="en-GB" sz="3200" dirty="0" err="1">
                <a:latin typeface="Comic Sans MS" panose="030F0702030302020204" pitchFamily="66" charset="0"/>
              </a:rPr>
              <a:t>ough</a:t>
            </a:r>
            <a:r>
              <a:rPr lang="en-GB" sz="3200" dirty="0">
                <a:latin typeface="Comic Sans MS" panose="030F0702030302020204" pitchFamily="66" charset="0"/>
              </a:rPr>
              <a:t>   </a:t>
            </a:r>
            <a:r>
              <a:rPr lang="en-GB" sz="3200" dirty="0" err="1">
                <a:latin typeface="Comic Sans MS" panose="030F0702030302020204" pitchFamily="66" charset="0"/>
              </a:rPr>
              <a:t>o_e</a:t>
            </a:r>
            <a:r>
              <a:rPr lang="en-GB" sz="3200" dirty="0">
                <a:latin typeface="Comic Sans MS" panose="030F0702030302020204" pitchFamily="66" charset="0"/>
              </a:rPr>
              <a:t>     o</a:t>
            </a:r>
          </a:p>
        </p:txBody>
      </p:sp>
      <p:pic>
        <p:nvPicPr>
          <p:cNvPr id="3074" name="Picture 2" descr="See the source image">
            <a:extLst>
              <a:ext uri="{FF2B5EF4-FFF2-40B4-BE49-F238E27FC236}">
                <a16:creationId xmlns:a16="http://schemas.microsoft.com/office/drawing/2014/main" id="{98CB7499-2545-46F1-81AA-7ED728C1618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66"/>
          <a:stretch/>
        </p:blipFill>
        <p:spPr bwMode="auto">
          <a:xfrm>
            <a:off x="9934922" y="4807935"/>
            <a:ext cx="1809749" cy="1684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393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A5DE21-B648-4DF9-A105-03976E2759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0837"/>
            <a:ext cx="10515600" cy="1325563"/>
          </a:xfrm>
        </p:spPr>
        <p:txBody>
          <a:bodyPr/>
          <a:lstStyle/>
          <a:p>
            <a:pPr algn="ctr"/>
            <a:r>
              <a:rPr lang="en-US" dirty="0">
                <a:solidFill>
                  <a:srgbClr val="00B050"/>
                </a:solidFill>
                <a:latin typeface="Comic Sans MS" panose="030F0702030302020204" pitchFamily="66" charset="0"/>
              </a:rPr>
              <a:t>Monday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73C142E-8D89-45AB-B164-9BED1F4C70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3331"/>
            <a:ext cx="10515600" cy="523954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We are going to learn about adding </a:t>
            </a:r>
            <a:r>
              <a:rPr lang="en-GB" sz="3500" dirty="0">
                <a:solidFill>
                  <a:srgbClr val="FF0000"/>
                </a:solidFill>
                <a:latin typeface="Comic Sans MS" panose="030F0702030302020204" pitchFamily="66" charset="0"/>
              </a:rPr>
              <a:t>–</a:t>
            </a:r>
            <a:r>
              <a:rPr lang="en-GB" sz="35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ful</a:t>
            </a:r>
            <a:endParaRPr lang="en-GB" sz="3500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GB" sz="3500" dirty="0">
                <a:solidFill>
                  <a:srgbClr val="7030A0"/>
                </a:solidFill>
                <a:latin typeface="Comic Sans MS" panose="030F0702030302020204" pitchFamily="66" charset="0"/>
              </a:rPr>
              <a:t>Write the matching pairs in your book.</a:t>
            </a:r>
          </a:p>
          <a:p>
            <a:pPr marL="3200400" lvl="7" indent="0">
              <a:lnSpc>
                <a:spcPct val="150000"/>
              </a:lnSpc>
              <a:buNone/>
            </a:pP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wonder	 play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ful</a:t>
            </a:r>
          </a:p>
          <a:p>
            <a:pPr marL="3657600" lvl="8" indent="0">
              <a:lnSpc>
                <a:spcPct val="150000"/>
              </a:lnSpc>
              <a:buNone/>
            </a:pP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care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    </a:t>
            </a: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pain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ful</a:t>
            </a:r>
          </a:p>
          <a:p>
            <a:pPr marL="3657600" lvl="8" indent="0">
              <a:lnSpc>
                <a:spcPct val="150000"/>
              </a:lnSpc>
              <a:buNone/>
            </a:pP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play   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wonder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ful</a:t>
            </a:r>
          </a:p>
          <a:p>
            <a:pPr marL="3657600" lvl="8" indent="0">
              <a:lnSpc>
                <a:spcPct val="150000"/>
              </a:lnSpc>
              <a:buNone/>
            </a:pP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pain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     </a:t>
            </a: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care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ful</a:t>
            </a:r>
          </a:p>
          <a:p>
            <a:pPr marL="0" indent="0" algn="ctr">
              <a:buNone/>
            </a:pPr>
            <a:endParaRPr lang="en-GB" sz="35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35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FBD73980-F43A-42F8-98F8-678D403419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66"/>
          <a:stretch/>
        </p:blipFill>
        <p:spPr bwMode="auto">
          <a:xfrm>
            <a:off x="9811509" y="4577103"/>
            <a:ext cx="2057680" cy="1915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1E6549E5-05C2-47B4-AEB6-D28058747D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509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918"/>
    </mc:Choice>
    <mc:Fallback xmlns="">
      <p:transition spd="slow" advTm="329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438D6-B77B-4490-8DD6-01AF42EB79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800" dirty="0">
                <a:solidFill>
                  <a:srgbClr val="00B050"/>
                </a:solidFill>
                <a:latin typeface="Comic Sans MS" panose="030F0702030302020204" pitchFamily="66" charset="0"/>
              </a:rPr>
              <a:t>Monday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63E9EA-3F35-4A2F-819E-E22DE702A3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9810" y="1807870"/>
            <a:ext cx="10093911" cy="4351338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Finish the sentences, by changing the noun to an adjective by adding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–</a:t>
            </a:r>
            <a:r>
              <a:rPr lang="en-GB" dirty="0" err="1">
                <a:solidFill>
                  <a:srgbClr val="FF0000"/>
                </a:solidFill>
                <a:latin typeface="Comic Sans MS" panose="030F0702030302020204" pitchFamily="66" charset="0"/>
              </a:rPr>
              <a:t>ful</a:t>
            </a:r>
            <a:endParaRPr lang="en-GB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endParaRPr lang="en-GB" sz="1050" dirty="0">
              <a:latin typeface="Comic Sans MS" panose="030F0702030302020204" pitchFamily="66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She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cares</a:t>
            </a: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 for her things because she is…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I like to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play</a:t>
            </a: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 with my friend because I am…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We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help</a:t>
            </a: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 my teacher because we are…</a:t>
            </a:r>
          </a:p>
          <a:p>
            <a:pPr marL="0" indent="0">
              <a:buNone/>
            </a:pPr>
            <a:endParaRPr lang="en-GB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5F02F0BE-FF71-486C-838E-49A19E153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666"/>
          <a:stretch/>
        </p:blipFill>
        <p:spPr bwMode="auto">
          <a:xfrm>
            <a:off x="9978055" y="4551616"/>
            <a:ext cx="2057680" cy="19157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264C52C3-5C86-475C-B7E1-F7992C165A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440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617"/>
    </mc:Choice>
    <mc:Fallback xmlns="">
      <p:transition spd="slow" advTm="2461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755F0E-FD8F-41F9-82D2-79494DE8CC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Tuesday 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D7F1EC-B38A-4960-B8F6-4B9ED9DACA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	</a:t>
            </a:r>
            <a:r>
              <a:rPr lang="en-GB" dirty="0"/>
              <a:t>Play Word Sort as a class</a:t>
            </a:r>
            <a:r>
              <a:rPr lang="en-GB" dirty="0">
                <a:latin typeface="Comic Sans MS" panose="030F0702030302020204" pitchFamily="66" charset="0"/>
              </a:rPr>
              <a:t> </a:t>
            </a: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  <a:hlinkClick r:id="rId2"/>
              </a:rPr>
              <a:t>Phoneme Spotter (phonicsplay.com)</a:t>
            </a:r>
            <a:r>
              <a:rPr lang="en-GB" dirty="0">
                <a:latin typeface="Comic Sans MS" panose="030F0702030302020204" pitchFamily="66" charset="0"/>
              </a:rPr>
              <a:t>   </a:t>
            </a:r>
            <a:br>
              <a:rPr lang="en-GB" dirty="0">
                <a:latin typeface="Comic Sans MS" panose="030F0702030302020204" pitchFamily="66" charset="0"/>
              </a:rPr>
            </a:br>
            <a:endParaRPr lang="en-GB" dirty="0"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dirty="0">
                <a:latin typeface="Comic Sans MS" panose="030F0702030302020204" pitchFamily="66" charset="0"/>
              </a:rPr>
              <a:t>Write down a word for each spelling</a:t>
            </a:r>
          </a:p>
          <a:p>
            <a:pPr marL="0" indent="0" algn="ctr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en-GB" sz="4000" dirty="0">
                <a:solidFill>
                  <a:srgbClr val="7030A0"/>
                </a:solidFill>
                <a:latin typeface="Comic Sans MS" panose="030F0702030302020204" pitchFamily="66" charset="0"/>
              </a:rPr>
              <a:t>     </a:t>
            </a:r>
            <a:r>
              <a:rPr lang="en-GB" sz="4000" dirty="0">
                <a:latin typeface="Comic Sans MS" panose="030F0702030302020204" pitchFamily="66" charset="0"/>
              </a:rPr>
              <a:t>ow      oe      oa      </a:t>
            </a:r>
            <a:r>
              <a:rPr lang="en-GB" sz="4000" dirty="0" err="1">
                <a:latin typeface="Comic Sans MS" panose="030F0702030302020204" pitchFamily="66" charset="0"/>
              </a:rPr>
              <a:t>ough</a:t>
            </a:r>
            <a:r>
              <a:rPr lang="en-GB" sz="4000" dirty="0">
                <a:latin typeface="Comic Sans MS" panose="030F0702030302020204" pitchFamily="66" charset="0"/>
              </a:rPr>
              <a:t>   </a:t>
            </a:r>
            <a:r>
              <a:rPr lang="en-GB" sz="4000" dirty="0" err="1">
                <a:latin typeface="Comic Sans MS" panose="030F0702030302020204" pitchFamily="66" charset="0"/>
              </a:rPr>
              <a:t>o_e</a:t>
            </a:r>
            <a:r>
              <a:rPr lang="en-GB" sz="4000" dirty="0">
                <a:latin typeface="Comic Sans MS" panose="030F0702030302020204" pitchFamily="66" charset="0"/>
              </a:rPr>
              <a:t>     o</a:t>
            </a:r>
          </a:p>
          <a:p>
            <a:pPr marL="0" indent="0">
              <a:buNone/>
            </a:pPr>
            <a:endParaRPr lang="en-GB" sz="4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124" name="Picture 4" descr="See the source image">
            <a:extLst>
              <a:ext uri="{FF2B5EF4-FFF2-40B4-BE49-F238E27FC236}">
                <a16:creationId xmlns:a16="http://schemas.microsoft.com/office/drawing/2014/main" id="{609AA6FA-A5CF-4EEF-9E94-3E9D97B58D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7741" y="4025900"/>
            <a:ext cx="2017059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76048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746A07-1914-4847-9047-B6BBABE445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99607"/>
            <a:ext cx="10515600" cy="1325563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Tuesday</a:t>
            </a:r>
          </a:p>
        </p:txBody>
      </p:sp>
      <p:pic>
        <p:nvPicPr>
          <p:cNvPr id="4" name="Picture 4" descr="See the source image">
            <a:extLst>
              <a:ext uri="{FF2B5EF4-FFF2-40B4-BE49-F238E27FC236}">
                <a16:creationId xmlns:a16="http://schemas.microsoft.com/office/drawing/2014/main" id="{79512A4C-0570-4CAB-85C1-CBEA97952B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6330" y="3016251"/>
            <a:ext cx="2201636" cy="2495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ubtitle 2">
            <a:extLst>
              <a:ext uri="{FF2B5EF4-FFF2-40B4-BE49-F238E27FC236}">
                <a16:creationId xmlns:a16="http://schemas.microsoft.com/office/drawing/2014/main" id="{70E27D00-582D-41F8-B854-E183FB696942}"/>
              </a:ext>
            </a:extLst>
          </p:cNvPr>
          <p:cNvSpPr txBox="1">
            <a:spLocks/>
          </p:cNvSpPr>
          <p:nvPr/>
        </p:nvSpPr>
        <p:spPr>
          <a:xfrm>
            <a:off x="838200" y="1690688"/>
            <a:ext cx="10190063" cy="454500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Add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–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ly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to adjectives to make adverbs</a:t>
            </a:r>
          </a:p>
          <a:p>
            <a:pPr marL="0" indent="0" algn="ctr">
              <a:buNone/>
            </a:pP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Write the matching pairs into your books</a:t>
            </a:r>
          </a:p>
          <a:p>
            <a:pPr marL="0" indent="0">
              <a:buNone/>
            </a:pPr>
            <a:endParaRPr lang="en-GB" sz="32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 algn="ctr">
              <a:buNone/>
            </a:pP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sad        late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ly</a:t>
            </a:r>
          </a:p>
          <a:p>
            <a:pPr marL="0" indent="0" algn="ctr">
              <a:buNone/>
            </a:pP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bright       sad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ly</a:t>
            </a:r>
          </a:p>
          <a:p>
            <a:pPr marL="0" indent="0" algn="ctr">
              <a:buNone/>
            </a:pP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late        bright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ly</a:t>
            </a:r>
          </a:p>
          <a:p>
            <a:pPr marL="0" indent="0" algn="ctr">
              <a:buNone/>
            </a:pP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happy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       </a:t>
            </a: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happ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ily </a:t>
            </a:r>
          </a:p>
          <a:p>
            <a:pPr marL="0" indent="0" algn="r">
              <a:buNone/>
            </a:pP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           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B2E1DF98-B343-4836-B0AF-63744DB0058E}"/>
              </a:ext>
            </a:extLst>
          </p:cNvPr>
          <p:cNvCxnSpPr>
            <a:cxnSpLocks/>
          </p:cNvCxnSpPr>
          <p:nvPr/>
        </p:nvCxnSpPr>
        <p:spPr>
          <a:xfrm flipH="1" flipV="1">
            <a:off x="7590411" y="5316929"/>
            <a:ext cx="488269" cy="631110"/>
          </a:xfrm>
          <a:prstGeom prst="straightConnector1">
            <a:avLst/>
          </a:prstGeom>
          <a:ln w="76200">
            <a:solidFill>
              <a:srgbClr val="7030A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2DC35A7A-00CC-4962-B8A9-3A5777ADA8A3}"/>
              </a:ext>
            </a:extLst>
          </p:cNvPr>
          <p:cNvSpPr txBox="1"/>
          <p:nvPr/>
        </p:nvSpPr>
        <p:spPr>
          <a:xfrm>
            <a:off x="6707112" y="6004858"/>
            <a:ext cx="448392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What is different about this?</a:t>
            </a: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DE8CB85-F462-4C7A-B9C3-5BEFAF3D857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4906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341"/>
    </mc:Choice>
    <mc:Fallback xmlns="">
      <p:transition spd="slow" advTm="253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E54ADE-7A94-43A0-83FD-4AF6E06FA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80094"/>
          </a:xfrm>
        </p:spPr>
        <p:txBody>
          <a:bodyPr/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Tuesday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795E47-9B84-470C-90EC-D9BCEB7A46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6608" y="1145220"/>
            <a:ext cx="10938076" cy="5424256"/>
          </a:xfrm>
        </p:spPr>
        <p:txBody>
          <a:bodyPr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Write </a:t>
            </a:r>
            <a:r>
              <a:rPr lang="en-GB" sz="3200" dirty="0">
                <a:solidFill>
                  <a:prstClr val="black"/>
                </a:solidFill>
                <a:latin typeface="Comic Sans MS" panose="030F0702030302020204" pitchFamily="66" charset="0"/>
              </a:rPr>
              <a:t>s</a:t>
            </a:r>
            <a:r>
              <a:rPr kumimoji="0" lang="en-GB" sz="32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entences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for these words by changing them into adverbs ending in </a:t>
            </a: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–</a:t>
            </a:r>
            <a:r>
              <a:rPr kumimoji="0" lang="en-GB" sz="3200" b="0" i="0" u="none" strike="noStrike" kern="1200" cap="none" spc="0" normalizeH="0" baseline="0" noProof="0" dirty="0" err="1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ly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indent="0">
              <a:buNone/>
              <a:defRPr/>
            </a:pPr>
            <a:endParaRPr lang="en-GB" sz="33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marL="0" indent="0">
              <a:buNone/>
              <a:defRPr/>
            </a:pPr>
            <a:r>
              <a:rPr lang="en-GB" sz="3300" dirty="0">
                <a:solidFill>
                  <a:srgbClr val="7030A0"/>
                </a:solidFill>
                <a:latin typeface="Comic Sans MS" panose="030F0702030302020204" pitchFamily="66" charset="0"/>
              </a:rPr>
              <a:t>                    quick             She walked </a:t>
            </a:r>
            <a:r>
              <a:rPr lang="en-GB" sz="3300" dirty="0">
                <a:solidFill>
                  <a:srgbClr val="FF0000"/>
                </a:solidFill>
                <a:latin typeface="Comic Sans MS" panose="030F0702030302020204" pitchFamily="66" charset="0"/>
              </a:rPr>
              <a:t>quickly.</a:t>
            </a:r>
          </a:p>
          <a:p>
            <a:pPr marL="0" indent="0">
              <a:lnSpc>
                <a:spcPct val="160000"/>
              </a:lnSpc>
              <a:buNone/>
              <a:defRPr/>
            </a:pPr>
            <a:r>
              <a:rPr kumimoji="0" lang="en-GB" sz="33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                loud             We talk…</a:t>
            </a:r>
          </a:p>
          <a:p>
            <a:pPr marL="0" indent="0">
              <a:lnSpc>
                <a:spcPct val="160000"/>
              </a:lnSpc>
              <a:buNone/>
              <a:defRPr/>
            </a:pPr>
            <a:r>
              <a:rPr kumimoji="0" lang="en-GB" sz="33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                 fair             He won … </a:t>
            </a:r>
          </a:p>
          <a:p>
            <a:pPr marL="0" marR="0" lvl="0" indent="0" defTabSz="914400" rtl="0" eaLnBrk="1" fontAlgn="auto" latinLnBrk="0" hangingPunct="1">
              <a:lnSpc>
                <a:spcPct val="16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3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                love             Your smile is…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</a:t>
            </a:r>
            <a:endParaRPr kumimoji="0" lang="en-GB" sz="32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</p:txBody>
      </p:sp>
      <p:pic>
        <p:nvPicPr>
          <p:cNvPr id="4" name="Picture 4" descr="See the source image">
            <a:extLst>
              <a:ext uri="{FF2B5EF4-FFF2-40B4-BE49-F238E27FC236}">
                <a16:creationId xmlns:a16="http://schemas.microsoft.com/office/drawing/2014/main" id="{48CA985F-4114-4EF7-826A-095BB8AD15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5713" y="3605533"/>
            <a:ext cx="2201636" cy="2495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8C3C777A-6098-47D3-B92B-4A8D8FB34AC7}"/>
              </a:ext>
            </a:extLst>
          </p:cNvPr>
          <p:cNvCxnSpPr/>
          <p:nvPr/>
        </p:nvCxnSpPr>
        <p:spPr>
          <a:xfrm>
            <a:off x="4532046" y="2752079"/>
            <a:ext cx="719091" cy="0"/>
          </a:xfrm>
          <a:prstGeom prst="straightConnector1">
            <a:avLst/>
          </a:prstGeom>
          <a:ln w="571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30FDFF24-2509-4D17-8462-73FB86596B85}"/>
              </a:ext>
            </a:extLst>
          </p:cNvPr>
          <p:cNvCxnSpPr/>
          <p:nvPr/>
        </p:nvCxnSpPr>
        <p:spPr>
          <a:xfrm>
            <a:off x="4532046" y="3457852"/>
            <a:ext cx="719091" cy="0"/>
          </a:xfrm>
          <a:prstGeom prst="straightConnector1">
            <a:avLst/>
          </a:prstGeom>
          <a:ln w="571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A4F0F233-C0FF-4115-97AB-D16ECF72D7CF}"/>
              </a:ext>
            </a:extLst>
          </p:cNvPr>
          <p:cNvCxnSpPr/>
          <p:nvPr/>
        </p:nvCxnSpPr>
        <p:spPr>
          <a:xfrm>
            <a:off x="4532046" y="4298273"/>
            <a:ext cx="719091" cy="0"/>
          </a:xfrm>
          <a:prstGeom prst="straightConnector1">
            <a:avLst/>
          </a:prstGeom>
          <a:ln w="571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F1F71E1C-3ECB-494A-B9BE-210B3134458C}"/>
              </a:ext>
            </a:extLst>
          </p:cNvPr>
          <p:cNvCxnSpPr/>
          <p:nvPr/>
        </p:nvCxnSpPr>
        <p:spPr>
          <a:xfrm>
            <a:off x="4532046" y="5178642"/>
            <a:ext cx="719091" cy="0"/>
          </a:xfrm>
          <a:prstGeom prst="straightConnector1">
            <a:avLst/>
          </a:prstGeom>
          <a:ln w="5715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4BA58621-AA6F-4B1E-9BA4-93E70BFB0D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641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027"/>
    </mc:Choice>
    <mc:Fallback xmlns="">
      <p:transition spd="slow" advTm="230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FA1C7BC8-0164-4A14-B014-6815A5DF6608}"/>
              </a:ext>
            </a:extLst>
          </p:cNvPr>
          <p:cNvSpPr/>
          <p:nvPr/>
        </p:nvSpPr>
        <p:spPr>
          <a:xfrm>
            <a:off x="1480457" y="420077"/>
            <a:ext cx="931817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solidFill>
                  <a:srgbClr val="00B050"/>
                </a:solidFill>
                <a:latin typeface="Comic Sans MS" panose="030F0702030302020204" pitchFamily="66" charset="0"/>
              </a:rPr>
              <a:t>Wednesday </a:t>
            </a:r>
            <a:r>
              <a:rPr lang="en-GB" sz="4000" dirty="0">
                <a:latin typeface="Comic Sans MS" panose="030F0702030302020204" pitchFamily="66" charset="0"/>
              </a:rPr>
              <a:t>	</a:t>
            </a:r>
            <a:endParaRPr lang="en-GB" sz="40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CD94217-149B-4CD6-9DB8-3C7760E0082F}"/>
              </a:ext>
            </a:extLst>
          </p:cNvPr>
          <p:cNvSpPr/>
          <p:nvPr/>
        </p:nvSpPr>
        <p:spPr>
          <a:xfrm>
            <a:off x="880456" y="1127963"/>
            <a:ext cx="10431088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read these words? </a:t>
            </a:r>
          </a:p>
          <a:p>
            <a:pPr algn="ctr"/>
            <a:r>
              <a:rPr lang="en-GB" sz="3200" dirty="0">
                <a:latin typeface="Comic Sans MS" panose="030F0702030302020204" pitchFamily="66" charset="0"/>
              </a:rPr>
              <a:t>Can you spot any diagraphs?</a:t>
            </a:r>
          </a:p>
          <a:p>
            <a:pPr algn="ctr"/>
            <a:endParaRPr lang="en-GB" sz="3200" dirty="0"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should    house   only   many</a:t>
            </a:r>
          </a:p>
          <a:p>
            <a:pPr algn="ctr">
              <a:lnSpc>
                <a:spcPct val="200000"/>
              </a:lnSpc>
            </a:pPr>
            <a:r>
              <a:rPr lang="en-GB" sz="3600" dirty="0">
                <a:solidFill>
                  <a:srgbClr val="00B050"/>
                </a:solidFill>
                <a:latin typeface="Comic Sans MS" panose="030F0702030302020204" pitchFamily="66" charset="0"/>
              </a:rPr>
              <a:t>another   know   said   looking   something  </a:t>
            </a:r>
          </a:p>
          <a:p>
            <a:pPr algn="ctr"/>
            <a:endParaRPr lang="en-GB" sz="3200" dirty="0">
              <a:solidFill>
                <a:srgbClr val="00B050"/>
              </a:solidFill>
              <a:latin typeface="Comic Sans MS" panose="030F0702030302020204" pitchFamily="66" charset="0"/>
            </a:endParaRPr>
          </a:p>
        </p:txBody>
      </p:sp>
      <p:pic>
        <p:nvPicPr>
          <p:cNvPr id="5" name="Picture 6" descr="See the source image">
            <a:extLst>
              <a:ext uri="{FF2B5EF4-FFF2-40B4-BE49-F238E27FC236}">
                <a16:creationId xmlns:a16="http://schemas.microsoft.com/office/drawing/2014/main" id="{5AF4BA8B-0667-47C0-A464-4A4824019D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3831" y="3961804"/>
            <a:ext cx="1495425" cy="27584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203CDF9-7E5C-44BD-8890-0049680461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6661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14"/>
    </mc:Choice>
    <mc:Fallback xmlns="">
      <p:transition spd="slow" advTm="64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F52D1E8-04A6-4A6D-B3AB-B951D20D9A9B}"/>
              </a:ext>
            </a:extLst>
          </p:cNvPr>
          <p:cNvSpPr txBox="1"/>
          <p:nvPr/>
        </p:nvSpPr>
        <p:spPr>
          <a:xfrm>
            <a:off x="4897514" y="719092"/>
            <a:ext cx="314920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rgbClr val="00B050"/>
                </a:solidFill>
                <a:latin typeface="Comic Sans MS" panose="030F0702030302020204" pitchFamily="66" charset="0"/>
              </a:rPr>
              <a:t>Wednesday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DDC252F-0131-422F-B5C5-9417CA471C66}"/>
              </a:ext>
            </a:extLst>
          </p:cNvPr>
          <p:cNvSpPr txBox="1"/>
          <p:nvPr/>
        </p:nvSpPr>
        <p:spPr>
          <a:xfrm>
            <a:off x="1305017" y="1997337"/>
            <a:ext cx="9516863" cy="3478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How well do you know these words?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pPr fontAlgn="base">
              <a:lnSpc>
                <a:spcPct val="150000"/>
              </a:lnSpc>
            </a:pPr>
            <a:r>
              <a:rPr lang="en-GB" sz="3600" b="1" dirty="0">
                <a:solidFill>
                  <a:srgbClr val="00B050"/>
                </a:solidFill>
                <a:latin typeface="Comic Sans MS" panose="030F0702030302020204" pitchFamily="66" charset="0"/>
              </a:rPr>
              <a:t>   Faster     darkest     braver</a:t>
            </a:r>
          </a:p>
          <a:p>
            <a:pPr fontAlgn="base">
              <a:lnSpc>
                <a:spcPct val="150000"/>
              </a:lnSpc>
            </a:pPr>
            <a:r>
              <a:rPr lang="en-GB" sz="3600" b="1" dirty="0">
                <a:solidFill>
                  <a:srgbClr val="00B050"/>
                </a:solidFill>
                <a:latin typeface="Comic Sans MS" panose="030F0702030302020204" pitchFamily="66" charset="0"/>
              </a:rPr>
              <a:t>closest     thinner     biggest </a:t>
            </a:r>
          </a:p>
          <a:p>
            <a:pPr fontAlgn="base">
              <a:lnSpc>
                <a:spcPct val="150000"/>
              </a:lnSpc>
            </a:pPr>
            <a:r>
              <a:rPr lang="en-GB" sz="3600" b="1" dirty="0">
                <a:solidFill>
                  <a:srgbClr val="00B050"/>
                </a:solidFill>
                <a:latin typeface="Comic Sans MS" panose="030F0702030302020204" pitchFamily="66" charset="0"/>
              </a:rPr>
              <a:t>     happier      heaviest </a:t>
            </a:r>
          </a:p>
        </p:txBody>
      </p:sp>
      <p:pic>
        <p:nvPicPr>
          <p:cNvPr id="4" name="Picture 6" descr="See the source image">
            <a:extLst>
              <a:ext uri="{FF2B5EF4-FFF2-40B4-BE49-F238E27FC236}">
                <a16:creationId xmlns:a16="http://schemas.microsoft.com/office/drawing/2014/main" id="{95FAE223-84D5-4D4F-8ED1-DB1FEAD081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953" y="3429000"/>
            <a:ext cx="1552086" cy="2862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D773230-6C48-4567-B73C-731DE397D6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179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8308"/>
    </mc:Choice>
    <mc:Fallback xmlns="">
      <p:transition spd="slow" advTm="283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7AE1CD-8C03-415F-AC38-00EBDB8DF7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  <a:t>Wednesday</a:t>
            </a:r>
            <a:br>
              <a:rPr lang="en-GB" dirty="0">
                <a:solidFill>
                  <a:srgbClr val="00B050"/>
                </a:solidFill>
                <a:latin typeface="Comic Sans MS" panose="030F0702030302020204" pitchFamily="66" charset="0"/>
              </a:rPr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CFDC26-536F-4971-9843-0E0C882724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20932"/>
            <a:ext cx="10515600" cy="547194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dirty="0">
                <a:solidFill>
                  <a:srgbClr val="7030A0"/>
                </a:solidFill>
                <a:latin typeface="Comic Sans MS" panose="030F0702030302020204" pitchFamily="66" charset="0"/>
              </a:rPr>
              <a:t>Today we are going to write the words we sent home for you to learn.  You can choose to write the whole sentence or just the words.</a:t>
            </a:r>
          </a:p>
          <a:p>
            <a:pPr marL="0" indent="0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r>
              <a:rPr lang="en-GB" dirty="0">
                <a:latin typeface="Comic Sans MS" panose="030F0702030302020204" pitchFamily="66" charset="0"/>
              </a:rPr>
              <a:t>She is ______ than me.</a:t>
            </a:r>
          </a:p>
          <a:p>
            <a:r>
              <a:rPr lang="en-GB" dirty="0">
                <a:latin typeface="Comic Sans MS" panose="030F0702030302020204" pitchFamily="66" charset="0"/>
              </a:rPr>
              <a:t>It is ______ at night. </a:t>
            </a:r>
          </a:p>
          <a:p>
            <a:r>
              <a:rPr lang="en-GB" dirty="0">
                <a:latin typeface="Comic Sans MS" panose="030F0702030302020204" pitchFamily="66" charset="0"/>
              </a:rPr>
              <a:t>The knight is _____ braver than the cook.</a:t>
            </a:r>
          </a:p>
          <a:p>
            <a:r>
              <a:rPr lang="en-GB" dirty="0">
                <a:latin typeface="Comic Sans MS" panose="030F0702030302020204" pitchFamily="66" charset="0"/>
              </a:rPr>
              <a:t>My house is ______ to school.</a:t>
            </a:r>
          </a:p>
          <a:p>
            <a:r>
              <a:rPr lang="en-GB" dirty="0">
                <a:latin typeface="Comic Sans MS" panose="030F0702030302020204" pitchFamily="66" charset="0"/>
              </a:rPr>
              <a:t>My pencil is _____ than yours.</a:t>
            </a:r>
          </a:p>
          <a:p>
            <a:r>
              <a:rPr lang="en-GB" dirty="0">
                <a:latin typeface="Comic Sans MS" panose="030F0702030302020204" pitchFamily="66" charset="0"/>
              </a:rPr>
              <a:t>That van is the _____ I have seen!</a:t>
            </a:r>
          </a:p>
          <a:p>
            <a:r>
              <a:rPr lang="en-GB" dirty="0">
                <a:latin typeface="Comic Sans MS" panose="030F0702030302020204" pitchFamily="66" charset="0"/>
              </a:rPr>
              <a:t>I am ____ with my friends. </a:t>
            </a:r>
          </a:p>
          <a:p>
            <a:r>
              <a:rPr lang="en-GB" dirty="0">
                <a:latin typeface="Comic Sans MS" panose="030F0702030302020204" pitchFamily="66" charset="0"/>
              </a:rPr>
              <a:t>Your bag is the ____. </a:t>
            </a: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  <p:pic>
        <p:nvPicPr>
          <p:cNvPr id="4" name="Picture 6" descr="See the source image">
            <a:extLst>
              <a:ext uri="{FF2B5EF4-FFF2-40B4-BE49-F238E27FC236}">
                <a16:creationId xmlns:a16="http://schemas.microsoft.com/office/drawing/2014/main" id="{04F6B23E-ED6F-4D64-8032-B3AFA8318CF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2953" y="3429000"/>
            <a:ext cx="1552086" cy="2862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94EABB00-9AD8-459E-BBCA-90E14175582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0562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58"/>
    </mc:Choice>
    <mc:Fallback xmlns="">
      <p:transition spd="slow" advTm="96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B49190B7-DA98-4467-80E3-263C3CECA7D9}"/>
              </a:ext>
            </a:extLst>
          </p:cNvPr>
          <p:cNvSpPr/>
          <p:nvPr/>
        </p:nvSpPr>
        <p:spPr>
          <a:xfrm>
            <a:off x="941614" y="1609156"/>
            <a:ext cx="10308772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/>
              <a:t>Play Compound word splat as a class</a:t>
            </a: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latin typeface="Comic Sans MS" panose="030F0702030302020204" pitchFamily="66" charset="0"/>
                <a:hlinkClick r:id="rId2"/>
              </a:rPr>
              <a:t>Compound Word Splat (phonicsplay.com)  </a:t>
            </a:r>
            <a:endParaRPr lang="en-GB" sz="3600" dirty="0">
              <a:latin typeface="Comic Sans MS" panose="030F0702030302020204" pitchFamily="66" charset="0"/>
            </a:endParaRPr>
          </a:p>
          <a:p>
            <a:pPr algn="ctr"/>
            <a:endParaRPr lang="en-GB" sz="4400" dirty="0">
              <a:latin typeface="Comic Sans MS" panose="030F0702030302020204" pitchFamily="66" charset="0"/>
            </a:endParaRPr>
          </a:p>
          <a:p>
            <a:pPr algn="ctr"/>
            <a:br>
              <a:rPr lang="en-GB" sz="4400" dirty="0">
                <a:latin typeface="Comic Sans MS" panose="030F0702030302020204" pitchFamily="66" charset="0"/>
              </a:rPr>
            </a:br>
            <a:endParaRPr lang="en-GB" sz="4400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 descr="Image result for Cartoon School Kids Clip Art">
            <a:extLst>
              <a:ext uri="{FF2B5EF4-FFF2-40B4-BE49-F238E27FC236}">
                <a16:creationId xmlns:a16="http://schemas.microsoft.com/office/drawing/2014/main" id="{D716694B-B078-4A76-81DC-2CBD82A50B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09759" y="4441867"/>
            <a:ext cx="2202589" cy="2092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C3FCE80-234F-44C2-A2E6-1193EF9E22FC}"/>
              </a:ext>
            </a:extLst>
          </p:cNvPr>
          <p:cNvSpPr txBox="1"/>
          <p:nvPr/>
        </p:nvSpPr>
        <p:spPr>
          <a:xfrm>
            <a:off x="2798686" y="623105"/>
            <a:ext cx="6094520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4400" b="0" i="0" u="none" strike="noStrike" kern="120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Thursday</a:t>
            </a:r>
          </a:p>
        </p:txBody>
      </p:sp>
    </p:spTree>
    <p:extLst>
      <p:ext uri="{BB962C8B-B14F-4D97-AF65-F5344CB8AC3E}">
        <p14:creationId xmlns:p14="http://schemas.microsoft.com/office/powerpoint/2010/main" val="21306342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B2DAF02-3E84-40CC-B242-E73D5FDF1997}"/>
              </a:ext>
            </a:extLst>
          </p:cNvPr>
          <p:cNvSpPr/>
          <p:nvPr/>
        </p:nvSpPr>
        <p:spPr>
          <a:xfrm>
            <a:off x="479651" y="2228672"/>
            <a:ext cx="1055965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srgbClr val="7030A0"/>
                </a:solidFill>
                <a:latin typeface="Comic Sans MS" panose="030F0702030302020204" pitchFamily="66" charset="0"/>
              </a:rPr>
              <a:t>	</a:t>
            </a:r>
          </a:p>
        </p:txBody>
      </p:sp>
      <p:pic>
        <p:nvPicPr>
          <p:cNvPr id="3" name="Picture 2" descr="Image result for Cartoon School Kids Clip Art">
            <a:extLst>
              <a:ext uri="{FF2B5EF4-FFF2-40B4-BE49-F238E27FC236}">
                <a16:creationId xmlns:a16="http://schemas.microsoft.com/office/drawing/2014/main" id="{A0974B0A-67DA-4134-B8B2-CDA3A5451C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2959" y="4406899"/>
            <a:ext cx="2239390" cy="2127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6D5BE735-A87A-4CAE-9C29-67D2A1A8B051}"/>
              </a:ext>
            </a:extLst>
          </p:cNvPr>
          <p:cNvSpPr/>
          <p:nvPr/>
        </p:nvSpPr>
        <p:spPr>
          <a:xfrm>
            <a:off x="3374966" y="850268"/>
            <a:ext cx="515389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srgbClr val="00B050"/>
                </a:solidFill>
                <a:latin typeface="Comic Sans MS" panose="030F0702030302020204" pitchFamily="66" charset="0"/>
              </a:rPr>
              <a:t>Thursday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C4711CC-CEF4-4A4F-A129-291A76CB01A7}"/>
              </a:ext>
            </a:extLst>
          </p:cNvPr>
          <p:cNvSpPr/>
          <p:nvPr/>
        </p:nvSpPr>
        <p:spPr>
          <a:xfrm>
            <a:off x="605022" y="1619709"/>
            <a:ext cx="11184524" cy="50475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-</a:t>
            </a:r>
            <a:r>
              <a:rPr lang="en-GB" sz="28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ful</a:t>
            </a:r>
            <a:r>
              <a:rPr lang="en-GB" sz="2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 and -</a:t>
            </a:r>
            <a:r>
              <a:rPr lang="en-GB" sz="2800" b="1" dirty="0" err="1">
                <a:solidFill>
                  <a:srgbClr val="FF0000"/>
                </a:solidFill>
                <a:latin typeface="Comic Sans MS" panose="030F0702030302020204" pitchFamily="66" charset="0"/>
              </a:rPr>
              <a:t>ly</a:t>
            </a:r>
            <a:endParaRPr lang="en-GB" sz="28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Read these words together.  Add –</a:t>
            </a:r>
            <a:r>
              <a:rPr lang="en-GB" sz="2800" dirty="0" err="1">
                <a:latin typeface="Comic Sans MS" panose="030F0702030302020204" pitchFamily="66" charset="0"/>
              </a:rPr>
              <a:t>ly</a:t>
            </a:r>
            <a:r>
              <a:rPr lang="en-GB" sz="2800" dirty="0">
                <a:latin typeface="Comic Sans MS" panose="030F0702030302020204" pitchFamily="66" charset="0"/>
              </a:rPr>
              <a:t> onto the words ending in –</a:t>
            </a:r>
            <a:r>
              <a:rPr lang="en-GB" sz="2800" dirty="0" err="1">
                <a:latin typeface="Comic Sans MS" panose="030F0702030302020204" pitchFamily="66" charset="0"/>
              </a:rPr>
              <a:t>ful</a:t>
            </a:r>
            <a:r>
              <a:rPr lang="en-GB" sz="2800" dirty="0">
                <a:latin typeface="Comic Sans MS" panose="030F0702030302020204" pitchFamily="66" charset="0"/>
              </a:rPr>
              <a:t> from Monday.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Say each one and write the words in your book.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                     wonderful</a:t>
            </a:r>
            <a:r>
              <a:rPr lang="en-GB" sz="2800" dirty="0">
                <a:latin typeface="Comic Sans MS" panose="030F0702030302020204" pitchFamily="66" charset="0"/>
              </a:rPr>
              <a:t>               </a:t>
            </a:r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wonderful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ly</a:t>
            </a:r>
          </a:p>
          <a:p>
            <a:pPr>
              <a:lnSpc>
                <a:spcPct val="150000"/>
              </a:lnSpc>
            </a:pPr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                         careful </a:t>
            </a:r>
            <a:r>
              <a:rPr lang="en-GB" sz="2800" dirty="0">
                <a:latin typeface="Comic Sans MS" panose="030F0702030302020204" pitchFamily="66" charset="0"/>
              </a:rPr>
              <a:t>               </a:t>
            </a:r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careful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ly</a:t>
            </a:r>
          </a:p>
          <a:p>
            <a:pPr>
              <a:lnSpc>
                <a:spcPct val="150000"/>
              </a:lnSpc>
            </a:pPr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                          playful </a:t>
            </a:r>
            <a:r>
              <a:rPr lang="en-GB" sz="2800" dirty="0">
                <a:latin typeface="Comic Sans MS" panose="030F0702030302020204" pitchFamily="66" charset="0"/>
              </a:rPr>
              <a:t>               </a:t>
            </a:r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playful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ly</a:t>
            </a:r>
          </a:p>
          <a:p>
            <a:pPr>
              <a:lnSpc>
                <a:spcPct val="150000"/>
              </a:lnSpc>
            </a:pPr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                          painful </a:t>
            </a:r>
            <a:r>
              <a:rPr lang="en-GB" sz="2800" dirty="0">
                <a:latin typeface="Comic Sans MS" panose="030F0702030302020204" pitchFamily="66" charset="0"/>
              </a:rPr>
              <a:t>               </a:t>
            </a:r>
            <a:r>
              <a:rPr lang="en-GB" sz="2800" dirty="0">
                <a:solidFill>
                  <a:srgbClr val="7030A0"/>
                </a:solidFill>
                <a:latin typeface="Comic Sans MS" panose="030F0702030302020204" pitchFamily="66" charset="0"/>
              </a:rPr>
              <a:t>painful</a:t>
            </a:r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ly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E2F16123-1369-42FF-A7BD-BE451E22358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288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501"/>
    </mc:Choice>
    <mc:Fallback xmlns="">
      <p:transition spd="slow" advTm="295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D1266A0-EC14-4209-8B76-A3FF3DDDF496}"/>
              </a:ext>
            </a:extLst>
          </p:cNvPr>
          <p:cNvSpPr/>
          <p:nvPr/>
        </p:nvSpPr>
        <p:spPr>
          <a:xfrm>
            <a:off x="1207363" y="1469057"/>
            <a:ext cx="10085033" cy="46273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Finish the sentences and change them by adding 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–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ful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and –</a:t>
            </a:r>
            <a:r>
              <a:rPr lang="en-GB" sz="3600" dirty="0" err="1">
                <a:solidFill>
                  <a:srgbClr val="FF0000"/>
                </a:solidFill>
                <a:latin typeface="Comic Sans MS" panose="030F0702030302020204" pitchFamily="66" charset="0"/>
              </a:rPr>
              <a:t>ly</a:t>
            </a:r>
            <a:r>
              <a:rPr lang="en-GB" sz="3600" dirty="0">
                <a:solidFill>
                  <a:srgbClr val="FF0000"/>
                </a:solidFill>
                <a:latin typeface="Comic Sans MS" panose="030F0702030302020204" pitchFamily="66" charset="0"/>
              </a:rPr>
              <a:t> </a:t>
            </a:r>
            <a:r>
              <a:rPr lang="en-GB" sz="3600" dirty="0">
                <a:latin typeface="Comic Sans MS" panose="030F0702030302020204" pitchFamily="66" charset="0"/>
              </a:rPr>
              <a:t>onto each word</a:t>
            </a:r>
          </a:p>
          <a:p>
            <a:endParaRPr lang="en-GB" sz="3600" dirty="0">
              <a:latin typeface="Comic Sans MS" panose="030F0702030302020204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                The man jumped joy</a:t>
            </a:r>
            <a:r>
              <a:rPr lang="en-GB" sz="3200" u="sng" dirty="0">
                <a:solidFill>
                  <a:srgbClr val="FF0000"/>
                </a:solidFill>
                <a:latin typeface="Comic Sans MS" panose="030F0702030302020204" pitchFamily="66" charset="0"/>
              </a:rPr>
              <a:t>fully</a:t>
            </a: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. </a:t>
            </a:r>
          </a:p>
          <a:p>
            <a:pPr>
              <a:lnSpc>
                <a:spcPct val="150000"/>
              </a:lnSpc>
            </a:pP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                She help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___</a:t>
            </a: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 closed the door. </a:t>
            </a:r>
          </a:p>
          <a:p>
            <a:pPr>
              <a:lnSpc>
                <a:spcPct val="150000"/>
              </a:lnSpc>
            </a:pP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                I cheer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___</a:t>
            </a: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 laughed. </a:t>
            </a:r>
          </a:p>
          <a:p>
            <a:pPr>
              <a:lnSpc>
                <a:spcPct val="150000"/>
              </a:lnSpc>
            </a:pP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                We ran play</a:t>
            </a:r>
            <a:r>
              <a:rPr lang="en-GB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___</a:t>
            </a: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.</a:t>
            </a:r>
          </a:p>
        </p:txBody>
      </p:sp>
      <p:pic>
        <p:nvPicPr>
          <p:cNvPr id="3" name="Picture 2" descr="Image result for Cartoon School Kids Clip Art">
            <a:extLst>
              <a:ext uri="{FF2B5EF4-FFF2-40B4-BE49-F238E27FC236}">
                <a16:creationId xmlns:a16="http://schemas.microsoft.com/office/drawing/2014/main" id="{9FCC16A4-726F-4461-91F7-839E219B90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6337" y="4785064"/>
            <a:ext cx="2181629" cy="207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8388D55-A1C3-4A5C-9AC5-470B178417EF}"/>
              </a:ext>
            </a:extLst>
          </p:cNvPr>
          <p:cNvSpPr txBox="1"/>
          <p:nvPr/>
        </p:nvSpPr>
        <p:spPr>
          <a:xfrm>
            <a:off x="3701934" y="812900"/>
            <a:ext cx="478813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00B050"/>
                </a:solidFill>
                <a:latin typeface="Comic Sans MS" panose="030F0702030302020204" pitchFamily="66" charset="0"/>
              </a:rPr>
              <a:t>Thursday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4AD97E3B-4856-4EDE-A775-33C60AE952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188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587"/>
    </mc:Choice>
    <mc:Fallback xmlns="">
      <p:transition spd="slow" advTm="225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F7D263B-B519-4D1C-85C2-318FA31085B6}"/>
              </a:ext>
            </a:extLst>
          </p:cNvPr>
          <p:cNvSpPr/>
          <p:nvPr/>
        </p:nvSpPr>
        <p:spPr>
          <a:xfrm>
            <a:off x="925285" y="301509"/>
            <a:ext cx="10842171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400" dirty="0">
                <a:solidFill>
                  <a:srgbClr val="00B050"/>
                </a:solidFill>
                <a:latin typeface="Comic Sans MS" panose="030F0702030302020204" pitchFamily="66" charset="0"/>
              </a:rPr>
              <a:t>Friday</a:t>
            </a:r>
          </a:p>
          <a:p>
            <a:pPr algn="ctr"/>
            <a:endParaRPr lang="en-GB" sz="4400" dirty="0">
              <a:solidFill>
                <a:srgbClr val="00B05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latin typeface="Comic Sans MS" panose="030F0702030302020204" pitchFamily="66" charset="0"/>
              </a:rPr>
              <a:t>Play Compound Word Splat as a class</a:t>
            </a: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r>
              <a:rPr lang="en-GB" sz="3600" dirty="0">
                <a:latin typeface="Comic Sans MS" panose="030F0702030302020204" pitchFamily="66" charset="0"/>
                <a:hlinkClick r:id="rId2"/>
              </a:rPr>
              <a:t>Compound Word Splat (phonicsplay.com)   </a:t>
            </a:r>
            <a:endParaRPr lang="en-GB" sz="3600" dirty="0">
              <a:latin typeface="Comic Sans MS" panose="030F0702030302020204" pitchFamily="66" charset="0"/>
            </a:endParaRPr>
          </a:p>
          <a:p>
            <a:pPr algn="ctr"/>
            <a:endParaRPr lang="en-GB" sz="3600" dirty="0">
              <a:latin typeface="Comic Sans MS" panose="030F0702030302020204" pitchFamily="66" charset="0"/>
            </a:endParaRPr>
          </a:p>
          <a:p>
            <a:pPr algn="ctr"/>
            <a:br>
              <a:rPr lang="en-GB" sz="3600" dirty="0">
                <a:latin typeface="Comic Sans MS" panose="030F0702030302020204" pitchFamily="66" charset="0"/>
              </a:rPr>
            </a:br>
            <a:r>
              <a:rPr lang="en-GB" sz="3600" dirty="0">
                <a:solidFill>
                  <a:srgbClr val="7030A0"/>
                </a:solidFill>
                <a:latin typeface="Comic Sans MS" panose="030F0702030302020204" pitchFamily="66" charset="0"/>
              </a:rPr>
              <a:t>	</a:t>
            </a: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D2D00193-A7AF-4930-8544-F80E264E21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0261" y="4062224"/>
            <a:ext cx="1992030" cy="256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17426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B69EE1-8E4C-4DCC-9A80-80056B9BF8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82073"/>
            <a:ext cx="9144000" cy="856066"/>
          </a:xfrm>
        </p:spPr>
        <p:txBody>
          <a:bodyPr>
            <a:normAutofit/>
          </a:bodyPr>
          <a:lstStyle/>
          <a:p>
            <a:r>
              <a:rPr lang="en-GB" sz="4400" dirty="0">
                <a:solidFill>
                  <a:srgbClr val="00B050"/>
                </a:solidFill>
                <a:latin typeface="Comic Sans MS" panose="030F0702030302020204" pitchFamily="66" charset="0"/>
              </a:rPr>
              <a:t>Friday</a:t>
            </a:r>
          </a:p>
        </p:txBody>
      </p:sp>
      <p:pic>
        <p:nvPicPr>
          <p:cNvPr id="4" name="Picture 2" descr="See the source image">
            <a:extLst>
              <a:ext uri="{FF2B5EF4-FFF2-40B4-BE49-F238E27FC236}">
                <a16:creationId xmlns:a16="http://schemas.microsoft.com/office/drawing/2014/main" id="{208951DF-4D06-44E0-A9F3-8AC4915EBE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0261" y="4062224"/>
            <a:ext cx="1992030" cy="25621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96E72AA-3FBF-4B26-A219-82A952955ABF}"/>
              </a:ext>
            </a:extLst>
          </p:cNvPr>
          <p:cNvSpPr txBox="1"/>
          <p:nvPr/>
        </p:nvSpPr>
        <p:spPr>
          <a:xfrm>
            <a:off x="355106" y="1338139"/>
            <a:ext cx="11662299" cy="74481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800" dirty="0">
                <a:latin typeface="Comic Sans MS" panose="030F0702030302020204" pitchFamily="66" charset="0"/>
              </a:rPr>
              <a:t>Adverbs can be put at the beginning, middle, or end of a sentence. Read these sentences, find the adverb then rearrange the sentence.</a:t>
            </a:r>
          </a:p>
          <a:p>
            <a:pPr algn="ctr"/>
            <a:endParaRPr lang="en-GB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I quietly put my books away. </a:t>
            </a:r>
          </a:p>
          <a:p>
            <a:pPr algn="ctr">
              <a:lnSpc>
                <a:spcPct val="150000"/>
              </a:lnSpc>
            </a:pP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We put on our shoes quickly. </a:t>
            </a:r>
          </a:p>
          <a:p>
            <a:pPr algn="ctr">
              <a:lnSpc>
                <a:spcPct val="150000"/>
              </a:lnSpc>
            </a:pP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She finally finished her homework.</a:t>
            </a:r>
          </a:p>
          <a:p>
            <a:pPr algn="ctr">
              <a:lnSpc>
                <a:spcPct val="150000"/>
              </a:lnSpc>
            </a:pPr>
            <a:r>
              <a:rPr lang="en-GB" sz="3200" dirty="0">
                <a:solidFill>
                  <a:srgbClr val="7030A0"/>
                </a:solidFill>
                <a:latin typeface="Comic Sans MS" panose="030F0702030302020204" pitchFamily="66" charset="0"/>
              </a:rPr>
              <a:t>Carefully, Sam washed the car. </a:t>
            </a:r>
          </a:p>
          <a:p>
            <a:pPr algn="ctr">
              <a:lnSpc>
                <a:spcPct val="150000"/>
              </a:lnSpc>
            </a:pPr>
            <a:endParaRPr lang="en-GB" sz="32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</a:pPr>
            <a:endParaRPr lang="en-GB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  <a:p>
            <a:pPr algn="ctr"/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66C85AC-78CC-4540-861A-99B389A6AA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366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514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818"/>
    </mc:Choice>
    <mc:Fallback xmlns="">
      <p:transition spd="slow" advTm="5481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667f8702-622b-448a-9457-326658c8ae98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77A48DE69522E40BD793EED2C9ED6AB" ma:contentTypeVersion="14" ma:contentTypeDescription="Create a new document." ma:contentTypeScope="" ma:versionID="5e7fb6745b878c4acebe88711a3335a0">
  <xsd:schema xmlns:xsd="http://www.w3.org/2001/XMLSchema" xmlns:xs="http://www.w3.org/2001/XMLSchema" xmlns:p="http://schemas.microsoft.com/office/2006/metadata/properties" xmlns:ns3="d7b49180-77c2-4c8f-8d92-4fc75581db22" xmlns:ns4="667f8702-622b-448a-9457-326658c8ae98" targetNamespace="http://schemas.microsoft.com/office/2006/metadata/properties" ma:root="true" ma:fieldsID="f35df365bb42284cd35d6ed83810100c" ns3:_="" ns4:_="">
    <xsd:import namespace="d7b49180-77c2-4c8f-8d92-4fc75581db22"/>
    <xsd:import namespace="667f8702-622b-448a-9457-326658c8ae98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DateTaken" minOccurs="0"/>
                <xsd:element ref="ns4:MediaServiceAutoKeyPoints" minOccurs="0"/>
                <xsd:element ref="ns4:MediaServiceKeyPoints" minOccurs="0"/>
                <xsd:element ref="ns4:MediaLengthInSeconds" minOccurs="0"/>
                <xsd:element ref="ns4:MediaServiceAutoTags" minOccurs="0"/>
                <xsd:element ref="ns4:MediaServiceOCR" minOccurs="0"/>
                <xsd:element ref="ns4:MediaServiceGenerationTime" minOccurs="0"/>
                <xsd:element ref="ns4:MediaServiceEventHashCode" minOccurs="0"/>
                <xsd:element ref="ns4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b49180-77c2-4c8f-8d92-4fc75581db2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description="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7f8702-622b-448a-9457-326658c8ae9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6" nillable="true" ma:displayName="Length (seconds)" ma:internalName="MediaLengthInSeconds" ma:readOnly="true">
      <xsd:simpleType>
        <xsd:restriction base="dms:Unknown"/>
      </xsd:simpleType>
    </xsd:element>
    <xsd:element name="MediaServiceAutoTags" ma:index="17" nillable="true" ma:displayName="Tags" ma:internalName="MediaServiceAutoTags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76B75326-BC3B-4FE1-A65D-A78C96ED46F9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d7b49180-77c2-4c8f-8d92-4fc75581db22"/>
    <ds:schemaRef ds:uri="667f8702-622b-448a-9457-326658c8ae98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8B5A1E45-E90D-416D-A1EC-D1D88E99518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3EB396F-4FC0-4AE6-89C2-19099CCC718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7b49180-77c2-4c8f-8d92-4fc75581db22"/>
    <ds:schemaRef ds:uri="667f8702-622b-448a-9457-326658c8ae9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1701</TotalTime>
  <Words>562</Words>
  <Application>Microsoft Office PowerPoint</Application>
  <PresentationFormat>Widescreen</PresentationFormat>
  <Paragraphs>112</Paragraphs>
  <Slides>15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Comic Sans MS</vt:lpstr>
      <vt:lpstr>Office Theme</vt:lpstr>
      <vt:lpstr>Year 2  Phonics</vt:lpstr>
      <vt:lpstr>Monday  </vt:lpstr>
      <vt:lpstr>Monday</vt:lpstr>
      <vt:lpstr>Monday</vt:lpstr>
      <vt:lpstr>Tuesday  </vt:lpstr>
      <vt:lpstr>Tuesday</vt:lpstr>
      <vt:lpstr>Tuesday</vt:lpstr>
      <vt:lpstr>PowerPoint Presentation</vt:lpstr>
      <vt:lpstr>PowerPoint Presentation</vt:lpstr>
      <vt:lpstr>Wednesday </vt:lpstr>
      <vt:lpstr>PowerPoint Presentation</vt:lpstr>
      <vt:lpstr>PowerPoint Presentation</vt:lpstr>
      <vt:lpstr>PowerPoint Presentation</vt:lpstr>
      <vt:lpstr>PowerPoint Presentation</vt:lpstr>
      <vt:lpstr>Friday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 Phonics</dc:title>
  <dc:creator>K Hilton</dc:creator>
  <cp:lastModifiedBy>Karen Hilton</cp:lastModifiedBy>
  <cp:revision>97</cp:revision>
  <dcterms:created xsi:type="dcterms:W3CDTF">2021-09-25T16:06:08Z</dcterms:created>
  <dcterms:modified xsi:type="dcterms:W3CDTF">2023-04-26T12:14:40Z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0x010100077A48DE69522E40BD793EED2C9ED6AB</vt:lpwstr>
  </property>
</Properties>
</file>