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9" r:id="rId11"/>
    <p:sldId id="278" r:id="rId12"/>
    <p:sldId id="280" r:id="rId13"/>
    <p:sldId id="281" r:id="rId14"/>
    <p:sldId id="282" r:id="rId15"/>
    <p:sldId id="283" r:id="rId16"/>
    <p:sldId id="287" r:id="rId17"/>
    <p:sldId id="285" r:id="rId18"/>
    <p:sldId id="286" r:id="rId19"/>
    <p:sldId id="288" r:id="rId20"/>
    <p:sldId id="289" r:id="rId21"/>
    <p:sldId id="290" r:id="rId22"/>
    <p:sldId id="267" r:id="rId23"/>
  </p:sldIdLst>
  <p:sldSz cx="9144000" cy="6858000" type="screen4x3"/>
  <p:notesSz cx="6858000" cy="9144000"/>
  <p:embeddedFontLst>
    <p:embeddedFont>
      <p:font typeface="Twinkl" panose="020B0604020202020204" charset="0"/>
      <p:regular r:id="rId26"/>
      <p:bold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Sassoon Infant Rg" panose="02000503030000020003" charset="0"/>
      <p:regular r:id="rId32"/>
      <p:bold r:id="rId33"/>
    </p:embeddedFont>
    <p:embeddedFont>
      <p:font typeface="Twinkl SemiBold" charset="0"/>
      <p:bold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1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ACDDFC"/>
    <a:srgbClr val="DE1E5A"/>
    <a:srgbClr val="F7FCFF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69" autoAdjust="0"/>
    <p:restoredTop sz="94660"/>
  </p:normalViewPr>
  <p:slideViewPr>
    <p:cSldViewPr snapToGrid="0">
      <p:cViewPr varScale="1">
        <p:scale>
          <a:sx n="74" d="100"/>
          <a:sy n="74" d="100"/>
        </p:scale>
        <p:origin x="1410" y="72"/>
      </p:cViewPr>
      <p:guideLst>
        <p:guide orient="horz" pos="211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/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4419A95-50F7-4663-8628-CEFCD3F9FC32}" type="datetimeFigureOut">
              <a:rPr lang="en-GB"/>
              <a:pPr>
                <a:defRPr/>
              </a:pPr>
              <a:t>09/03/2021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06F468C-0639-4729-9334-FC05CE8093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0486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/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C5280DC-F70E-4F18-B37C-3D3ADFD60110}" type="datetimeFigureOut">
              <a:rPr lang="en-GB"/>
              <a:pPr>
                <a:defRPr/>
              </a:pPr>
              <a:t>09/03/2021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/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D7FCFB-8862-43AA-A740-8C325D7332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6459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6789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/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6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042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/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1589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/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/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/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/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/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293700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768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media2.m4a"/><Relationship Id="rId7" Type="http://schemas.openxmlformats.org/officeDocument/2006/relationships/image" Target="../media/image8.jpeg"/><Relationship Id="rId12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41"/>
    </mc:Choice>
    <mc:Fallback>
      <p:transition spd="slow" advTm="11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Twinkl" panose="020B0604020202020204" charset="0"/>
              </a:rPr>
              <a:t>Popping Punctuation</a:t>
            </a:r>
            <a:endParaRPr lang="en-GB" altLang="en-US" sz="3600" smtClean="0">
              <a:latin typeface="Twinkl SemiBold" charset="0"/>
            </a:endParaRP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514475"/>
            <a:ext cx="76327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different pieces of punctuation can you think of?</a:t>
            </a:r>
          </a:p>
        </p:txBody>
      </p:sp>
      <p:sp>
        <p:nvSpPr>
          <p:cNvPr id="18" name="Rectangle 17">
            <a:extLst>
              <a:ext uri="{FF2B5EF4-FFF2-40B4-BE49-F238E27FC236}"/>
            </a:extLst>
          </p:cNvPr>
          <p:cNvSpPr/>
          <p:nvPr/>
        </p:nvSpPr>
        <p:spPr>
          <a:xfrm>
            <a:off x="631825" y="2039938"/>
            <a:ext cx="7756525" cy="3997325"/>
          </a:xfrm>
          <a:prstGeom prst="rect">
            <a:avLst/>
          </a:prstGeom>
          <a:solidFill>
            <a:srgbClr val="F7F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313" y="4065588"/>
            <a:ext cx="1392237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25" y="2039938"/>
            <a:ext cx="1392238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81213"/>
            <a:ext cx="1393825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775" y="2070100"/>
            <a:ext cx="1393825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088" y="4081463"/>
            <a:ext cx="1393825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725" y="2081213"/>
            <a:ext cx="1393825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50" y="4081463"/>
            <a:ext cx="1392238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664"/>
    </mc:Choice>
    <mc:Fallback>
      <p:transition spd="slow" advTm="27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0" smtClean="0">
                <a:latin typeface="Twinkl SemiBold" charset="0"/>
              </a:rPr>
              <a:t>Why Use Popping Punctuation?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55650" y="1473200"/>
            <a:ext cx="7632700" cy="795338"/>
            <a:chOff x="755650" y="1473201"/>
            <a:chExt cx="7632700" cy="795487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1"/>
              <a:ext cx="7632700" cy="795487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1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Why do we need to make sure that we use the correct punctuation in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 our writing?</a:t>
              </a:r>
            </a:p>
          </p:txBody>
        </p:sp>
      </p:grp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55650" y="2532063"/>
            <a:ext cx="76327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we do not use the correct punctuation, our writing may be </a:t>
            </a:r>
            <a:r>
              <a:rPr lang="en-GB" altLang="en-US" b="1">
                <a:solidFill>
                  <a:schemeClr val="tx1"/>
                </a:solidFill>
              </a:rPr>
              <a:t>unclear</a:t>
            </a:r>
            <a:r>
              <a:rPr lang="en-GB" altLang="en-US">
                <a:solidFill>
                  <a:schemeClr val="tx1"/>
                </a:solidFill>
              </a:rPr>
              <a:t> and it </a:t>
            </a:r>
            <a:r>
              <a:rPr lang="en-GB" altLang="en-US" b="1">
                <a:solidFill>
                  <a:schemeClr val="tx1"/>
                </a:solidFill>
              </a:rPr>
              <a:t>may not make sense </a:t>
            </a:r>
            <a:r>
              <a:rPr lang="en-GB" altLang="en-US">
                <a:solidFill>
                  <a:schemeClr val="tx1"/>
                </a:solidFill>
              </a:rPr>
              <a:t>to the reader.</a:t>
            </a:r>
          </a:p>
        </p:txBody>
      </p: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755650" y="3427413"/>
            <a:ext cx="7632700" cy="2747962"/>
            <a:chOff x="755650" y="3426770"/>
            <a:chExt cx="7632700" cy="2748344"/>
          </a:xfrm>
        </p:grpSpPr>
        <p:grpSp>
          <p:nvGrpSpPr>
            <p:cNvPr id="10246" name="Group 5"/>
            <p:cNvGrpSpPr>
              <a:grpSpLocks/>
            </p:cNvGrpSpPr>
            <p:nvPr/>
          </p:nvGrpSpPr>
          <p:grpSpPr bwMode="auto">
            <a:xfrm>
              <a:off x="755650" y="3426770"/>
              <a:ext cx="7632700" cy="795487"/>
              <a:chOff x="755650" y="3426770"/>
              <a:chExt cx="7632700" cy="795487"/>
            </a:xfrm>
          </p:grpSpPr>
          <p:sp>
            <p:nvSpPr>
              <p:cNvPr id="16" name="Rectangle 15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755650" y="3426770"/>
                <a:ext cx="7632700" cy="795448"/>
              </a:xfrm>
              <a:prstGeom prst="rect">
                <a:avLst/>
              </a:prstGeom>
              <a:solidFill>
                <a:srgbClr val="ACDD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0249" name="Rectangle 13"/>
              <p:cNvSpPr>
                <a:spLocks noChangeArrowheads="1"/>
              </p:cNvSpPr>
              <p:nvPr/>
            </p:nvSpPr>
            <p:spPr bwMode="auto">
              <a:xfrm>
                <a:off x="755650" y="3555657"/>
                <a:ext cx="6646636" cy="5539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anose="020B0604020202020204" charset="0"/>
                    <a:ea typeface="Sassoon Infant Rg" panose="02000503030000020003" charset="0"/>
                    <a:cs typeface="Sassoon Infant Rg" panose="02000503030000020003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anose="020B0604020202020204" charset="0"/>
                    <a:ea typeface="Sassoon Infant Rg" panose="02000503030000020003" charset="0"/>
                    <a:cs typeface="Sassoon Infant Rg" panose="02000503030000020003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B0604020202020204" charset="0"/>
                    <a:ea typeface="Sassoon Infant Rg" panose="02000503030000020003" charset="0"/>
                    <a:cs typeface="Sassoon Infant Rg" panose="02000503030000020003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B0604020202020204" charset="0"/>
                    <a:ea typeface="Sassoon Infant Rg" panose="02000503030000020003" charset="0"/>
                    <a:cs typeface="Sassoon Infant Rg" panose="02000503030000020003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B0604020202020204" charset="0"/>
                    <a:ea typeface="Sassoon Infant Rg" panose="02000503030000020003" charset="0"/>
                    <a:cs typeface="Sassoon Infant Rg" panose="02000503030000020003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B0604020202020204" charset="0"/>
                    <a:ea typeface="Sassoon Infant Rg" panose="02000503030000020003" charset="0"/>
                    <a:cs typeface="Sassoon Infant Rg" panose="02000503030000020003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B0604020202020204" charset="0"/>
                    <a:ea typeface="Sassoon Infant Rg" panose="02000503030000020003" charset="0"/>
                    <a:cs typeface="Sassoon Infant Rg" panose="02000503030000020003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B0604020202020204" charset="0"/>
                    <a:ea typeface="Sassoon Infant Rg" panose="02000503030000020003" charset="0"/>
                    <a:cs typeface="Sassoon Infant Rg" panose="02000503030000020003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anose="020B0604020202020204" charset="0"/>
                    <a:ea typeface="Sassoon Infant Rg" panose="02000503030000020003" charset="0"/>
                    <a:cs typeface="Sassoon Infant Rg" panose="02000503030000020003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Punctuation shows the reader </a:t>
                </a:r>
                <a:r>
                  <a:rPr lang="en-GB" altLang="en-US" b="1">
                    <a:solidFill>
                      <a:schemeClr val="tx1"/>
                    </a:solidFill>
                  </a:rPr>
                  <a:t>where our sentences start and finish</a:t>
                </a:r>
                <a:r>
                  <a:rPr lang="en-GB" altLang="en-US">
                    <a:solidFill>
                      <a:schemeClr val="tx1"/>
                    </a:solidFill>
                  </a:rPr>
                  <a:t> and makes what we are saying </a:t>
                </a:r>
                <a:r>
                  <a:rPr lang="en-GB" altLang="en-US" b="1">
                    <a:solidFill>
                      <a:schemeClr val="tx1"/>
                    </a:solidFill>
                  </a:rPr>
                  <a:t>easy to understand</a:t>
                </a:r>
                <a:r>
                  <a:rPr lang="en-GB" altLang="en-US">
                    <a:solidFill>
                      <a:schemeClr val="tx1"/>
                    </a:solidFill>
                  </a:rPr>
                  <a:t>.</a:t>
                </a:r>
              </a:p>
            </p:txBody>
          </p:sp>
        </p:grpSp>
        <p:pic>
          <p:nvPicPr>
            <p:cNvPr id="10247" name="Picture 1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81" r="68732"/>
            <a:stretch>
              <a:fillRect/>
            </a:stretch>
          </p:blipFill>
          <p:spPr bwMode="auto">
            <a:xfrm>
              <a:off x="7164100" y="3426770"/>
              <a:ext cx="1224250" cy="2748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15"/>
    </mc:Choice>
    <mc:Fallback>
      <p:transition spd="slow" advTm="28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Hidden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55650" y="1473200"/>
            <a:ext cx="7632700" cy="795338"/>
            <a:chOff x="755650" y="1473201"/>
            <a:chExt cx="7632700" cy="795487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1"/>
              <a:ext cx="7632700" cy="795487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73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There is a sneaky balloon covering up one piece of punctuation in each of these sentences.</a:t>
              </a:r>
            </a:p>
          </p:txBody>
        </p:sp>
      </p:grp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55650" y="2532063"/>
            <a:ext cx="76327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Decide what that piece of punctuation should be.</a:t>
            </a:r>
          </a:p>
        </p:txBody>
      </p:sp>
      <p:grpSp>
        <p:nvGrpSpPr>
          <p:cNvPr id="11269" name="Group 5"/>
          <p:cNvGrpSpPr>
            <a:grpSpLocks/>
          </p:cNvGrpSpPr>
          <p:nvPr/>
        </p:nvGrpSpPr>
        <p:grpSpPr bwMode="auto">
          <a:xfrm>
            <a:off x="755650" y="3070225"/>
            <a:ext cx="7632700" cy="796925"/>
            <a:chOff x="755649" y="3071012"/>
            <a:chExt cx="7632701" cy="795487"/>
          </a:xfrm>
        </p:grpSpPr>
        <p:sp>
          <p:nvSpPr>
            <p:cNvPr id="16" name="Rectangle 1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49" y="3071012"/>
              <a:ext cx="7632701" cy="795487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71" name="Rectangle 13"/>
            <p:cNvSpPr>
              <a:spLocks noChangeArrowheads="1"/>
            </p:cNvSpPr>
            <p:nvPr/>
          </p:nvSpPr>
          <p:spPr bwMode="auto">
            <a:xfrm>
              <a:off x="755649" y="3319528"/>
              <a:ext cx="763269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Click on the balloon to pop it and check if you are correct.</a:t>
              </a:r>
            </a:p>
          </p:txBody>
        </p:sp>
      </p:grp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50"/>
    </mc:Choice>
    <mc:Fallback>
      <p:transition spd="slow" advTm="17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7FC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Hidden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12292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2303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hidden?</a:t>
              </a:r>
            </a:p>
          </p:txBody>
        </p:sp>
      </p:grpSp>
      <p:sp>
        <p:nvSpPr>
          <p:cNvPr id="12293" name="Rectangle 3"/>
          <p:cNvSpPr>
            <a:spLocks noChangeArrowheads="1"/>
          </p:cNvSpPr>
          <p:nvPr/>
        </p:nvSpPr>
        <p:spPr bwMode="auto">
          <a:xfrm>
            <a:off x="1665288" y="2614613"/>
            <a:ext cx="55927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>
                <a:solidFill>
                  <a:schemeClr val="tx1"/>
                </a:solidFill>
              </a:rPr>
              <a:t>How old are you</a:t>
            </a:r>
            <a:r>
              <a:rPr lang="en-GB" altLang="en-US" sz="5400">
                <a:solidFill>
                  <a:srgbClr val="FF0000"/>
                </a:solidFill>
              </a:rPr>
              <a:t>?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738" y="2755900"/>
            <a:ext cx="56515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7FC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Hidden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13316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3327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hidden?</a:t>
              </a:r>
            </a:p>
          </p:txBody>
        </p:sp>
      </p:grpSp>
      <p:sp>
        <p:nvSpPr>
          <p:cNvPr id="13317" name="Rectangle 3"/>
          <p:cNvSpPr>
            <a:spLocks noChangeArrowheads="1"/>
          </p:cNvSpPr>
          <p:nvPr/>
        </p:nvSpPr>
        <p:spPr bwMode="auto">
          <a:xfrm>
            <a:off x="976313" y="2614613"/>
            <a:ext cx="69707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What a clever girl she is</a:t>
            </a:r>
            <a:r>
              <a:rPr lang="en-GB" altLang="en-US" sz="4800">
                <a:solidFill>
                  <a:srgbClr val="FF0000"/>
                </a:solidFill>
              </a:rPr>
              <a:t>!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738438"/>
            <a:ext cx="56515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7FC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Hidden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14340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4351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hidden?</a:t>
              </a:r>
            </a:p>
          </p:txBody>
        </p:sp>
      </p:grpSp>
      <p:sp>
        <p:nvSpPr>
          <p:cNvPr id="14341" name="Rectangle 3"/>
          <p:cNvSpPr>
            <a:spLocks noChangeArrowheads="1"/>
          </p:cNvSpPr>
          <p:nvPr/>
        </p:nvSpPr>
        <p:spPr bwMode="auto">
          <a:xfrm>
            <a:off x="654050" y="2614613"/>
            <a:ext cx="78263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Abdul and </a:t>
            </a:r>
            <a:r>
              <a:rPr lang="en-GB" altLang="en-US" sz="4800">
                <a:solidFill>
                  <a:srgbClr val="FF0000"/>
                </a:solidFill>
              </a:rPr>
              <a:t>T</a:t>
            </a:r>
            <a:r>
              <a:rPr lang="en-GB" altLang="en-US" sz="4800">
                <a:solidFill>
                  <a:schemeClr val="tx1"/>
                </a:solidFill>
              </a:rPr>
              <a:t>ina sit together.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238" y="2678113"/>
            <a:ext cx="566737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8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7FC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3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Hidden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15364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375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hidden?</a:t>
              </a:r>
            </a:p>
          </p:txBody>
        </p:sp>
      </p:grpSp>
      <p:sp>
        <p:nvSpPr>
          <p:cNvPr id="15365" name="Rectangle 3"/>
          <p:cNvSpPr>
            <a:spLocks noChangeArrowheads="1"/>
          </p:cNvSpPr>
          <p:nvPr/>
        </p:nvSpPr>
        <p:spPr bwMode="auto">
          <a:xfrm>
            <a:off x="822325" y="2614613"/>
            <a:ext cx="74898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I can</a:t>
            </a:r>
            <a:r>
              <a:rPr lang="en-GB" altLang="en-US" sz="4000">
                <a:solidFill>
                  <a:srgbClr val="FF0000"/>
                </a:solidFill>
              </a:rPr>
              <a:t>’</a:t>
            </a:r>
            <a:r>
              <a:rPr lang="en-GB" altLang="en-US" sz="4000">
                <a:solidFill>
                  <a:schemeClr val="tx1"/>
                </a:solidFill>
              </a:rPr>
              <a:t>t believe what I have seen.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2224088"/>
            <a:ext cx="566737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7FC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Hidden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16388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6399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hidden?</a:t>
              </a:r>
            </a:p>
          </p:txBody>
        </p:sp>
      </p:grpSp>
      <p:sp>
        <p:nvSpPr>
          <p:cNvPr id="16389" name="Rectangle 3"/>
          <p:cNvSpPr>
            <a:spLocks noChangeArrowheads="1"/>
          </p:cNvSpPr>
          <p:nvPr/>
        </p:nvSpPr>
        <p:spPr bwMode="auto">
          <a:xfrm>
            <a:off x="1069975" y="2614613"/>
            <a:ext cx="69945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I like to play with my friends</a:t>
            </a:r>
            <a:r>
              <a:rPr lang="en-GB" altLang="en-US" sz="4000">
                <a:solidFill>
                  <a:srgbClr val="FF0000"/>
                </a:solidFill>
              </a:rPr>
              <a:t>.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613" y="2862263"/>
            <a:ext cx="566737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Missing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55650" y="1473200"/>
            <a:ext cx="7632700" cy="795338"/>
            <a:chOff x="755650" y="1473201"/>
            <a:chExt cx="7632700" cy="795487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1"/>
              <a:ext cx="7632700" cy="795487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414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Each of the following sentences are missing one piece of popping punctuation.</a:t>
              </a:r>
            </a:p>
          </p:txBody>
        </p:sp>
      </p:grp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55650" y="2532063"/>
            <a:ext cx="76327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correct balloon to show which piece of punctuation is missing. 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20"/>
    </mc:Choice>
    <mc:Fallback>
      <p:transition spd="slow" advTm="14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Missing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18436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8447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missing?</a:t>
              </a:r>
            </a:p>
          </p:txBody>
        </p:sp>
      </p:grpSp>
      <p:sp>
        <p:nvSpPr>
          <p:cNvPr id="18437" name="Rectangle 3"/>
          <p:cNvSpPr>
            <a:spLocks noChangeArrowheads="1"/>
          </p:cNvSpPr>
          <p:nvPr/>
        </p:nvSpPr>
        <p:spPr bwMode="auto">
          <a:xfrm>
            <a:off x="1887538" y="2614613"/>
            <a:ext cx="5359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I do not like chocolate</a:t>
            </a:r>
            <a:endParaRPr lang="en-GB" altLang="en-US" sz="4000">
              <a:solidFill>
                <a:srgbClr val="FF0000"/>
              </a:solidFill>
            </a:endParaRP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972300" y="2614613"/>
            <a:ext cx="3190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rgbClr val="FF0000"/>
                </a:solidFill>
              </a:rPr>
              <a:t>.</a:t>
            </a:r>
            <a:endParaRPr lang="en-GB" altLang="en-US" sz="4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59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Missing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19460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9471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missing?</a:t>
              </a:r>
            </a:p>
          </p:txBody>
        </p:sp>
      </p:grpSp>
      <p:sp>
        <p:nvSpPr>
          <p:cNvPr id="19461" name="Rectangle 3"/>
          <p:cNvSpPr>
            <a:spLocks noChangeArrowheads="1"/>
          </p:cNvSpPr>
          <p:nvPr/>
        </p:nvSpPr>
        <p:spPr bwMode="auto">
          <a:xfrm>
            <a:off x="2293938" y="2614613"/>
            <a:ext cx="4546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What is your name</a:t>
            </a:r>
            <a:endParaRPr lang="en-GB" altLang="en-US" sz="4000">
              <a:solidFill>
                <a:srgbClr val="FF0000"/>
              </a:solidFill>
            </a:endParaRP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699250" y="2614613"/>
            <a:ext cx="436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rgbClr val="FF0000"/>
                </a:solidFill>
              </a:rPr>
              <a:t>?</a:t>
            </a:r>
            <a:endParaRPr lang="en-GB" altLang="en-US" sz="4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3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Missing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20484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0495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missing?</a:t>
              </a:r>
            </a:p>
          </p:txBody>
        </p:sp>
      </p:grp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724150" y="2614613"/>
            <a:ext cx="3686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Whattime is it?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2649538" y="2614613"/>
            <a:ext cx="3844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What time is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7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Missing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21508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1519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missing?</a:t>
              </a:r>
            </a:p>
          </p:txBody>
        </p:sp>
      </p:grpSp>
      <p:sp>
        <p:nvSpPr>
          <p:cNvPr id="21509" name="Rectangle 3"/>
          <p:cNvSpPr>
            <a:spLocks noChangeArrowheads="1"/>
          </p:cNvSpPr>
          <p:nvPr/>
        </p:nvSpPr>
        <p:spPr bwMode="auto">
          <a:xfrm>
            <a:off x="1238250" y="2614613"/>
            <a:ext cx="66579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We wear our hats</a:t>
            </a:r>
            <a:r>
              <a:rPr lang="en-GB" altLang="en-US" sz="4000">
                <a:solidFill>
                  <a:srgbClr val="FF0000"/>
                </a:solidFill>
              </a:rPr>
              <a:t> </a:t>
            </a:r>
            <a:r>
              <a:rPr lang="en-GB" altLang="en-US" sz="4000">
                <a:solidFill>
                  <a:schemeClr val="tx1"/>
                </a:solidFill>
              </a:rPr>
              <a:t>coat and </a:t>
            </a:r>
            <a:br>
              <a:rPr lang="en-GB" altLang="en-US" sz="4000">
                <a:solidFill>
                  <a:schemeClr val="tx1"/>
                </a:solidFill>
              </a:rPr>
            </a:br>
            <a:r>
              <a:rPr lang="en-GB" altLang="en-US" sz="4000">
                <a:solidFill>
                  <a:schemeClr val="tx1"/>
                </a:solidFill>
              </a:rPr>
              <a:t>scarves when it is cold.</a:t>
            </a:r>
            <a:endParaRPr lang="en-GB" altLang="en-US" sz="4000">
              <a:solidFill>
                <a:srgbClr val="FF0000"/>
              </a:solidFill>
            </a:endParaRP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329238" y="2597150"/>
            <a:ext cx="3222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rgbClr val="FF0000"/>
                </a:solidFill>
              </a:rPr>
              <a:t>,</a:t>
            </a:r>
            <a:endParaRPr lang="en-GB" altLang="en-US" sz="4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1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Missing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22532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2543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missing?</a:t>
              </a:r>
            </a:p>
          </p:txBody>
        </p:sp>
      </p:grpSp>
      <p:sp>
        <p:nvSpPr>
          <p:cNvPr id="22533" name="Rectangle 3"/>
          <p:cNvSpPr>
            <a:spLocks noChangeArrowheads="1"/>
          </p:cNvSpPr>
          <p:nvPr/>
        </p:nvSpPr>
        <p:spPr bwMode="auto">
          <a:xfrm>
            <a:off x="1770063" y="2614613"/>
            <a:ext cx="55943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What a sunny day it is</a:t>
            </a:r>
            <a:endParaRPr lang="en-GB" altLang="en-US" sz="4000">
              <a:solidFill>
                <a:srgbClr val="FF0000"/>
              </a:solidFill>
            </a:endParaRP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078663" y="2609850"/>
            <a:ext cx="357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rgbClr val="FF0000"/>
                </a:solidFill>
              </a:rPr>
              <a:t>!</a:t>
            </a:r>
            <a:endParaRPr lang="en-GB" altLang="en-US" sz="4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555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Missing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23556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3567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missing?</a:t>
              </a:r>
            </a:p>
          </p:txBody>
        </p:sp>
      </p:grp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878013" y="2608263"/>
            <a:ext cx="5257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Is that Jens pencil case?</a:t>
            </a:r>
            <a:endParaRPr lang="en-GB" altLang="en-US" sz="3600">
              <a:solidFill>
                <a:srgbClr val="FF0000"/>
              </a:solidFill>
            </a:endParaRP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1892300" y="2608263"/>
            <a:ext cx="5257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Is that Jen</a:t>
            </a:r>
            <a:r>
              <a:rPr lang="en-GB" altLang="en-US" sz="3600">
                <a:solidFill>
                  <a:srgbClr val="FF0000"/>
                </a:solidFill>
              </a:rPr>
              <a:t>’</a:t>
            </a:r>
            <a:r>
              <a:rPr lang="en-GB" altLang="en-US" sz="3600">
                <a:solidFill>
                  <a:schemeClr val="tx1"/>
                </a:solidFill>
              </a:rPr>
              <a:t>s pencil case?</a:t>
            </a:r>
            <a:endParaRPr lang="en-GB" altLang="en-US" sz="36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6" grpId="0"/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579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Missing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24580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4591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missing?</a:t>
              </a:r>
            </a:p>
          </p:txBody>
        </p:sp>
      </p:grp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00088" y="2614613"/>
            <a:ext cx="7734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I’m going to harold’s birthday party.</a:t>
            </a:r>
            <a:endParaRPr lang="en-GB" altLang="en-US" sz="3600">
              <a:solidFill>
                <a:srgbClr val="FF0000"/>
              </a:solidFill>
            </a:endParaRP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654050" y="2614613"/>
            <a:ext cx="77343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I’m going to </a:t>
            </a:r>
            <a:r>
              <a:rPr lang="en-GB" altLang="en-US" sz="3600">
                <a:solidFill>
                  <a:srgbClr val="FF0000"/>
                </a:solidFill>
              </a:rPr>
              <a:t>H</a:t>
            </a:r>
            <a:r>
              <a:rPr lang="en-GB" altLang="en-US" sz="3600">
                <a:solidFill>
                  <a:schemeClr val="tx1"/>
                </a:solidFill>
              </a:rPr>
              <a:t>arold’s birthday party.</a:t>
            </a:r>
            <a:endParaRPr lang="en-GB" altLang="en-US" sz="36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4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03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Missing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25604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5615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missing?</a:t>
              </a:r>
            </a:p>
          </p:txBody>
        </p:sp>
      </p:grpSp>
      <p:sp>
        <p:nvSpPr>
          <p:cNvPr id="25605" name="Rectangle 3"/>
          <p:cNvSpPr>
            <a:spLocks noChangeArrowheads="1"/>
          </p:cNvSpPr>
          <p:nvPr/>
        </p:nvSpPr>
        <p:spPr bwMode="auto">
          <a:xfrm>
            <a:off x="993775" y="2754313"/>
            <a:ext cx="70421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How cruel the wind was that day</a:t>
            </a:r>
            <a:endParaRPr lang="en-GB" altLang="en-US" sz="3600">
              <a:solidFill>
                <a:srgbClr val="FF0000"/>
              </a:solidFill>
            </a:endParaRP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804150" y="2724150"/>
            <a:ext cx="357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rgbClr val="FF0000"/>
                </a:solidFill>
              </a:rPr>
              <a:t>!</a:t>
            </a:r>
            <a:endParaRPr lang="en-GB" altLang="en-US" sz="4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627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Missing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26628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6639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missing?</a:t>
              </a:r>
            </a:p>
          </p:txBody>
        </p:sp>
      </p:grp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831975" y="2608263"/>
            <a:ext cx="5349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We dont want to be late.</a:t>
            </a:r>
            <a:endParaRPr lang="en-GB" altLang="en-US" sz="3600">
              <a:solidFill>
                <a:srgbClr val="FF0000"/>
              </a:solidFill>
            </a:endParaRP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1846263" y="2625725"/>
            <a:ext cx="5349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We don</a:t>
            </a:r>
            <a:r>
              <a:rPr lang="en-GB" altLang="en-US" sz="3600">
                <a:solidFill>
                  <a:srgbClr val="FF0000"/>
                </a:solidFill>
              </a:rPr>
              <a:t>’</a:t>
            </a:r>
            <a:r>
              <a:rPr lang="en-GB" altLang="en-US" sz="3600">
                <a:solidFill>
                  <a:schemeClr val="tx1"/>
                </a:solidFill>
              </a:rPr>
              <a:t>t want to be late.</a:t>
            </a:r>
            <a:endParaRPr lang="en-GB" altLang="en-US" sz="36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6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/>
            </a:extLst>
          </p:cNvPr>
          <p:cNvSpPr/>
          <p:nvPr/>
        </p:nvSpPr>
        <p:spPr>
          <a:xfrm>
            <a:off x="631825" y="4711700"/>
            <a:ext cx="7756525" cy="1333500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651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" panose="020B0604020202020204" charset="0"/>
              </a:rPr>
              <a:t>Missing Punctuation</a:t>
            </a:r>
            <a:endParaRPr lang="en-GB" altLang="en-US" sz="3600" smtClean="0">
              <a:latin typeface="Twinkl SemiBold" charset="0"/>
            </a:endParaRPr>
          </a:p>
        </p:txBody>
      </p:sp>
      <p:grpSp>
        <p:nvGrpSpPr>
          <p:cNvPr id="27652" name="Group 2"/>
          <p:cNvGrpSpPr>
            <a:grpSpLocks/>
          </p:cNvGrpSpPr>
          <p:nvPr/>
        </p:nvGrpSpPr>
        <p:grpSpPr bwMode="auto">
          <a:xfrm>
            <a:off x="755650" y="1328738"/>
            <a:ext cx="7632700" cy="500062"/>
            <a:chOff x="755650" y="1473202"/>
            <a:chExt cx="7632700" cy="500742"/>
          </a:xfrm>
        </p:grpSpPr>
        <p:sp>
          <p:nvSpPr>
            <p:cNvPr id="2" name="Rectangle 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5650" y="1473202"/>
              <a:ext cx="7632700" cy="5007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7663" name="Rectangle 4"/>
            <p:cNvSpPr>
              <a:spLocks noChangeArrowheads="1"/>
            </p:cNvSpPr>
            <p:nvPr/>
          </p:nvSpPr>
          <p:spPr bwMode="auto">
            <a:xfrm>
              <a:off x="755650" y="1572002"/>
              <a:ext cx="76327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piece of punctuation is missing?</a:t>
              </a:r>
            </a:p>
          </p:txBody>
        </p:sp>
      </p:grpSp>
      <p:sp>
        <p:nvSpPr>
          <p:cNvPr id="27653" name="Rectangle 3"/>
          <p:cNvSpPr>
            <a:spLocks noChangeArrowheads="1"/>
          </p:cNvSpPr>
          <p:nvPr/>
        </p:nvSpPr>
        <p:spPr bwMode="auto">
          <a:xfrm>
            <a:off x="755650" y="2592388"/>
            <a:ext cx="7308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Does the train stop at this station</a:t>
            </a:r>
            <a:endParaRPr lang="en-GB" altLang="en-US" sz="3600">
              <a:solidFill>
                <a:srgbClr val="FF0000"/>
              </a:solidFill>
            </a:endParaRP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4878388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829175"/>
            <a:ext cx="804862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81806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875213"/>
            <a:ext cx="80327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875213"/>
            <a:ext cx="804862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875213"/>
            <a:ext cx="804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742238" y="2566988"/>
            <a:ext cx="436562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rgbClr val="FF0000"/>
                </a:solidFill>
              </a:rPr>
              <a:t>?</a:t>
            </a:r>
            <a:endParaRPr lang="en-GB" altLang="en-US" sz="4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turn …</a:t>
            </a:r>
            <a:endParaRPr lang="en-GB" dirty="0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750885" y="1199988"/>
            <a:ext cx="7632700" cy="976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endParaRPr lang="en-GB" altLang="en-US" sz="2000" dirty="0" smtClean="0">
              <a:solidFill>
                <a:schemeClr val="tx1"/>
              </a:solidFill>
            </a:endParaRP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 dirty="0" smtClean="0">
                <a:solidFill>
                  <a:schemeClr val="tx1"/>
                </a:solidFill>
              </a:rPr>
              <a:t>Statements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 dirty="0" smtClean="0">
                <a:solidFill>
                  <a:schemeClr val="tx1"/>
                </a:solidFill>
              </a:rPr>
              <a:t>Statements </a:t>
            </a:r>
            <a:r>
              <a:rPr lang="en-GB" altLang="en-US" sz="2000" dirty="0">
                <a:solidFill>
                  <a:schemeClr val="tx1"/>
                </a:solidFill>
              </a:rPr>
              <a:t>are sentences which tell you a fact, opinion or idea.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16060" y="2309542"/>
            <a:ext cx="61023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n-GB" altLang="en-US" sz="2000" dirty="0" smtClean="0"/>
              <a:t>Questions</a:t>
            </a:r>
          </a:p>
          <a:p>
            <a:pPr algn="ctr" eaLnBrk="1" hangingPunct="1"/>
            <a:r>
              <a:rPr lang="en-GB" altLang="en-US" sz="2000" dirty="0" smtClean="0"/>
              <a:t>Questions are sentences that ask you something. </a:t>
            </a:r>
          </a:p>
          <a:p>
            <a:pPr algn="ctr" eaLnBrk="1" hangingPunct="1"/>
            <a:r>
              <a:rPr lang="en-GB" altLang="en-US" sz="2000" dirty="0" smtClean="0"/>
              <a:t>They usually end with a question mark.</a:t>
            </a:r>
            <a:endParaRPr lang="en-GB" alt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841037" y="3458359"/>
            <a:ext cx="767189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n-GB" altLang="en-US" sz="2000" dirty="0" smtClean="0"/>
              <a:t>Commands</a:t>
            </a:r>
          </a:p>
          <a:p>
            <a:pPr algn="ctr" eaLnBrk="1" hangingPunct="1"/>
            <a:r>
              <a:rPr lang="en-GB" altLang="en-US" sz="2000" dirty="0" smtClean="0"/>
              <a:t>They are often urgent or angry, can be very short and contain </a:t>
            </a:r>
            <a:br>
              <a:rPr lang="en-GB" altLang="en-US" sz="2000" dirty="0" smtClean="0"/>
            </a:br>
            <a:r>
              <a:rPr lang="en-GB" altLang="en-US" sz="2000" dirty="0" smtClean="0"/>
              <a:t>an imperative verb. Imperative verbs are also known </a:t>
            </a:r>
            <a:br>
              <a:rPr lang="en-GB" altLang="en-US" sz="2000" dirty="0" smtClean="0"/>
            </a:br>
            <a:r>
              <a:rPr lang="en-GB" altLang="en-US" sz="2000" dirty="0" smtClean="0"/>
              <a:t>as ‘bossy verbs’- they tell people what to do.</a:t>
            </a:r>
            <a:endParaRPr lang="en-GB" alt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841037" y="5005359"/>
            <a:ext cx="75425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n-GB" altLang="en-US" sz="2000" dirty="0" smtClean="0"/>
              <a:t>Exclamation</a:t>
            </a:r>
          </a:p>
          <a:p>
            <a:pPr algn="ctr" eaLnBrk="1" hangingPunct="1"/>
            <a:r>
              <a:rPr lang="en-GB" altLang="en-US" sz="2000" dirty="0" smtClean="0"/>
              <a:t>An exclamation is used when someone is surprised. </a:t>
            </a:r>
          </a:p>
          <a:p>
            <a:pPr algn="ctr" eaLnBrk="1" hangingPunct="1"/>
            <a:r>
              <a:rPr lang="en-GB" altLang="en-US" sz="2000" dirty="0" smtClean="0"/>
              <a:t>It always starts with ‘How’ or ‘What’ and contains a noun </a:t>
            </a:r>
            <a:br>
              <a:rPr lang="en-GB" altLang="en-US" sz="2000" dirty="0" smtClean="0"/>
            </a:br>
            <a:r>
              <a:rPr lang="en-GB" altLang="en-US" sz="2000" dirty="0" smtClean="0"/>
              <a:t>and a verb. </a:t>
            </a:r>
            <a:endParaRPr lang="en-GB" altLang="en-US" sz="2000" dirty="0"/>
          </a:p>
        </p:txBody>
      </p:sp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306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853"/>
    </mc:Choice>
    <mc:Fallback>
      <p:transition spd="slow" advTm="818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6.7|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6.7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4.7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118</TotalTime>
  <Words>483</Words>
  <Application>Microsoft Office PowerPoint</Application>
  <PresentationFormat>On-screen Show (4:3)</PresentationFormat>
  <Paragraphs>81</Paragraphs>
  <Slides>22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Twinkl</vt:lpstr>
      <vt:lpstr>Calibri</vt:lpstr>
      <vt:lpstr>Sassoon Infant Rg</vt:lpstr>
      <vt:lpstr>Twinkl SemiBold</vt:lpstr>
      <vt:lpstr>Arial</vt:lpstr>
      <vt:lpstr>Office Theme</vt:lpstr>
      <vt:lpstr>PowerPoint Presentation</vt:lpstr>
      <vt:lpstr>Popping Punctuation</vt:lpstr>
      <vt:lpstr>Why Use Popping Punctuation?</vt:lpstr>
      <vt:lpstr>Hidden Punctuation</vt:lpstr>
      <vt:lpstr>Hidden Punctuation</vt:lpstr>
      <vt:lpstr>Hidden Punctuation</vt:lpstr>
      <vt:lpstr>Hidden Punctuation</vt:lpstr>
      <vt:lpstr>Hidden Punctuation</vt:lpstr>
      <vt:lpstr>Hidden Punctuation</vt:lpstr>
      <vt:lpstr>Missing Punctuation</vt:lpstr>
      <vt:lpstr>Missing Punctuation</vt:lpstr>
      <vt:lpstr>Missing Punctuation</vt:lpstr>
      <vt:lpstr>Missing Punctuation</vt:lpstr>
      <vt:lpstr>Missing Punctuation</vt:lpstr>
      <vt:lpstr>Missing Punctuation</vt:lpstr>
      <vt:lpstr>Missing Punctuation</vt:lpstr>
      <vt:lpstr>Missing Punctuation</vt:lpstr>
      <vt:lpstr>Missing Punctuation</vt:lpstr>
      <vt:lpstr>Missing Punctuation</vt:lpstr>
      <vt:lpstr>Missing Punctuation</vt:lpstr>
      <vt:lpstr>Your turn …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A Phillippe</cp:lastModifiedBy>
  <cp:revision>26</cp:revision>
  <dcterms:created xsi:type="dcterms:W3CDTF">2018-08-29T08:38:58Z</dcterms:created>
  <dcterms:modified xsi:type="dcterms:W3CDTF">2021-03-09T11:33:42Z</dcterms:modified>
</cp:coreProperties>
</file>