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1"/>
  </p:notesMasterIdLst>
  <p:sldIdLst>
    <p:sldId id="256" r:id="rId5"/>
    <p:sldId id="257" r:id="rId6"/>
    <p:sldId id="262" r:id="rId7"/>
    <p:sldId id="263" r:id="rId8"/>
    <p:sldId id="258" r:id="rId9"/>
    <p:sldId id="264" r:id="rId10"/>
    <p:sldId id="265" r:id="rId11"/>
    <p:sldId id="259" r:id="rId12"/>
    <p:sldId id="272" r:id="rId13"/>
    <p:sldId id="270" r:id="rId14"/>
    <p:sldId id="260" r:id="rId15"/>
    <p:sldId id="268" r:id="rId16"/>
    <p:sldId id="269" r:id="rId17"/>
    <p:sldId id="261" r:id="rId18"/>
    <p:sldId id="273" r:id="rId19"/>
    <p:sldId id="266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4C4A1B5-3678-48EF-AC36-CD6CE4A9A9F4}" v="16" dt="2022-03-25T19:06:25.22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11" autoAdjust="0"/>
    <p:restoredTop sz="88693" autoAdjust="0"/>
  </p:normalViewPr>
  <p:slideViewPr>
    <p:cSldViewPr snapToGrid="0">
      <p:cViewPr varScale="1">
        <p:scale>
          <a:sx n="77" d="100"/>
          <a:sy n="77" d="100"/>
        </p:scale>
        <p:origin x="94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A1C9D6-8117-403C-A86A-7B39479A46B7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D6D1EF-2DB9-429A-A477-1DAAF62455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5034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D6D1EF-2DB9-429A-A477-1DAAF624556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430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D6D1EF-2DB9-429A-A477-1DAAF624556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1139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D6D1EF-2DB9-429A-A477-1DAAF624556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25090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D6D1EF-2DB9-429A-A477-1DAAF624556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2589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D6D1EF-2DB9-429A-A477-1DAAF624556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0895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D6D1EF-2DB9-429A-A477-1DAAF6245563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87175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8D207E-4826-4218-9197-2EA6EDD017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00DB41-113C-4FD0-9BFE-2594D64EC2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07CE2-3BB5-4585-AB55-C77CF6029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5C7E5A-EF18-4D68-B879-FD5B24C8C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1F5555-C2BC-4171-9439-9419B8B65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0701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FFE4DE-4D8F-4030-8608-FA0AADB3E3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B51065-968C-4CF6-8607-AF7652D8D7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E3566D-2E71-4BBB-B82C-77E56C822B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088431-95FE-4A2E-9558-BD32C3D7D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2CA290-2A1E-4736-A52A-1DECACA6B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49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EAD3A1-BFFB-47F8-91CF-82D352FD4F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7AC418-38F4-49B1-9218-65BE51577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0F823A-7E69-48CE-97F0-933FCC9AB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3894E8-12D9-40E7-BD3B-0D63E7E8B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E26FCD-0F4A-422B-8B4D-17A309DC8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2140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C988FD-FEB5-46AD-AEB5-54F3E45B3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12AC8C-D778-4F7B-8836-23FABEF96E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0149E4-B5D7-4FF3-9829-C6D9F2998D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00C852-8A9C-49BA-967A-C3CF89A71E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97033A-81AF-4E75-B422-9D6AE37B17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543D42-E9E8-42A2-8B79-F44466126B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228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24951-7C72-43F6-8BC8-468BAE4B99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4840F4-2DAC-4A75-9619-FB0953729B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532732-6081-4750-AFB0-D312CF8EE0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ECFA36A-CF0C-4A61-A31F-588092897B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02202A9-AD4C-477F-A867-624F96D153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42F7D4F-E5F7-4638-B300-950C7630F5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B0CDE4-00DE-4E43-96B3-55411A4F2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92B7C8-0FA8-4C77-8E63-536C9AF79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777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F5D5D9-C9BE-41F8-A5A4-48FA7D6FD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37675F9-6249-4DDF-BD48-5A21C5063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5C91DC-0135-428C-AE29-626FD5B0C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D460E3-2549-4DA7-999C-39A5DCD6D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276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DD9D53-90A9-457B-A916-A5218B1A2E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EB90A93-8BCA-4F43-9635-AF4C081CC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70CC52-3F88-4EF2-902C-D6C57B3CC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259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6C933-22D2-42F2-99C4-5F289F8B7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1149D4-15B2-4AF4-BA78-07C01022B1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229780-176F-4C33-9610-9A0091AD77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CBD798-5656-431B-B5D6-0DF011CD1C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179422-BEF5-433C-A2A9-668DF8507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3BE552-6CBF-431B-855B-11898FCC3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8826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5177BC-E707-483D-BC66-B69D058BDB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3E6880-975F-4DAE-881F-54F746A263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FB4428-03DC-4D8D-8F91-014E4C707A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EEB6BD-8C08-4D33-8114-8CC008D4B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8DC845-7763-4A29-A265-18B83E8869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C87E12-E2FE-429D-9A21-64FDFD637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2088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DFE1F7-5BA2-4D74-9C02-59A96A333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C955849-2406-4025-9D1D-495C17ABAF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3AE3D9-7B53-4B41-9C31-243177726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3E09E8-94C5-4B7A-88B1-709258611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25907C-E5FA-4746-9CD3-2A08640D1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3950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F001334-D8D5-4463-AC48-9F0B50222B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1F4A03-D049-4B78-BD04-E91C1750B0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3237B5-53E9-408C-8D29-971BF62C5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8D1AAE-36F6-46C4-A0A5-4541CE2D83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2ABD4F-FB39-43D6-BF06-B441F5441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997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165FBE-748B-4C3A-BD51-F77E094C6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BF06C8-CAAC-437C-9CFA-FD55898191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CF310A-8F11-472F-B704-74A45FC5CF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DA1475-7C9A-4DEE-8AED-AE4524353F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4C0B7C-782D-4399-A51E-B2E652BC2E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696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phonicsplay.co.uk/resources/phase/5/alt-spellings-or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ww.phonicsplay.co.uk/resources/phase/5/alt-spellings-or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bbc.co.uk/bitesize/topics/z8mxrwx/articles/z76yp4j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www.phonicsplay.co.uk/resources/phase/5/alt-spellings-or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phonicsplay.co.uk/resources/phase/5/compound-word-splat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bbc.co.uk/teach/supermovers/ks1-english-prefixes-and-suffixes-with-monty-mole/zm2rhbk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8B491-4190-4E40-9782-10E213D55F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868363"/>
            <a:ext cx="9144000" cy="2387600"/>
          </a:xfrm>
        </p:spPr>
        <p:txBody>
          <a:bodyPr/>
          <a:lstStyle/>
          <a:p>
            <a:r>
              <a:rPr lang="en-GB" dirty="0">
                <a:solidFill>
                  <a:srgbClr val="00B050"/>
                </a:solidFill>
                <a:latin typeface="Broadway" panose="04040905080B02020502" pitchFamily="82" charset="0"/>
              </a:rPr>
              <a:t>Year 2 </a:t>
            </a:r>
            <a:br>
              <a:rPr lang="en-GB" dirty="0">
                <a:solidFill>
                  <a:srgbClr val="00B050"/>
                </a:solidFill>
                <a:latin typeface="Broadway" panose="04040905080B02020502" pitchFamily="82" charset="0"/>
              </a:rPr>
            </a:br>
            <a:r>
              <a:rPr lang="en-GB" dirty="0">
                <a:solidFill>
                  <a:srgbClr val="00B050"/>
                </a:solidFill>
                <a:latin typeface="Broadway" panose="04040905080B02020502" pitchFamily="82" charset="0"/>
              </a:rPr>
              <a:t>Phonics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0F5E4E-0CE1-436D-B5CD-C5BF94D826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85473" y="3602037"/>
            <a:ext cx="8211553" cy="2387600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 dirty="0"/>
          </a:p>
          <a:p>
            <a:endParaRPr lang="en-GB"/>
          </a:p>
          <a:p>
            <a:r>
              <a:rPr lang="en-GB"/>
              <a:t>We </a:t>
            </a:r>
            <a:r>
              <a:rPr lang="en-GB" dirty="0"/>
              <a:t>are learning about adding</a:t>
            </a:r>
            <a:r>
              <a:rPr lang="en-GB" dirty="0">
                <a:solidFill>
                  <a:srgbClr val="FF0000"/>
                </a:solidFill>
              </a:rPr>
              <a:t> un- </a:t>
            </a:r>
            <a:r>
              <a:rPr lang="en-GB" dirty="0"/>
              <a:t>to words </a:t>
            </a:r>
          </a:p>
          <a:p>
            <a:r>
              <a:rPr lang="en-GB" dirty="0"/>
              <a:t>Use </a:t>
            </a:r>
            <a:r>
              <a:rPr lang="en-GB" dirty="0" err="1"/>
              <a:t>Phonicsplay</a:t>
            </a:r>
            <a:r>
              <a:rPr lang="en-GB" dirty="0"/>
              <a:t> and games to print out if time allows to support sounds being taught</a:t>
            </a:r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  <p:pic>
        <p:nvPicPr>
          <p:cNvPr id="1028" name="Picture 4" descr="See the source image">
            <a:extLst>
              <a:ext uri="{FF2B5EF4-FFF2-40B4-BE49-F238E27FC236}">
                <a16:creationId xmlns:a16="http://schemas.microsoft.com/office/drawing/2014/main" id="{D89C514B-B4D6-48E7-96C0-C1DEB74BEA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0486" y="1247774"/>
            <a:ext cx="2791707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squirrel clip art">
            <a:extLst>
              <a:ext uri="{FF2B5EF4-FFF2-40B4-BE49-F238E27FC236}">
                <a16:creationId xmlns:a16="http://schemas.microsoft.com/office/drawing/2014/main" id="{75B274DF-72B2-4112-AD12-CC1B1EB5A9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11" y="4470841"/>
            <a:ext cx="2006159" cy="2006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ee the source image">
            <a:extLst>
              <a:ext uri="{FF2B5EF4-FFF2-40B4-BE49-F238E27FC236}">
                <a16:creationId xmlns:a16="http://schemas.microsoft.com/office/drawing/2014/main" id="{2683DECF-59E6-479B-8BB8-75653C46A0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9526" y="2653844"/>
            <a:ext cx="1575933" cy="1896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result for badger clip art">
            <a:extLst>
              <a:ext uri="{FF2B5EF4-FFF2-40B4-BE49-F238E27FC236}">
                <a16:creationId xmlns:a16="http://schemas.microsoft.com/office/drawing/2014/main" id="{22979CCA-3252-4DF9-B938-244984EB19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759" y="514350"/>
            <a:ext cx="1866900" cy="217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8539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1C58BF-D9CE-465A-A7A3-6A46AB973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Monday </a:t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AC5354-3A9A-4D6E-8BA1-3D9ABD79A2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GB" dirty="0"/>
              <a:t>Play Phoneme Spotter. Read the Phoneme Spotter text as a class</a:t>
            </a:r>
            <a:r>
              <a:rPr lang="en-GB" dirty="0">
                <a:latin typeface="Comic Sans MS" panose="030F0702030302020204" pitchFamily="66" charset="0"/>
              </a:rPr>
              <a:t> </a:t>
            </a:r>
          </a:p>
          <a:p>
            <a:pPr marL="0" indent="0" algn="ctr">
              <a:buNone/>
            </a:pPr>
            <a:r>
              <a:rPr lang="en-GB" dirty="0">
                <a:hlinkClick r:id="rId2"/>
              </a:rPr>
              <a:t>Alternative Spellings /or/ (phonicsplay.co.uk)</a:t>
            </a:r>
            <a:endParaRPr lang="en-GB" dirty="0"/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Write down all the different ways that you find in your phonics books.</a:t>
            </a: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How many did you spot?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au	aw	al	a	or	aught	</a:t>
            </a:r>
            <a:r>
              <a:rPr lang="en-GB" dirty="0" err="1">
                <a:latin typeface="Comic Sans MS" panose="030F0702030302020204" pitchFamily="66" charset="0"/>
              </a:rPr>
              <a:t>ough</a:t>
            </a:r>
            <a:r>
              <a:rPr lang="en-GB" dirty="0">
                <a:latin typeface="Comic Sans MS" panose="030F0702030302020204" pitchFamily="66" charset="0"/>
              </a:rPr>
              <a:t>	our</a:t>
            </a:r>
          </a:p>
        </p:txBody>
      </p:sp>
      <p:pic>
        <p:nvPicPr>
          <p:cNvPr id="3074" name="Picture 2" descr="See the source image">
            <a:extLst>
              <a:ext uri="{FF2B5EF4-FFF2-40B4-BE49-F238E27FC236}">
                <a16:creationId xmlns:a16="http://schemas.microsoft.com/office/drawing/2014/main" id="{98CB7499-2545-46F1-81AA-7ED728C161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66"/>
          <a:stretch/>
        </p:blipFill>
        <p:spPr bwMode="auto">
          <a:xfrm>
            <a:off x="9808798" y="4492023"/>
            <a:ext cx="1809749" cy="1684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393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5DE21-B648-4DF9-A105-03976E275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9662"/>
            <a:ext cx="10515600" cy="1325563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00B050"/>
                </a:solidFill>
                <a:latin typeface="Comic Sans MS" panose="030F0702030302020204" pitchFamily="66" charset="0"/>
              </a:rPr>
              <a:t>Monday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3C142E-8D89-45AB-B164-9BED1F4C70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8626" y="1066477"/>
            <a:ext cx="10515600" cy="499254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0000"/>
              </a:lnSpc>
              <a:buNone/>
            </a:pPr>
            <a:endParaRPr lang="en-GB" sz="36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endParaRPr lang="en-GB" sz="36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We are learning about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prefixes</a:t>
            </a: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 words.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Listen to the words.  The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prefix</a:t>
            </a: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 can change the meaning of a word.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indent="0" algn="ctr">
              <a:lnSpc>
                <a:spcPct val="100000"/>
              </a:lnSpc>
              <a:buNone/>
            </a:pPr>
            <a:endParaRPr lang="en-GB" sz="32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GB" sz="35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5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2" descr="See the source image">
            <a:extLst>
              <a:ext uri="{FF2B5EF4-FFF2-40B4-BE49-F238E27FC236}">
                <a16:creationId xmlns:a16="http://schemas.microsoft.com/office/drawing/2014/main" id="{FBD73980-F43A-42F8-98F8-678D403419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66"/>
          <a:stretch/>
        </p:blipFill>
        <p:spPr bwMode="auto">
          <a:xfrm>
            <a:off x="9078552" y="4066888"/>
            <a:ext cx="2057680" cy="1915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8509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438D6-B77B-4490-8DD6-01AF42EB7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690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4800" dirty="0">
                <a:solidFill>
                  <a:srgbClr val="00B050"/>
                </a:solidFill>
                <a:latin typeface="Comic Sans MS" panose="030F0702030302020204" pitchFamily="66" charset="0"/>
              </a:rPr>
              <a:t>Monday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63E9EA-3F35-4A2F-819E-E22DE702A3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59171"/>
            <a:ext cx="9945757" cy="825003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endParaRPr lang="en-GB" sz="3600" dirty="0"/>
          </a:p>
          <a:p>
            <a:pPr marL="0" indent="0" algn="ctr">
              <a:buNone/>
            </a:pPr>
            <a:endParaRPr lang="en-GB" sz="3600" dirty="0"/>
          </a:p>
          <a:p>
            <a:pPr marL="0" indent="0" algn="ctr">
              <a:buNone/>
            </a:pPr>
            <a:endParaRPr lang="en-GB" sz="9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9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4" name="Picture 2" descr="See the source image">
            <a:extLst>
              <a:ext uri="{FF2B5EF4-FFF2-40B4-BE49-F238E27FC236}">
                <a16:creationId xmlns:a16="http://schemas.microsoft.com/office/drawing/2014/main" id="{5F02F0BE-FF71-486C-838E-49A19E153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66"/>
          <a:stretch/>
        </p:blipFill>
        <p:spPr bwMode="auto">
          <a:xfrm>
            <a:off x="9755117" y="4083167"/>
            <a:ext cx="2057680" cy="1915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BAECE0D-538F-4CA0-A4B6-4CC36FCE1E7A}"/>
              </a:ext>
            </a:extLst>
          </p:cNvPr>
          <p:cNvSpPr txBox="1"/>
          <p:nvPr/>
        </p:nvSpPr>
        <p:spPr>
          <a:xfrm>
            <a:off x="1560443" y="1759171"/>
            <a:ext cx="92235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What does adding the prefix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un- </a:t>
            </a:r>
            <a:r>
              <a:rPr lang="en-GB" sz="3200" dirty="0">
                <a:latin typeface="Comic Sans MS" panose="030F0702030302020204" pitchFamily="66" charset="0"/>
              </a:rPr>
              <a:t>do to a word?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AF364F5-551B-47A5-9C9B-913C49B35B0A}"/>
              </a:ext>
            </a:extLst>
          </p:cNvPr>
          <p:cNvSpPr txBox="1"/>
          <p:nvPr/>
        </p:nvSpPr>
        <p:spPr>
          <a:xfrm>
            <a:off x="1938131" y="2474431"/>
            <a:ext cx="376693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7030A0"/>
                </a:solidFill>
                <a:latin typeface="Comic Sans MS" panose="030F0702030302020204" pitchFamily="66" charset="0"/>
              </a:rPr>
              <a:t>It makes the word mean the opposite</a:t>
            </a:r>
            <a:r>
              <a:rPr lang="en-GB" dirty="0"/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0B53EBF-60DC-4562-BAFA-514AE508E087}"/>
              </a:ext>
            </a:extLst>
          </p:cNvPr>
          <p:cNvSpPr txBox="1"/>
          <p:nvPr/>
        </p:nvSpPr>
        <p:spPr>
          <a:xfrm>
            <a:off x="6606208" y="3252178"/>
            <a:ext cx="37669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Click the slide to reveal the answer!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94C402A-D5F0-402A-9AC0-D8E82EF6250A}"/>
              </a:ext>
            </a:extLst>
          </p:cNvPr>
          <p:cNvSpPr txBox="1"/>
          <p:nvPr/>
        </p:nvSpPr>
        <p:spPr>
          <a:xfrm>
            <a:off x="1734378" y="4594016"/>
            <a:ext cx="65449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Can you add the prefix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un- </a:t>
            </a:r>
            <a:r>
              <a:rPr lang="en-GB" sz="2400" dirty="0">
                <a:latin typeface="Comic Sans MS" panose="030F0702030302020204" pitchFamily="66" charset="0"/>
              </a:rPr>
              <a:t>to these words?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safe	happy		tidy	kind	locked</a:t>
            </a:r>
          </a:p>
        </p:txBody>
      </p:sp>
    </p:spTree>
    <p:extLst>
      <p:ext uri="{BB962C8B-B14F-4D97-AF65-F5344CB8AC3E}">
        <p14:creationId xmlns:p14="http://schemas.microsoft.com/office/powerpoint/2010/main" val="2053440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755F0E-FD8F-41F9-82D2-79494DE8CC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3741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Tuesday </a:t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7F1EC-B38A-4960-B8F6-4B9ED9DACA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	</a:t>
            </a:r>
            <a:r>
              <a:rPr lang="en-GB" dirty="0"/>
              <a:t>Play Word Sort as a class</a:t>
            </a:r>
            <a:r>
              <a:rPr lang="en-GB" dirty="0">
                <a:latin typeface="Comic Sans MS" panose="030F0702030302020204" pitchFamily="66" charset="0"/>
              </a:rPr>
              <a:t> </a:t>
            </a:r>
          </a:p>
          <a:p>
            <a:pPr marL="0" indent="0" algn="ctr">
              <a:buNone/>
            </a:pPr>
            <a:r>
              <a:rPr lang="en-GB" dirty="0">
                <a:hlinkClick r:id="rId2"/>
              </a:rPr>
              <a:t>Alternative Spellings /or/ (phonicsplay.co.uk)</a:t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Write down a word for each spelling</a:t>
            </a:r>
          </a:p>
          <a:p>
            <a:pPr marL="0" indent="0" algn="ctr">
              <a:buNone/>
            </a:pPr>
            <a:r>
              <a:rPr lang="en-GB" sz="4400" dirty="0">
                <a:latin typeface="Comic Sans MS" panose="030F0702030302020204" pitchFamily="66" charset="0"/>
              </a:rPr>
              <a:t>au	aw	al	a	or	aught	</a:t>
            </a:r>
            <a:r>
              <a:rPr lang="en-GB" sz="4400" dirty="0" err="1">
                <a:latin typeface="Comic Sans MS" panose="030F0702030302020204" pitchFamily="66" charset="0"/>
              </a:rPr>
              <a:t>ough</a:t>
            </a:r>
            <a:r>
              <a:rPr lang="en-GB" sz="4400" dirty="0">
                <a:latin typeface="Comic Sans MS" panose="030F0702030302020204" pitchFamily="66" charset="0"/>
              </a:rPr>
              <a:t>	our</a:t>
            </a:r>
            <a:endParaRPr lang="en-GB" sz="4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124" name="Picture 4" descr="See the source image">
            <a:extLst>
              <a:ext uri="{FF2B5EF4-FFF2-40B4-BE49-F238E27FC236}">
                <a16:creationId xmlns:a16="http://schemas.microsoft.com/office/drawing/2014/main" id="{609AA6FA-A5CF-4EEF-9E94-3E9D97B58D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6210" y="4341210"/>
            <a:ext cx="2017059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76048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746A07-1914-4847-9047-B6BBABE44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25179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Tuesday</a:t>
            </a:r>
          </a:p>
        </p:txBody>
      </p:sp>
      <p:pic>
        <p:nvPicPr>
          <p:cNvPr id="4" name="Picture 4" descr="See the source image">
            <a:extLst>
              <a:ext uri="{FF2B5EF4-FFF2-40B4-BE49-F238E27FC236}">
                <a16:creationId xmlns:a16="http://schemas.microsoft.com/office/drawing/2014/main" id="{79512A4C-0570-4CAB-85C1-CBEA97952B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1273" y="3879399"/>
            <a:ext cx="2201636" cy="2495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ubtitle 2">
            <a:extLst>
              <a:ext uri="{FF2B5EF4-FFF2-40B4-BE49-F238E27FC236}">
                <a16:creationId xmlns:a16="http://schemas.microsoft.com/office/drawing/2014/main" id="{70E27D00-582D-41F8-B854-E183FB696942}"/>
              </a:ext>
            </a:extLst>
          </p:cNvPr>
          <p:cNvSpPr txBox="1">
            <a:spLocks/>
          </p:cNvSpPr>
          <p:nvPr/>
        </p:nvSpPr>
        <p:spPr>
          <a:xfrm>
            <a:off x="838200" y="2050742"/>
            <a:ext cx="10960223" cy="44421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n-GB" sz="4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477904-EA75-4399-96D1-81C63D845A4F}"/>
              </a:ext>
            </a:extLst>
          </p:cNvPr>
          <p:cNvSpPr txBox="1"/>
          <p:nvPr/>
        </p:nvSpPr>
        <p:spPr>
          <a:xfrm>
            <a:off x="1044606" y="1799454"/>
            <a:ext cx="10102788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3600" dirty="0">
                <a:hlinkClick r:id="rId4"/>
              </a:rPr>
              <a:t>Adding the prefix un- English - Learning with BBC Bitesize - BBC Bitesize</a:t>
            </a:r>
            <a:endParaRPr lang="en-GB" sz="3600" dirty="0"/>
          </a:p>
          <a:p>
            <a:pPr lvl="0">
              <a:defRPr/>
            </a:pP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lvl="0">
              <a:defRPr/>
            </a:pP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Can you get all the answers right to this quiz.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49060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E54ADE-7A94-43A0-83FD-4AF6E06FA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8302" y="676178"/>
            <a:ext cx="10515600" cy="780094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Tuesday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795E47-9B84-470C-90EC-D9BCEB7A46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7678" y="1456272"/>
            <a:ext cx="10938076" cy="480282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40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000" dirty="0">
                <a:solidFill>
                  <a:srgbClr val="7030A0"/>
                </a:solidFill>
                <a:latin typeface="Comic Sans MS" panose="030F0702030302020204" pitchFamily="66" charset="0"/>
              </a:rPr>
              <a:t>Write the words in your books or on whiteboards.  Remember to add 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un-</a:t>
            </a:r>
          </a:p>
          <a:p>
            <a:pPr marL="0" indent="0">
              <a:buNone/>
            </a:pPr>
            <a:endParaRPr lang="en-GB" sz="40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000" dirty="0">
                <a:solidFill>
                  <a:srgbClr val="7030A0"/>
                </a:solidFill>
                <a:latin typeface="Comic Sans MS" panose="030F0702030302020204" pitchFamily="66" charset="0"/>
              </a:rPr>
              <a:t>afraid		excited</a:t>
            </a:r>
          </a:p>
          <a:p>
            <a:pPr marL="0" indent="0">
              <a:buNone/>
            </a:pPr>
            <a:r>
              <a:rPr lang="en-GB" sz="4000" dirty="0">
                <a:solidFill>
                  <a:srgbClr val="7030A0"/>
                </a:solidFill>
                <a:latin typeface="Comic Sans MS" panose="030F0702030302020204" pitchFamily="66" charset="0"/>
              </a:rPr>
              <a:t>helpful		clean</a:t>
            </a:r>
          </a:p>
          <a:p>
            <a:pPr marL="0" indent="0">
              <a:buNone/>
            </a:pPr>
            <a:r>
              <a:rPr lang="en-GB" sz="4000" dirty="0">
                <a:solidFill>
                  <a:srgbClr val="7030A0"/>
                </a:solidFill>
                <a:latin typeface="Comic Sans MS" panose="030F0702030302020204" pitchFamily="66" charset="0"/>
              </a:rPr>
              <a:t>lucky		hurt</a:t>
            </a:r>
          </a:p>
        </p:txBody>
      </p:sp>
      <p:pic>
        <p:nvPicPr>
          <p:cNvPr id="4" name="Picture 4" descr="See the source image">
            <a:extLst>
              <a:ext uri="{FF2B5EF4-FFF2-40B4-BE49-F238E27FC236}">
                <a16:creationId xmlns:a16="http://schemas.microsoft.com/office/drawing/2014/main" id="{48CA985F-4114-4EF7-826A-095BB8AD15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7250" y="4138193"/>
            <a:ext cx="2201636" cy="2495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06413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1C7BC8-0164-4A14-B014-6815A5DF6608}"/>
              </a:ext>
            </a:extLst>
          </p:cNvPr>
          <p:cNvSpPr/>
          <p:nvPr/>
        </p:nvSpPr>
        <p:spPr>
          <a:xfrm>
            <a:off x="1480457" y="420077"/>
            <a:ext cx="931817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solidFill>
                  <a:srgbClr val="00B050"/>
                </a:solidFill>
                <a:latin typeface="Comic Sans MS" panose="030F0702030302020204" pitchFamily="66" charset="0"/>
              </a:rPr>
              <a:t>Wednesday </a:t>
            </a:r>
            <a:r>
              <a:rPr lang="en-GB" sz="4000" dirty="0">
                <a:latin typeface="Comic Sans MS" panose="030F0702030302020204" pitchFamily="66" charset="0"/>
              </a:rPr>
              <a:t>	</a:t>
            </a:r>
            <a:endParaRPr lang="en-GB" sz="40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CD94217-149B-4CD6-9DB8-3C7760E0082F}"/>
              </a:ext>
            </a:extLst>
          </p:cNvPr>
          <p:cNvSpPr/>
          <p:nvPr/>
        </p:nvSpPr>
        <p:spPr>
          <a:xfrm>
            <a:off x="880456" y="1127963"/>
            <a:ext cx="10431088" cy="313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read these words?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spot any diagraphs?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>
              <a:lnSpc>
                <a:spcPct val="150000"/>
              </a:lnSpc>
            </a:pPr>
            <a:r>
              <a:rPr lang="en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pass	grass	past	last</a:t>
            </a:r>
          </a:p>
          <a:p>
            <a:pPr algn="ctr">
              <a:lnSpc>
                <a:spcPct val="150000"/>
              </a:lnSpc>
            </a:pPr>
            <a:r>
              <a:rPr lang="en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fast		father	again 	water</a:t>
            </a:r>
            <a:endParaRPr lang="en-GB" sz="3200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6" descr="See the source image">
            <a:extLst>
              <a:ext uri="{FF2B5EF4-FFF2-40B4-BE49-F238E27FC236}">
                <a16:creationId xmlns:a16="http://schemas.microsoft.com/office/drawing/2014/main" id="{5AF4BA8B-0667-47C0-A464-4A4824019D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3831" y="3961804"/>
            <a:ext cx="1495425" cy="2758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6661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F52D1E8-04A6-4A6D-B3AB-B951D20D9A9B}"/>
              </a:ext>
            </a:extLst>
          </p:cNvPr>
          <p:cNvSpPr txBox="1"/>
          <p:nvPr/>
        </p:nvSpPr>
        <p:spPr>
          <a:xfrm>
            <a:off x="4897514" y="719092"/>
            <a:ext cx="31492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50"/>
                </a:solidFill>
                <a:latin typeface="Comic Sans MS" panose="030F0702030302020204" pitchFamily="66" charset="0"/>
              </a:rPr>
              <a:t>Wednesday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DDC252F-0131-422F-B5C5-9417CA471C66}"/>
              </a:ext>
            </a:extLst>
          </p:cNvPr>
          <p:cNvSpPr txBox="1"/>
          <p:nvPr/>
        </p:nvSpPr>
        <p:spPr>
          <a:xfrm>
            <a:off x="1305017" y="1997337"/>
            <a:ext cx="9516863" cy="3642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well do you know these words?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pPr fontAlgn="base">
              <a:lnSpc>
                <a:spcPct val="150000"/>
              </a:lnSpc>
            </a:pPr>
            <a:r>
              <a:rPr lang="en-GB" sz="3600" b="1" dirty="0">
                <a:solidFill>
                  <a:srgbClr val="00B050"/>
                </a:solidFill>
                <a:latin typeface="Comic Sans MS" panose="030F0702030302020204" pitchFamily="66" charset="0"/>
              </a:rPr>
              <a:t>money		butterfly	elephant</a:t>
            </a:r>
          </a:p>
          <a:p>
            <a:pPr fontAlgn="base">
              <a:lnSpc>
                <a:spcPct val="150000"/>
              </a:lnSpc>
            </a:pPr>
            <a:r>
              <a:rPr lang="en-GB" sz="3600" b="1" dirty="0">
                <a:solidFill>
                  <a:srgbClr val="00B050"/>
                </a:solidFill>
                <a:latin typeface="Comic Sans MS" panose="030F0702030302020204" pitchFamily="66" charset="0"/>
              </a:rPr>
              <a:t>busy	dinosaur		peacock</a:t>
            </a:r>
          </a:p>
          <a:p>
            <a:pPr fontAlgn="base">
              <a:lnSpc>
                <a:spcPct val="150000"/>
              </a:lnSpc>
            </a:pPr>
            <a:endParaRPr lang="en-GB" sz="4400" b="1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6" descr="See the source image">
            <a:extLst>
              <a:ext uri="{FF2B5EF4-FFF2-40B4-BE49-F238E27FC236}">
                <a16:creationId xmlns:a16="http://schemas.microsoft.com/office/drawing/2014/main" id="{95FAE223-84D5-4D4F-8ED1-DB1FEAD081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5837" y="3539359"/>
            <a:ext cx="1552086" cy="2862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17912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7AE1CD-8C03-415F-AC38-00EBDB8DF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Wednesday</a:t>
            </a:r>
            <a:b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CFDC26-536F-4971-9843-0E0C882724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20932"/>
            <a:ext cx="10515600" cy="54719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Today we are going to write the words we sent home for you to learn.  You can choose to write the whole sentence or just the words.</a:t>
            </a:r>
          </a:p>
          <a:p>
            <a:pPr marL="0" indent="0">
              <a:buNone/>
            </a:pPr>
            <a:endParaRPr lang="en-GB" sz="1600" dirty="0">
              <a:latin typeface="Comic Sans MS" panose="030F0702030302020204" pitchFamily="66" charset="0"/>
            </a:endParaRPr>
          </a:p>
          <a:p>
            <a:pPr>
              <a:lnSpc>
                <a:spcPct val="100000"/>
              </a:lnSpc>
            </a:pPr>
            <a:r>
              <a:rPr lang="en-GB" dirty="0"/>
              <a:t>I have lots of _____</a:t>
            </a:r>
          </a:p>
          <a:p>
            <a:pPr>
              <a:lnSpc>
                <a:spcPct val="100000"/>
              </a:lnSpc>
            </a:pPr>
            <a:r>
              <a:rPr lang="en-GB" dirty="0"/>
              <a:t>A beautiful _______</a:t>
            </a:r>
          </a:p>
          <a:p>
            <a:pPr>
              <a:lnSpc>
                <a:spcPct val="100000"/>
              </a:lnSpc>
            </a:pPr>
            <a:r>
              <a:rPr lang="en-GB" dirty="0"/>
              <a:t>An enormous _______</a:t>
            </a:r>
          </a:p>
          <a:p>
            <a:pPr>
              <a:lnSpc>
                <a:spcPct val="100000"/>
              </a:lnSpc>
            </a:pPr>
            <a:r>
              <a:rPr lang="en-GB" dirty="0"/>
              <a:t>The _______ is big</a:t>
            </a:r>
          </a:p>
          <a:p>
            <a:pPr>
              <a:lnSpc>
                <a:spcPct val="100000"/>
              </a:lnSpc>
            </a:pPr>
            <a:r>
              <a:rPr lang="en-GB" dirty="0"/>
              <a:t>We are keeping ____</a:t>
            </a:r>
          </a:p>
          <a:p>
            <a:pPr>
              <a:lnSpc>
                <a:spcPct val="100000"/>
              </a:lnSpc>
            </a:pPr>
            <a:r>
              <a:rPr lang="en-GB" dirty="0"/>
              <a:t>See the tail on the ______</a:t>
            </a:r>
          </a:p>
          <a:p>
            <a:pPr>
              <a:lnSpc>
                <a:spcPct val="100000"/>
              </a:lnSpc>
            </a:pPr>
            <a:endParaRPr lang="en-GB" dirty="0"/>
          </a:p>
          <a:p>
            <a:pPr>
              <a:lnSpc>
                <a:spcPct val="100000"/>
              </a:lnSpc>
            </a:pPr>
            <a:endParaRPr lang="en-GB" dirty="0"/>
          </a:p>
          <a:p>
            <a:pPr>
              <a:lnSpc>
                <a:spcPct val="100000"/>
              </a:lnSpc>
            </a:pPr>
            <a:endParaRPr lang="en-GB" dirty="0"/>
          </a:p>
        </p:txBody>
      </p:sp>
      <p:pic>
        <p:nvPicPr>
          <p:cNvPr id="4" name="Picture 6" descr="See the source image">
            <a:extLst>
              <a:ext uri="{FF2B5EF4-FFF2-40B4-BE49-F238E27FC236}">
                <a16:creationId xmlns:a16="http://schemas.microsoft.com/office/drawing/2014/main" id="{04F6B23E-ED6F-4D64-8032-B3AFA8318C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2953" y="3429000"/>
            <a:ext cx="1552086" cy="2862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05625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49190B7-DA98-4467-80E3-263C3CECA7D9}"/>
              </a:ext>
            </a:extLst>
          </p:cNvPr>
          <p:cNvSpPr/>
          <p:nvPr/>
        </p:nvSpPr>
        <p:spPr>
          <a:xfrm>
            <a:off x="941614" y="2177327"/>
            <a:ext cx="1030877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/>
              <a:t>Play </a:t>
            </a:r>
            <a:r>
              <a:rPr lang="en-GB" sz="4400" dirty="0">
                <a:solidFill>
                  <a:srgbClr val="FF0000"/>
                </a:solidFill>
              </a:rPr>
              <a:t>Best Bet </a:t>
            </a:r>
            <a:r>
              <a:rPr lang="en-GB" sz="4400" dirty="0"/>
              <a:t>as a class</a:t>
            </a:r>
          </a:p>
          <a:p>
            <a:pPr algn="ctr"/>
            <a:r>
              <a:rPr lang="en-GB" sz="4400" dirty="0">
                <a:hlinkClick r:id="rId2"/>
              </a:rPr>
              <a:t>Alternative Spellings /or/ (phonicsplay.co.uk)</a:t>
            </a:r>
            <a:endParaRPr lang="en-GB" sz="4400" dirty="0">
              <a:latin typeface="Comic Sans MS" panose="030F0702030302020204" pitchFamily="66" charset="0"/>
            </a:endParaRPr>
          </a:p>
          <a:p>
            <a:pPr algn="ctr"/>
            <a:r>
              <a:rPr lang="en-GB" sz="4400" dirty="0">
                <a:latin typeface="Comic Sans MS" panose="030F0702030302020204" pitchFamily="66" charset="0"/>
              </a:rPr>
              <a:t>au	aw	al	a	or	aught	</a:t>
            </a:r>
            <a:r>
              <a:rPr lang="en-GB" sz="4400" dirty="0" err="1">
                <a:latin typeface="Comic Sans MS" panose="030F0702030302020204" pitchFamily="66" charset="0"/>
              </a:rPr>
              <a:t>ough</a:t>
            </a:r>
            <a:r>
              <a:rPr lang="en-GB" sz="4400" dirty="0">
                <a:latin typeface="Comic Sans MS" panose="030F0702030302020204" pitchFamily="66" charset="0"/>
              </a:rPr>
              <a:t>	our</a:t>
            </a:r>
            <a:br>
              <a:rPr lang="en-GB" sz="4400" dirty="0">
                <a:latin typeface="Comic Sans MS" panose="030F0702030302020204" pitchFamily="66" charset="0"/>
              </a:rPr>
            </a:br>
            <a:endParaRPr lang="en-GB" sz="4400" dirty="0">
              <a:latin typeface="Comic Sans MS" panose="030F0702030302020204" pitchFamily="66" charset="0"/>
            </a:endParaRPr>
          </a:p>
        </p:txBody>
      </p:sp>
      <p:pic>
        <p:nvPicPr>
          <p:cNvPr id="4098" name="Picture 2" descr="Image result for Cartoon School Kids Clip Art">
            <a:extLst>
              <a:ext uri="{FF2B5EF4-FFF2-40B4-BE49-F238E27FC236}">
                <a16:creationId xmlns:a16="http://schemas.microsoft.com/office/drawing/2014/main" id="{D716694B-B078-4A76-81DC-2CBD82A50B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9333" y="1901454"/>
            <a:ext cx="2202589" cy="2092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C3FCE80-234F-44C2-A2E6-1193EF9E22FC}"/>
              </a:ext>
            </a:extLst>
          </p:cNvPr>
          <p:cNvSpPr txBox="1"/>
          <p:nvPr/>
        </p:nvSpPr>
        <p:spPr>
          <a:xfrm>
            <a:off x="2905218" y="1066988"/>
            <a:ext cx="609452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Thursday</a:t>
            </a:r>
          </a:p>
        </p:txBody>
      </p:sp>
    </p:spTree>
    <p:extLst>
      <p:ext uri="{BB962C8B-B14F-4D97-AF65-F5344CB8AC3E}">
        <p14:creationId xmlns:p14="http://schemas.microsoft.com/office/powerpoint/2010/main" val="21306342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B2DAF02-3E84-40CC-B242-E73D5FDF1997}"/>
              </a:ext>
            </a:extLst>
          </p:cNvPr>
          <p:cNvSpPr/>
          <p:nvPr/>
        </p:nvSpPr>
        <p:spPr>
          <a:xfrm>
            <a:off x="479651" y="2228672"/>
            <a:ext cx="1055965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solidFill>
                  <a:srgbClr val="7030A0"/>
                </a:solidFill>
                <a:latin typeface="Comic Sans MS" panose="030F0702030302020204" pitchFamily="66" charset="0"/>
              </a:rPr>
              <a:t>	</a:t>
            </a:r>
          </a:p>
        </p:txBody>
      </p:sp>
      <p:pic>
        <p:nvPicPr>
          <p:cNvPr id="3" name="Picture 2" descr="Image result for Cartoon School Kids Clip Art">
            <a:extLst>
              <a:ext uri="{FF2B5EF4-FFF2-40B4-BE49-F238E27FC236}">
                <a16:creationId xmlns:a16="http://schemas.microsoft.com/office/drawing/2014/main" id="{A0974B0A-67DA-4134-B8B2-CDA3A5451C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2959" y="4406899"/>
            <a:ext cx="2239390" cy="2127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D5BE735-A87A-4CAE-9C29-67D2A1A8B051}"/>
              </a:ext>
            </a:extLst>
          </p:cNvPr>
          <p:cNvSpPr/>
          <p:nvPr/>
        </p:nvSpPr>
        <p:spPr>
          <a:xfrm>
            <a:off x="3374965" y="537505"/>
            <a:ext cx="515389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solidFill>
                  <a:srgbClr val="00B050"/>
                </a:solidFill>
                <a:latin typeface="Comic Sans MS" panose="030F0702030302020204" pitchFamily="66" charset="0"/>
              </a:rPr>
              <a:t>Thursday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D8FF565-0E59-4C26-A09B-8C57FA268993}"/>
              </a:ext>
            </a:extLst>
          </p:cNvPr>
          <p:cNvSpPr txBox="1">
            <a:spLocks/>
          </p:cNvSpPr>
          <p:nvPr/>
        </p:nvSpPr>
        <p:spPr>
          <a:xfrm>
            <a:off x="694110" y="1341419"/>
            <a:ext cx="10515600" cy="5036937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600" dirty="0">
                <a:latin typeface="Comic Sans MS" panose="030F0702030302020204" pitchFamily="66" charset="0"/>
              </a:rPr>
              <a:t>Can you take off the prefix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un- </a:t>
            </a:r>
            <a:r>
              <a:rPr lang="en-GB" sz="3600" dirty="0">
                <a:latin typeface="Comic Sans MS" panose="030F0702030302020204" pitchFamily="66" charset="0"/>
              </a:rPr>
              <a:t>to change the meaning?</a:t>
            </a:r>
            <a:endParaRPr lang="en-GB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          </a:t>
            </a:r>
            <a:endParaRPr lang="en-GB" sz="35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3500" dirty="0">
                <a:solidFill>
                  <a:srgbClr val="7030A0"/>
                </a:solidFill>
                <a:latin typeface="Comic Sans MS" panose="030F0702030302020204" pitchFamily="66" charset="0"/>
              </a:rPr>
              <a:t>Unloved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3500" dirty="0">
                <a:solidFill>
                  <a:srgbClr val="7030A0"/>
                </a:solidFill>
                <a:latin typeface="Comic Sans MS" panose="030F0702030302020204" pitchFamily="66" charset="0"/>
              </a:rPr>
              <a:t>Unseen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3500" dirty="0">
                <a:solidFill>
                  <a:srgbClr val="7030A0"/>
                </a:solidFill>
                <a:latin typeface="Comic Sans MS" panose="030F0702030302020204" pitchFamily="66" charset="0"/>
              </a:rPr>
              <a:t>Unsolved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3500" dirty="0">
                <a:solidFill>
                  <a:srgbClr val="7030A0"/>
                </a:solidFill>
                <a:latin typeface="Comic Sans MS" panose="030F0702030302020204" pitchFamily="66" charset="0"/>
              </a:rPr>
              <a:t>Undo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3500" dirty="0">
                <a:solidFill>
                  <a:srgbClr val="7030A0"/>
                </a:solidFill>
                <a:latin typeface="Comic Sans MS" panose="030F0702030302020204" pitchFamily="66" charset="0"/>
              </a:rPr>
              <a:t>Untie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sz="35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sz="35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2888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 result for Cartoon School Kids Clip Art">
            <a:extLst>
              <a:ext uri="{FF2B5EF4-FFF2-40B4-BE49-F238E27FC236}">
                <a16:creationId xmlns:a16="http://schemas.microsoft.com/office/drawing/2014/main" id="{9FCC16A4-726F-4461-91F7-839E219B90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0371" y="4785064"/>
            <a:ext cx="2181629" cy="207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8388D55-A1C3-4A5C-9AC5-470B178417EF}"/>
              </a:ext>
            </a:extLst>
          </p:cNvPr>
          <p:cNvSpPr txBox="1"/>
          <p:nvPr/>
        </p:nvSpPr>
        <p:spPr>
          <a:xfrm>
            <a:off x="3701934" y="830655"/>
            <a:ext cx="47881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00B050"/>
                </a:solidFill>
                <a:latin typeface="Comic Sans MS" panose="030F0702030302020204" pitchFamily="66" charset="0"/>
              </a:rPr>
              <a:t>Thursday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10DF338-4FBC-4C2F-A1EF-B106F613D908}"/>
              </a:ext>
            </a:extLst>
          </p:cNvPr>
          <p:cNvSpPr txBox="1"/>
          <p:nvPr/>
        </p:nvSpPr>
        <p:spPr>
          <a:xfrm>
            <a:off x="516384" y="2441609"/>
            <a:ext cx="11159230" cy="4801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290E6F8-B4D4-4F12-A9F9-E7EB70F9CAF3}"/>
              </a:ext>
            </a:extLst>
          </p:cNvPr>
          <p:cNvSpPr/>
          <p:nvPr/>
        </p:nvSpPr>
        <p:spPr>
          <a:xfrm>
            <a:off x="819807" y="1600096"/>
            <a:ext cx="987469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rgbClr val="7030A0"/>
                </a:solidFill>
                <a:latin typeface="Comic Sans MS" panose="030F0702030302020204" pitchFamily="66" charset="0"/>
              </a:rPr>
              <a:t>Make two sentences for the words. Add 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un-</a:t>
            </a:r>
            <a:r>
              <a:rPr lang="en-GB" sz="4000" dirty="0">
                <a:solidFill>
                  <a:srgbClr val="7030A0"/>
                </a:solidFill>
                <a:latin typeface="Comic Sans MS" panose="030F0702030302020204" pitchFamily="66" charset="0"/>
              </a:rPr>
              <a:t>.  One is done for you.</a:t>
            </a:r>
          </a:p>
          <a:p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tie</a:t>
            </a:r>
          </a:p>
          <a:p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Untie</a:t>
            </a:r>
            <a:r>
              <a:rPr lang="en-GB" sz="4000" dirty="0">
                <a:solidFill>
                  <a:srgbClr val="7030A0"/>
                </a:solidFill>
                <a:latin typeface="Comic Sans MS" panose="030F0702030302020204" pitchFamily="66" charset="0"/>
              </a:rPr>
              <a:t> the shoe lace. 	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Tie </a:t>
            </a:r>
            <a:r>
              <a:rPr lang="en-GB" sz="4000" dirty="0">
                <a:solidFill>
                  <a:srgbClr val="7030A0"/>
                </a:solidFill>
                <a:latin typeface="Comic Sans MS" panose="030F0702030302020204" pitchFamily="66" charset="0"/>
              </a:rPr>
              <a:t>up the string</a:t>
            </a:r>
          </a:p>
          <a:p>
            <a:endParaRPr lang="en-GB" sz="40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GB" sz="4000" dirty="0">
                <a:solidFill>
                  <a:srgbClr val="7030A0"/>
                </a:solidFill>
                <a:latin typeface="Comic Sans MS" panose="030F0702030302020204" pitchFamily="66" charset="0"/>
              </a:rPr>
              <a:t>unable	untidy		unknown	uncover</a:t>
            </a:r>
          </a:p>
        </p:txBody>
      </p:sp>
    </p:spTree>
    <p:extLst>
      <p:ext uri="{BB962C8B-B14F-4D97-AF65-F5344CB8AC3E}">
        <p14:creationId xmlns:p14="http://schemas.microsoft.com/office/powerpoint/2010/main" val="33418883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F7D263B-B519-4D1C-85C2-318FA31085B6}"/>
              </a:ext>
            </a:extLst>
          </p:cNvPr>
          <p:cNvSpPr/>
          <p:nvPr/>
        </p:nvSpPr>
        <p:spPr>
          <a:xfrm>
            <a:off x="907529" y="1311410"/>
            <a:ext cx="10842171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solidFill>
                  <a:srgbClr val="00B050"/>
                </a:solidFill>
                <a:latin typeface="Comic Sans MS" panose="030F0702030302020204" pitchFamily="66" charset="0"/>
              </a:rPr>
              <a:t>Friday</a:t>
            </a:r>
          </a:p>
          <a:p>
            <a:pPr algn="ctr"/>
            <a:endParaRPr lang="en-GB" sz="2400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hlinkClick r:id="rId2"/>
              </a:rPr>
              <a:t>Compound Word Splat (phonicsplay.co.uk)</a:t>
            </a:r>
            <a:endParaRPr lang="en-GB" sz="3600" dirty="0"/>
          </a:p>
          <a:p>
            <a:pPr algn="ctr"/>
            <a:endParaRPr lang="en-GB" sz="3600" dirty="0"/>
          </a:p>
          <a:p>
            <a:pPr algn="ctr"/>
            <a:r>
              <a:rPr lang="en-GB" sz="3600" dirty="0"/>
              <a:t>Text 3</a:t>
            </a:r>
          </a:p>
          <a:p>
            <a:pPr algn="ctr"/>
            <a:endParaRPr lang="en-GB" sz="36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	</a:t>
            </a:r>
          </a:p>
        </p:txBody>
      </p:sp>
      <p:pic>
        <p:nvPicPr>
          <p:cNvPr id="4" name="Picture 2" descr="See the source image">
            <a:extLst>
              <a:ext uri="{FF2B5EF4-FFF2-40B4-BE49-F238E27FC236}">
                <a16:creationId xmlns:a16="http://schemas.microsoft.com/office/drawing/2014/main" id="{D2D00193-A7AF-4930-8544-F80E264E21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0261" y="4062224"/>
            <a:ext cx="1992030" cy="256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17426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B69EE1-8E4C-4DCC-9A80-80056B9BF8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30532" y="357785"/>
            <a:ext cx="9144000" cy="856066"/>
          </a:xfrm>
        </p:spPr>
        <p:txBody>
          <a:bodyPr>
            <a:normAutofit/>
          </a:bodyPr>
          <a:lstStyle/>
          <a:p>
            <a:r>
              <a:rPr lang="en-GB" sz="4400" dirty="0">
                <a:solidFill>
                  <a:srgbClr val="00B050"/>
                </a:solidFill>
                <a:latin typeface="Comic Sans MS" panose="030F0702030302020204" pitchFamily="66" charset="0"/>
              </a:rPr>
              <a:t>Friday</a:t>
            </a:r>
          </a:p>
        </p:txBody>
      </p:sp>
      <p:pic>
        <p:nvPicPr>
          <p:cNvPr id="4" name="Picture 2" descr="See the source image">
            <a:extLst>
              <a:ext uri="{FF2B5EF4-FFF2-40B4-BE49-F238E27FC236}">
                <a16:creationId xmlns:a16="http://schemas.microsoft.com/office/drawing/2014/main" id="{208951DF-4D06-44E0-A9F3-8AC4915EB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0261" y="4062224"/>
            <a:ext cx="1992030" cy="256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E72253B-0FD9-403F-B921-D53387928C0A}"/>
              </a:ext>
            </a:extLst>
          </p:cNvPr>
          <p:cNvSpPr txBox="1"/>
          <p:nvPr/>
        </p:nvSpPr>
        <p:spPr>
          <a:xfrm>
            <a:off x="1401418" y="1500809"/>
            <a:ext cx="976022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hlinkClick r:id="rId4"/>
              </a:rPr>
              <a:t>KS1 English: Prefixes and Suffixes with Monty Mole - BBC Teach</a:t>
            </a:r>
            <a:endParaRPr lang="en-GB" sz="3600" dirty="0"/>
          </a:p>
          <a:p>
            <a:endParaRPr lang="en-GB" sz="3600" dirty="0"/>
          </a:p>
          <a:p>
            <a:r>
              <a:rPr lang="en-GB" sz="3600" dirty="0"/>
              <a:t>Get Moving!</a:t>
            </a:r>
          </a:p>
          <a:p>
            <a:endParaRPr lang="en-GB" sz="36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59624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B69EE1-8E4C-4DCC-9A80-80056B9BF8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53255"/>
            <a:ext cx="9144000" cy="853958"/>
          </a:xfrm>
        </p:spPr>
        <p:txBody>
          <a:bodyPr>
            <a:normAutofit/>
          </a:bodyPr>
          <a:lstStyle/>
          <a:p>
            <a:r>
              <a:rPr lang="en-GB" sz="4400" dirty="0">
                <a:solidFill>
                  <a:srgbClr val="00B050"/>
                </a:solidFill>
                <a:latin typeface="Comic Sans MS" panose="030F0702030302020204" pitchFamily="66" charset="0"/>
              </a:rPr>
              <a:t>Friday</a:t>
            </a:r>
          </a:p>
        </p:txBody>
      </p:sp>
      <p:pic>
        <p:nvPicPr>
          <p:cNvPr id="4" name="Picture 2" descr="See the source image">
            <a:extLst>
              <a:ext uri="{FF2B5EF4-FFF2-40B4-BE49-F238E27FC236}">
                <a16:creationId xmlns:a16="http://schemas.microsoft.com/office/drawing/2014/main" id="{208951DF-4D06-44E0-A9F3-8AC4915EB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3074" y="3863825"/>
            <a:ext cx="1992030" cy="256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E0B7BCF-3026-40E9-BB04-E8A50AB8729E}"/>
              </a:ext>
            </a:extLst>
          </p:cNvPr>
          <p:cNvSpPr txBox="1"/>
          <p:nvPr/>
        </p:nvSpPr>
        <p:spPr>
          <a:xfrm>
            <a:off x="826896" y="2263040"/>
            <a:ext cx="10538208" cy="27628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Make two sentences for the words. Just like yesterday, but this time add the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un-</a:t>
            </a:r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.</a:t>
            </a:r>
          </a:p>
          <a:p>
            <a:endParaRPr lang="en-GB" sz="28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sz="28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fit	happy	made		worn</a:t>
            </a:r>
          </a:p>
          <a:p>
            <a:pPr algn="ctr">
              <a:lnSpc>
                <a:spcPct val="90000"/>
              </a:lnSpc>
              <a:spcBef>
                <a:spcPts val="1000"/>
              </a:spcBef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55141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67f8702-622b-448a-9457-326658c8ae98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7A48DE69522E40BD793EED2C9ED6AB" ma:contentTypeVersion="14" ma:contentTypeDescription="Create a new document." ma:contentTypeScope="" ma:versionID="5e7fb6745b878c4acebe88711a3335a0">
  <xsd:schema xmlns:xsd="http://www.w3.org/2001/XMLSchema" xmlns:xs="http://www.w3.org/2001/XMLSchema" xmlns:p="http://schemas.microsoft.com/office/2006/metadata/properties" xmlns:ns3="d7b49180-77c2-4c8f-8d92-4fc75581db22" xmlns:ns4="667f8702-622b-448a-9457-326658c8ae98" targetNamespace="http://schemas.microsoft.com/office/2006/metadata/properties" ma:root="true" ma:fieldsID="f35df365bb42284cd35d6ed83810100c" ns3:_="" ns4:_="">
    <xsd:import namespace="d7b49180-77c2-4c8f-8d92-4fc75581db22"/>
    <xsd:import namespace="667f8702-622b-448a-9457-326658c8ae98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KeyPoints" minOccurs="0"/>
                <xsd:element ref="ns4:MediaServiceKeyPoints" minOccurs="0"/>
                <xsd:element ref="ns4:MediaLengthInSeconds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b49180-77c2-4c8f-8d92-4fc75581db2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7f8702-622b-448a-9457-326658c8ae9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6B75326-BC3B-4FE1-A65D-A78C96ED46F9}">
  <ds:schemaRefs>
    <ds:schemaRef ds:uri="667f8702-622b-448a-9457-326658c8ae98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d7b49180-77c2-4c8f-8d92-4fc75581db22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8B5A1E45-E90D-416D-A1EC-D1D88E99518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D12B6B2-5FA7-4768-BAEB-19C294F9939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7b49180-77c2-4c8f-8d92-4fc75581db22"/>
    <ds:schemaRef ds:uri="667f8702-622b-448a-9457-326658c8ae9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8679</TotalTime>
  <Words>520</Words>
  <Application>Microsoft Office PowerPoint</Application>
  <PresentationFormat>Widescreen</PresentationFormat>
  <Paragraphs>114</Paragraphs>
  <Slides>16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Broadway</vt:lpstr>
      <vt:lpstr>Calibri</vt:lpstr>
      <vt:lpstr>Calibri Light</vt:lpstr>
      <vt:lpstr>Comic Sans MS</vt:lpstr>
      <vt:lpstr>Office Theme</vt:lpstr>
      <vt:lpstr>Year 2  Phonics</vt:lpstr>
      <vt:lpstr>Monday  </vt:lpstr>
      <vt:lpstr>Monday</vt:lpstr>
      <vt:lpstr>Monday</vt:lpstr>
      <vt:lpstr>Tuesday  </vt:lpstr>
      <vt:lpstr>Tuesday</vt:lpstr>
      <vt:lpstr>Tuesday</vt:lpstr>
      <vt:lpstr>PowerPoint Presentation</vt:lpstr>
      <vt:lpstr>PowerPoint Presentation</vt:lpstr>
      <vt:lpstr>Wednesday </vt:lpstr>
      <vt:lpstr>PowerPoint Presentation</vt:lpstr>
      <vt:lpstr>PowerPoint Presentation</vt:lpstr>
      <vt:lpstr>PowerPoint Presentation</vt:lpstr>
      <vt:lpstr>PowerPoint Presentation</vt:lpstr>
      <vt:lpstr>Friday</vt:lpstr>
      <vt:lpstr>Friday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 Phonics</dc:title>
  <dc:creator>K Hilton</dc:creator>
  <cp:lastModifiedBy>Karen Hilton</cp:lastModifiedBy>
  <cp:revision>139</cp:revision>
  <dcterms:created xsi:type="dcterms:W3CDTF">2021-09-25T16:06:08Z</dcterms:created>
  <dcterms:modified xsi:type="dcterms:W3CDTF">2023-04-26T12:15:52Z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0x010100077A48DE69522E40BD793EED2C9ED6AB</vt:lpwstr>
  </property>
</Properties>
</file>