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57" r:id="rId5"/>
    <p:sldId id="263" r:id="rId6"/>
    <p:sldId id="260" r:id="rId7"/>
    <p:sldId id="262" r:id="rId8"/>
  </p:sldIdLst>
  <p:sldSz cx="10691813" cy="7559675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81178"/>
    <a:srgbClr val="443730"/>
    <a:srgbClr val="CE368B"/>
    <a:srgbClr val="7F4393"/>
    <a:srgbClr val="AE1022"/>
    <a:srgbClr val="4B55A1"/>
    <a:srgbClr val="2E2A2D"/>
    <a:srgbClr val="231733"/>
    <a:srgbClr val="3B2B19"/>
    <a:srgbClr val="CE33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129"/>
    <p:restoredTop sz="94674"/>
  </p:normalViewPr>
  <p:slideViewPr>
    <p:cSldViewPr snapToGrid="0" snapToObjects="1">
      <p:cViewPr varScale="1">
        <p:scale>
          <a:sx n="62" d="100"/>
          <a:sy n="62" d="100"/>
        </p:scale>
        <p:origin x="109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046890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templa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5634CD6-65CC-9E48-91F1-B32255CDAE4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3175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9420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cards (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AD10E93-1192-E746-A3F5-77809741698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384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cards (4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94E4E79-8955-E84E-ABFE-451B6FA6E1C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0405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cip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601E6A4-04DA-D24A-8D6F-0823DE2EB29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9901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47709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1" r:id="rId2"/>
    <p:sldLayoutId id="2147483662" r:id="rId3"/>
    <p:sldLayoutId id="2147483663" r:id="rId4"/>
    <p:sldLayoutId id="2147483664" r:id="rId5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6.png"/><Relationship Id="rId5" Type="http://schemas.openxmlformats.org/officeDocument/2006/relationships/hyperlink" Target="https://explorify.uk/en/activities/odd-one-out/burly-bridges" TargetMode="Externa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6.png"/><Relationship Id="rId4" Type="http://schemas.openxmlformats.org/officeDocument/2006/relationships/hyperlink" Target="https://www.youtube.com/watch?app=desktop&amp;v=oVOnRPefcno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1.xml"/><Relationship Id="rId6" Type="http://schemas.openxmlformats.org/officeDocument/2006/relationships/image" Target="../media/image6.png"/><Relationship Id="rId5" Type="http://schemas.openxmlformats.org/officeDocument/2006/relationships/image" Target="../media/image8.jpeg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7A248B7-BBDA-496F-94EC-6B6156AB9904}"/>
              </a:ext>
            </a:extLst>
          </p:cNvPr>
          <p:cNvSpPr txBox="1"/>
          <p:nvPr/>
        </p:nvSpPr>
        <p:spPr>
          <a:xfrm>
            <a:off x="3152119" y="1237129"/>
            <a:ext cx="453681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b="1" dirty="0">
                <a:solidFill>
                  <a:srgbClr val="B81178"/>
                </a:solidFill>
                <a:latin typeface="Century Gothic" panose="020B0502020202020204" pitchFamily="34" charset="0"/>
              </a:rPr>
              <a:t>Science	-	Week 2 </a:t>
            </a:r>
          </a:p>
          <a:p>
            <a:pPr algn="ctr"/>
            <a:endParaRPr lang="en-GB" sz="2400" b="1" dirty="0">
              <a:solidFill>
                <a:srgbClr val="B81178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400" b="1" dirty="0">
                <a:solidFill>
                  <a:srgbClr val="B81178"/>
                </a:solidFill>
                <a:latin typeface="Century Gothic" panose="020B0502020202020204" pitchFamily="34" charset="0"/>
              </a:rPr>
              <a:t>Sorting and Grouping Bridges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3141855-0B5A-4EE0-A54F-136DF503FD96}"/>
              </a:ext>
            </a:extLst>
          </p:cNvPr>
          <p:cNvSpPr/>
          <p:nvPr/>
        </p:nvSpPr>
        <p:spPr>
          <a:xfrm>
            <a:off x="1146464" y="2856507"/>
            <a:ext cx="854812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>
                <a:solidFill>
                  <a:srgbClr val="30303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WALT: </a:t>
            </a:r>
            <a:r>
              <a:rPr lang="en-GB" altLang="en-US" dirty="0">
                <a:solidFill>
                  <a:srgbClr val="30303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Observe objects, sorting and grouping them based on their features and explaining their reasoning.</a:t>
            </a:r>
            <a:r>
              <a:rPr lang="en-GB" altLang="en-US" dirty="0">
                <a:solidFill>
                  <a:srgbClr val="30303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dirty="0">
              <a:solidFill>
                <a:srgbClr val="30303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>
                <a:solidFill>
                  <a:srgbClr val="30303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WILF: </a:t>
            </a:r>
            <a:r>
              <a:rPr lang="en-GB" altLang="en-US" dirty="0">
                <a:solidFill>
                  <a:srgbClr val="30303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 can look at, compare and group objects according to their </a:t>
            </a:r>
            <a:r>
              <a:rPr lang="en-GB" altLang="en-US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features and say why I have done it that way.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324D0AD-7CC5-4F20-A4BC-C2B4CE52B3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6673" y="4669757"/>
            <a:ext cx="3380453" cy="175011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8EE88BE-92A0-452A-80AC-740C5109565E}"/>
              </a:ext>
            </a:extLst>
          </p:cNvPr>
          <p:cNvSpPr txBox="1"/>
          <p:nvPr/>
        </p:nvSpPr>
        <p:spPr>
          <a:xfrm>
            <a:off x="5345906" y="5083150"/>
            <a:ext cx="41721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5"/>
              </a:rPr>
              <a:t>Burly bridges – </a:t>
            </a:r>
            <a:r>
              <a:rPr lang="en-GB" dirty="0" err="1">
                <a:hlinkClick r:id="rId5"/>
              </a:rPr>
              <a:t>Explorify</a:t>
            </a:r>
            <a:endParaRPr lang="en-GB" dirty="0"/>
          </a:p>
          <a:p>
            <a:endParaRPr lang="en-GB" dirty="0"/>
          </a:p>
          <a:p>
            <a:r>
              <a:rPr lang="en-GB" dirty="0"/>
              <a:t>Click the link to watch this Odd One Out Science Starter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48C19351-1276-46F4-8CAA-AEC75109223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816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124"/>
    </mc:Choice>
    <mc:Fallback>
      <p:transition spd="slow" advTm="61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D9BFCD2-BC5C-4ADD-9E87-B1CBCD5582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0822" y="2265150"/>
            <a:ext cx="6030167" cy="302937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87F3B13-AF93-4F55-AD62-24C455345ED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698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537"/>
    </mc:Choice>
    <mc:Fallback>
      <p:transition spd="slow" advTm="145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C71893F-1C0D-400A-9C2E-A5BF67BEB761}"/>
              </a:ext>
            </a:extLst>
          </p:cNvPr>
          <p:cNvSpPr/>
          <p:nvPr/>
        </p:nvSpPr>
        <p:spPr>
          <a:xfrm>
            <a:off x="1200242" y="1491067"/>
            <a:ext cx="799754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303030"/>
                </a:solidFill>
                <a:latin typeface="Century Gothic" panose="020B0502020202020204" pitchFamily="34" charset="0"/>
              </a:rPr>
              <a:t>We are going to investigate why bridges are shaped in different ways.</a:t>
            </a:r>
          </a:p>
          <a:p>
            <a:endParaRPr lang="en-GB" dirty="0">
              <a:solidFill>
                <a:srgbClr val="303030"/>
              </a:solidFill>
              <a:latin typeface="Century Gothic" panose="020B0502020202020204" pitchFamily="34" charset="0"/>
            </a:endParaRPr>
          </a:p>
          <a:p>
            <a:r>
              <a:rPr lang="en-GB" dirty="0">
                <a:solidFill>
                  <a:srgbClr val="303030"/>
                </a:solidFill>
                <a:latin typeface="Century Gothic" panose="020B0502020202020204" pitchFamily="34" charset="0"/>
              </a:rPr>
              <a:t>Look at the ppt of different bridges from around the world. </a:t>
            </a:r>
            <a:r>
              <a:rPr lang="en-GB" sz="800" dirty="0">
                <a:solidFill>
                  <a:srgbClr val="303030"/>
                </a:solidFill>
                <a:latin typeface="Century Gothic" panose="020B0502020202020204" pitchFamily="34" charset="0"/>
              </a:rPr>
              <a:t>(</a:t>
            </a:r>
            <a:r>
              <a:rPr lang="en-GB" sz="800" dirty="0" err="1">
                <a:solidFill>
                  <a:srgbClr val="303030"/>
                </a:solidFill>
                <a:latin typeface="Century Gothic" panose="020B0502020202020204" pitchFamily="34" charset="0"/>
              </a:rPr>
              <a:t>wk</a:t>
            </a:r>
            <a:r>
              <a:rPr lang="en-GB" sz="800" dirty="0">
                <a:solidFill>
                  <a:srgbClr val="303030"/>
                </a:solidFill>
                <a:latin typeface="Century Gothic" panose="020B0502020202020204" pitchFamily="34" charset="0"/>
              </a:rPr>
              <a:t> 2 </a:t>
            </a:r>
            <a:r>
              <a:rPr lang="en-GB" sz="800" dirty="0" err="1">
                <a:solidFill>
                  <a:srgbClr val="303030"/>
                </a:solidFill>
                <a:latin typeface="Century Gothic" panose="020B0502020202020204" pitchFamily="34" charset="0"/>
              </a:rPr>
              <a:t>bridges.pp</a:t>
            </a:r>
            <a:r>
              <a:rPr lang="en-GB" sz="800" dirty="0">
                <a:solidFill>
                  <a:srgbClr val="303030"/>
                </a:solidFill>
                <a:latin typeface="Century Gothic" panose="020B0502020202020204" pitchFamily="34" charset="0"/>
              </a:rPr>
              <a:t>)</a:t>
            </a:r>
          </a:p>
          <a:p>
            <a:endParaRPr lang="en-GB" dirty="0">
              <a:solidFill>
                <a:srgbClr val="303030"/>
              </a:solidFill>
              <a:latin typeface="Century Gothic" panose="020B0502020202020204" pitchFamily="34" charset="0"/>
            </a:endParaRPr>
          </a:p>
          <a:p>
            <a:r>
              <a:rPr lang="en-GB" dirty="0">
                <a:solidFill>
                  <a:srgbClr val="303030"/>
                </a:solidFill>
                <a:latin typeface="Century Gothic" panose="020B0502020202020204" pitchFamily="34" charset="0"/>
              </a:rPr>
              <a:t>Then watch the video to learn about why bridges have different shapes.</a:t>
            </a:r>
          </a:p>
          <a:p>
            <a:endParaRPr lang="en-GB" dirty="0">
              <a:solidFill>
                <a:srgbClr val="303030"/>
              </a:solidFill>
              <a:latin typeface="Century Gothic" panose="020B0502020202020204" pitchFamily="34" charset="0"/>
            </a:endParaRPr>
          </a:p>
          <a:p>
            <a:r>
              <a:rPr lang="en-GB" dirty="0">
                <a:hlinkClick r:id="rId4"/>
              </a:rPr>
              <a:t>What Makes Bridges So Strong? - YouTube</a:t>
            </a: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39E1467-32FE-42A7-9B05-05AF5F60E320}"/>
              </a:ext>
            </a:extLst>
          </p:cNvPr>
          <p:cNvSpPr txBox="1"/>
          <p:nvPr/>
        </p:nvSpPr>
        <p:spPr>
          <a:xfrm>
            <a:off x="1889309" y="4371507"/>
            <a:ext cx="154103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What shapes are important when building a strong bridge?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6789DCD-C5A4-42D0-8DAC-E6A673FB1EAA}"/>
              </a:ext>
            </a:extLst>
          </p:cNvPr>
          <p:cNvSpPr txBox="1"/>
          <p:nvPr/>
        </p:nvSpPr>
        <p:spPr>
          <a:xfrm>
            <a:off x="4161220" y="4371507"/>
            <a:ext cx="236937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What materials would be good to use for a strong bridge?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E4DC402-947C-41B8-91E7-FD10C6ACF1D0}"/>
              </a:ext>
            </a:extLst>
          </p:cNvPr>
          <p:cNvSpPr txBox="1"/>
          <p:nvPr/>
        </p:nvSpPr>
        <p:spPr>
          <a:xfrm flipH="1">
            <a:off x="7086659" y="4422480"/>
            <a:ext cx="171584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Can you think of a good way to sort the pictures of the bridges into different groups?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522CFAB-3C8D-4418-9AA0-975CE554164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4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7968"/>
    </mc:Choice>
    <mc:Fallback>
      <p:transition spd="slow" advTm="479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Scissors and Paper Clip Art">
            <a:extLst>
              <a:ext uri="{FF2B5EF4-FFF2-40B4-BE49-F238E27FC236}">
                <a16:creationId xmlns:a16="http://schemas.microsoft.com/office/drawing/2014/main" id="{1A63032D-B945-47A0-979B-465DFFC3AC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750" y="1379537"/>
            <a:ext cx="2600325" cy="240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70CF353-9B15-4E45-B0CD-E667AB8DB5C3}"/>
              </a:ext>
            </a:extLst>
          </p:cNvPr>
          <p:cNvSpPr txBox="1"/>
          <p:nvPr/>
        </p:nvSpPr>
        <p:spPr>
          <a:xfrm>
            <a:off x="4014733" y="2948695"/>
            <a:ext cx="51676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We are going to sort pictures of bridges.  We are going to make a poster of the bridges and explain how we have grouped them to each other.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4BBEACA-DB34-401B-BCCB-897CBBB17AB2}"/>
              </a:ext>
            </a:extLst>
          </p:cNvPr>
          <p:cNvSpPr txBox="1"/>
          <p:nvPr/>
        </p:nvSpPr>
        <p:spPr>
          <a:xfrm>
            <a:off x="2118523" y="4495597"/>
            <a:ext cx="238059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Has anyone grouped the bridges in the same way?</a:t>
            </a:r>
          </a:p>
          <a:p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AAE2C75-A88F-4A39-9AC1-283596C1A4A2}"/>
              </a:ext>
            </a:extLst>
          </p:cNvPr>
          <p:cNvSpPr txBox="1"/>
          <p:nvPr/>
        </p:nvSpPr>
        <p:spPr>
          <a:xfrm>
            <a:off x="3644153" y="1392985"/>
            <a:ext cx="5856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/>
              <a:t>Teachers</a:t>
            </a:r>
            <a:r>
              <a:rPr lang="en-GB" b="1" dirty="0"/>
              <a:t>: print out bridges ppt pages 2,3,4, &amp; 5 on one sheet of A4 for each child.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0C5F976-D39F-4069-9B69-203A4B6A67C3}"/>
              </a:ext>
            </a:extLst>
          </p:cNvPr>
          <p:cNvSpPr/>
          <p:nvPr/>
        </p:nvSpPr>
        <p:spPr>
          <a:xfrm>
            <a:off x="5959616" y="4458238"/>
            <a:ext cx="255630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What are the different ways we have grouped them?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A8B96E21-0D3A-46AC-9D93-9B99E358E60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53666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375"/>
    </mc:Choice>
    <mc:Fallback>
      <p:transition spd="slow" advTm="453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9|5.9|3.5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C7A1BA9D707FF438DD76E9248CFBC3E" ma:contentTypeVersion="13" ma:contentTypeDescription="Create a new document." ma:contentTypeScope="" ma:versionID="540a5cb39e0de43829cb987f9d0403b7">
  <xsd:schema xmlns:xsd="http://www.w3.org/2001/XMLSchema" xmlns:xs="http://www.w3.org/2001/XMLSchema" xmlns:p="http://schemas.microsoft.com/office/2006/metadata/properties" xmlns:ns2="5f81259d-cb50-45df-9336-b6086bdb30f3" xmlns:ns3="ee042b40-9eab-4ba2-b1d1-055faf18e17d" targetNamespace="http://schemas.microsoft.com/office/2006/metadata/properties" ma:root="true" ma:fieldsID="16524942ccd063ff960f0a7ebff8ae03" ns2:_="" ns3:_="">
    <xsd:import namespace="5f81259d-cb50-45df-9336-b6086bdb30f3"/>
    <xsd:import namespace="ee042b40-9eab-4ba2-b1d1-055faf18e17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81259d-cb50-45df-9336-b6086bdb30f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e042b40-9eab-4ba2-b1d1-055faf18e17d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BF6E44E-0752-4EBC-922C-5A4E234A56C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f81259d-cb50-45df-9336-b6086bdb30f3"/>
    <ds:schemaRef ds:uri="ee042b40-9eab-4ba2-b1d1-055faf18e17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FCC45CC-B191-4EF2-8964-A7BB361AFE03}">
  <ds:schemaRefs>
    <ds:schemaRef ds:uri="http://purl.org/dc/dcmitype/"/>
    <ds:schemaRef ds:uri="http://schemas.microsoft.com/office/infopath/2007/PartnerControls"/>
    <ds:schemaRef ds:uri="http://schemas.microsoft.com/office/2006/documentManagement/types"/>
    <ds:schemaRef ds:uri="ee042b40-9eab-4ba2-b1d1-055faf18e17d"/>
    <ds:schemaRef ds:uri="http://schemas.microsoft.com/office/2006/metadata/properties"/>
    <ds:schemaRef ds:uri="http://purl.org/dc/elements/1.1/"/>
    <ds:schemaRef ds:uri="http://purl.org/dc/terms/"/>
    <ds:schemaRef ds:uri="http://schemas.openxmlformats.org/package/2006/metadata/core-properties"/>
    <ds:schemaRef ds:uri="5f81259d-cb50-45df-9336-b6086bdb30f3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48BCB2BB-29B3-4123-A0DD-DF820FEB709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453</TotalTime>
  <Words>232</Words>
  <Application>Microsoft Office PowerPoint</Application>
  <PresentationFormat>Custom</PresentationFormat>
  <Paragraphs>23</Paragraphs>
  <Slides>4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Century Gothic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 Wright</dc:creator>
  <cp:lastModifiedBy>Andrea Phillippe</cp:lastModifiedBy>
  <cp:revision>42</cp:revision>
  <dcterms:created xsi:type="dcterms:W3CDTF">2018-08-02T12:30:09Z</dcterms:created>
  <dcterms:modified xsi:type="dcterms:W3CDTF">2022-01-15T16:36:50Z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0x0101009C7A1BA9D707FF438DD76E9248CFBC3E</vt:lpwstr>
  </property>
</Properties>
</file>