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4" r:id="rId4"/>
  </p:sldMasterIdLst>
  <p:notesMasterIdLst>
    <p:notesMasterId r:id="rId10"/>
  </p:notesMasterIdLst>
  <p:handoutMasterIdLst>
    <p:handoutMasterId r:id="rId11"/>
  </p:handoutMasterIdLst>
  <p:sldIdLst>
    <p:sldId id="288" r:id="rId5"/>
    <p:sldId id="289" r:id="rId6"/>
    <p:sldId id="292" r:id="rId7"/>
    <p:sldId id="290" r:id="rId8"/>
    <p:sldId id="291" r:id="rId9"/>
  </p:sldIdLst>
  <p:sldSz cx="6858000" cy="9906000" type="A4"/>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2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F8C26"/>
    <a:srgbClr val="302D84"/>
    <a:srgbClr val="67C8F0"/>
    <a:srgbClr val="333596"/>
    <a:srgbClr val="79B51C"/>
    <a:srgbClr val="E5352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59D5F32-0A0F-44F2-BD45-BF2EA1E1EDDB}" v="180" dt="2019-05-21T13:19:09.98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794" autoAdjust="0"/>
    <p:restoredTop sz="94646"/>
  </p:normalViewPr>
  <p:slideViewPr>
    <p:cSldViewPr snapToGrid="0" snapToObjects="1">
      <p:cViewPr varScale="1">
        <p:scale>
          <a:sx n="44" d="100"/>
          <a:sy n="44" d="100"/>
        </p:scale>
        <p:origin x="684" y="60"/>
      </p:cViewPr>
      <p:guideLst>
        <p:guide orient="horz" pos="312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presProps" Target="presProps.xml"/><Relationship Id="rId17" Type="http://schemas.microsoft.com/office/2015/10/relationships/revisionInfo" Target="revisionInfo.xml"/><Relationship Id="rId2" Type="http://schemas.openxmlformats.org/officeDocument/2006/relationships/customXml" Target="../customXml/item2.xml"/><Relationship Id="rId16"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tableStyles" Target="tableStyles.xml"/><Relationship Id="rId10"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rwen.green@dcct.co.uk" userId="S::arwen.green@dcct.co.uk::f8731e9e-4501-4285-9641-fcea96472165" providerId="AD" clId="Web-{B0EE8126-1737-9653-8859-0FCE01916412}"/>
    <pc:docChg chg="modSld">
      <pc:chgData name="arwen.green@dcct.co.uk" userId="S::arwen.green@dcct.co.uk::f8731e9e-4501-4285-9641-fcea96472165" providerId="AD" clId="Web-{B0EE8126-1737-9653-8859-0FCE01916412}" dt="2019-05-21T12:11:40.174" v="15" actId="20577"/>
      <pc:docMkLst>
        <pc:docMk/>
      </pc:docMkLst>
      <pc:sldChg chg="modSp">
        <pc:chgData name="arwen.green@dcct.co.uk" userId="S::arwen.green@dcct.co.uk::f8731e9e-4501-4285-9641-fcea96472165" providerId="AD" clId="Web-{B0EE8126-1737-9653-8859-0FCE01916412}" dt="2019-05-21T12:10:34.450" v="9"/>
        <pc:sldMkLst>
          <pc:docMk/>
          <pc:sldMk cId="173129216" sldId="288"/>
        </pc:sldMkLst>
        <pc:graphicFrameChg chg="mod modGraphic">
          <ac:chgData name="arwen.green@dcct.co.uk" userId="S::arwen.green@dcct.co.uk::f8731e9e-4501-4285-9641-fcea96472165" providerId="AD" clId="Web-{B0EE8126-1737-9653-8859-0FCE01916412}" dt="2019-05-21T12:10:34.450" v="9"/>
          <ac:graphicFrameMkLst>
            <pc:docMk/>
            <pc:sldMk cId="173129216" sldId="288"/>
            <ac:graphicFrameMk id="13" creationId="{7FA7D4ED-4FC1-43E6-8489-D51F5952997F}"/>
          </ac:graphicFrameMkLst>
        </pc:graphicFrameChg>
      </pc:sldChg>
      <pc:sldChg chg="modSp">
        <pc:chgData name="arwen.green@dcct.co.uk" userId="S::arwen.green@dcct.co.uk::f8731e9e-4501-4285-9641-fcea96472165" providerId="AD" clId="Web-{B0EE8126-1737-9653-8859-0FCE01916412}" dt="2019-05-21T12:11:40.174" v="15" actId="20577"/>
        <pc:sldMkLst>
          <pc:docMk/>
          <pc:sldMk cId="1816831577" sldId="289"/>
        </pc:sldMkLst>
        <pc:spChg chg="mod">
          <ac:chgData name="arwen.green@dcct.co.uk" userId="S::arwen.green@dcct.co.uk::f8731e9e-4501-4285-9641-fcea96472165" providerId="AD" clId="Web-{B0EE8126-1737-9653-8859-0FCE01916412}" dt="2019-05-21T12:11:30.920" v="13" actId="20577"/>
          <ac:spMkLst>
            <pc:docMk/>
            <pc:sldMk cId="1816831577" sldId="289"/>
            <ac:spMk id="14" creationId="{F90380E7-95DA-435F-B409-B36B00979A1E}"/>
          </ac:spMkLst>
        </pc:spChg>
        <pc:spChg chg="mod">
          <ac:chgData name="arwen.green@dcct.co.uk" userId="S::arwen.green@dcct.co.uk::f8731e9e-4501-4285-9641-fcea96472165" providerId="AD" clId="Web-{B0EE8126-1737-9653-8859-0FCE01916412}" dt="2019-05-21T12:11:40.174" v="15" actId="20577"/>
          <ac:spMkLst>
            <pc:docMk/>
            <pc:sldMk cId="1816831577" sldId="289"/>
            <ac:spMk id="18" creationId="{384AD085-658B-40AA-BFA0-853FA0214435}"/>
          </ac:spMkLst>
        </pc:spChg>
      </pc:sldChg>
    </pc:docChg>
  </pc:docChgLst>
  <pc:docChgLst>
    <pc:chgData name="arwen.green@dcct.co.uk" userId="f8731e9e-4501-4285-9641-fcea96472165" providerId="ADAL" clId="{859D5F32-0A0F-44F2-BD45-BF2EA1E1EDDB}"/>
    <pc:docChg chg="custSel modSld">
      <pc:chgData name="arwen.green@dcct.co.uk" userId="f8731e9e-4501-4285-9641-fcea96472165" providerId="ADAL" clId="{859D5F32-0A0F-44F2-BD45-BF2EA1E1EDDB}" dt="2019-05-21T13:20:50.253" v="1517" actId="20577"/>
      <pc:docMkLst>
        <pc:docMk/>
      </pc:docMkLst>
      <pc:sldChg chg="addSp delSp modSp">
        <pc:chgData name="arwen.green@dcct.co.uk" userId="f8731e9e-4501-4285-9641-fcea96472165" providerId="ADAL" clId="{859D5F32-0A0F-44F2-BD45-BF2EA1E1EDDB}" dt="2019-05-21T13:19:58.131" v="1515" actId="20577"/>
        <pc:sldMkLst>
          <pc:docMk/>
          <pc:sldMk cId="1816831577" sldId="289"/>
        </pc:sldMkLst>
        <pc:spChg chg="mod">
          <ac:chgData name="arwen.green@dcct.co.uk" userId="f8731e9e-4501-4285-9641-fcea96472165" providerId="ADAL" clId="{859D5F32-0A0F-44F2-BD45-BF2EA1E1EDDB}" dt="2019-05-21T12:14:46.824" v="92" actId="20577"/>
          <ac:spMkLst>
            <pc:docMk/>
            <pc:sldMk cId="1816831577" sldId="289"/>
            <ac:spMk id="2" creationId="{00000000-0000-0000-0000-000000000000}"/>
          </ac:spMkLst>
        </pc:spChg>
        <pc:spChg chg="mod">
          <ac:chgData name="arwen.green@dcct.co.uk" userId="f8731e9e-4501-4285-9641-fcea96472165" providerId="ADAL" clId="{859D5F32-0A0F-44F2-BD45-BF2EA1E1EDDB}" dt="2019-05-21T12:41:28.603" v="569" actId="14100"/>
          <ac:spMkLst>
            <pc:docMk/>
            <pc:sldMk cId="1816831577" sldId="289"/>
            <ac:spMk id="14" creationId="{F90380E7-95DA-435F-B409-B36B00979A1E}"/>
          </ac:spMkLst>
        </pc:spChg>
        <pc:spChg chg="mod">
          <ac:chgData name="arwen.green@dcct.co.uk" userId="f8731e9e-4501-4285-9641-fcea96472165" providerId="ADAL" clId="{859D5F32-0A0F-44F2-BD45-BF2EA1E1EDDB}" dt="2019-05-21T12:40:48.006" v="564" actId="113"/>
          <ac:spMkLst>
            <pc:docMk/>
            <pc:sldMk cId="1816831577" sldId="289"/>
            <ac:spMk id="15" creationId="{B9A73EAE-9EE1-4862-9B3D-29B72CD2C4BE}"/>
          </ac:spMkLst>
        </pc:spChg>
        <pc:spChg chg="del">
          <ac:chgData name="arwen.green@dcct.co.uk" userId="f8731e9e-4501-4285-9641-fcea96472165" providerId="ADAL" clId="{859D5F32-0A0F-44F2-BD45-BF2EA1E1EDDB}" dt="2019-05-21T12:15:27.219" v="105" actId="478"/>
          <ac:spMkLst>
            <pc:docMk/>
            <pc:sldMk cId="1816831577" sldId="289"/>
            <ac:spMk id="16" creationId="{EAD6B8B4-965A-408B-A2F0-D195A92D8DD0}"/>
          </ac:spMkLst>
        </pc:spChg>
        <pc:spChg chg="mod">
          <ac:chgData name="arwen.green@dcct.co.uk" userId="f8731e9e-4501-4285-9641-fcea96472165" providerId="ADAL" clId="{859D5F32-0A0F-44F2-BD45-BF2EA1E1EDDB}" dt="2019-05-21T13:19:58.131" v="1515" actId="20577"/>
          <ac:spMkLst>
            <pc:docMk/>
            <pc:sldMk cId="1816831577" sldId="289"/>
            <ac:spMk id="18" creationId="{384AD085-658B-40AA-BFA0-853FA0214435}"/>
          </ac:spMkLst>
        </pc:spChg>
        <pc:spChg chg="add del mod">
          <ac:chgData name="arwen.green@dcct.co.uk" userId="f8731e9e-4501-4285-9641-fcea96472165" providerId="ADAL" clId="{859D5F32-0A0F-44F2-BD45-BF2EA1E1EDDB}" dt="2019-05-21T12:36:22.027" v="442"/>
          <ac:spMkLst>
            <pc:docMk/>
            <pc:sldMk cId="1816831577" sldId="289"/>
            <ac:spMk id="21" creationId="{547C9D70-4C67-4258-9931-47E0C91A1FC2}"/>
          </ac:spMkLst>
        </pc:spChg>
        <pc:spChg chg="add mod">
          <ac:chgData name="arwen.green@dcct.co.uk" userId="f8731e9e-4501-4285-9641-fcea96472165" providerId="ADAL" clId="{859D5F32-0A0F-44F2-BD45-BF2EA1E1EDDB}" dt="2019-05-21T12:40:22.896" v="559" actId="1076"/>
          <ac:spMkLst>
            <pc:docMk/>
            <pc:sldMk cId="1816831577" sldId="289"/>
            <ac:spMk id="23" creationId="{087B49CC-B5BE-4991-8151-875D83187536}"/>
          </ac:spMkLst>
        </pc:spChg>
        <pc:spChg chg="add mod">
          <ac:chgData name="arwen.green@dcct.co.uk" userId="f8731e9e-4501-4285-9641-fcea96472165" providerId="ADAL" clId="{859D5F32-0A0F-44F2-BD45-BF2EA1E1EDDB}" dt="2019-05-21T12:41:04.074" v="565" actId="1076"/>
          <ac:spMkLst>
            <pc:docMk/>
            <pc:sldMk cId="1816831577" sldId="289"/>
            <ac:spMk id="24" creationId="{FAD20A56-A4BE-46B1-821C-B43F16653FDC}"/>
          </ac:spMkLst>
        </pc:spChg>
        <pc:graphicFrameChg chg="del">
          <ac:chgData name="arwen.green@dcct.co.uk" userId="f8731e9e-4501-4285-9641-fcea96472165" providerId="ADAL" clId="{859D5F32-0A0F-44F2-BD45-BF2EA1E1EDDB}" dt="2019-05-21T12:15:32.196" v="107" actId="478"/>
          <ac:graphicFrameMkLst>
            <pc:docMk/>
            <pc:sldMk cId="1816831577" sldId="289"/>
            <ac:graphicFrameMk id="17" creationId="{9B176FAA-062E-42DA-B900-920D30D55689}"/>
          </ac:graphicFrameMkLst>
        </pc:graphicFrameChg>
        <pc:graphicFrameChg chg="del">
          <ac:chgData name="arwen.green@dcct.co.uk" userId="f8731e9e-4501-4285-9641-fcea96472165" providerId="ADAL" clId="{859D5F32-0A0F-44F2-BD45-BF2EA1E1EDDB}" dt="2019-05-21T12:15:41.218" v="108" actId="478"/>
          <ac:graphicFrameMkLst>
            <pc:docMk/>
            <pc:sldMk cId="1816831577" sldId="289"/>
            <ac:graphicFrameMk id="19" creationId="{866CAF32-177F-4FCE-903F-5E89EF4C86ED}"/>
          </ac:graphicFrameMkLst>
        </pc:graphicFrameChg>
        <pc:picChg chg="add mod">
          <ac:chgData name="arwen.green@dcct.co.uk" userId="f8731e9e-4501-4285-9641-fcea96472165" providerId="ADAL" clId="{859D5F32-0A0F-44F2-BD45-BF2EA1E1EDDB}" dt="2019-05-21T12:40:34.215" v="562" actId="1076"/>
          <ac:picMkLst>
            <pc:docMk/>
            <pc:sldMk cId="1816831577" sldId="289"/>
            <ac:picMk id="6" creationId="{A43FA160-7CFA-4FBB-8591-1AFC23167FB0}"/>
          </ac:picMkLst>
        </pc:picChg>
        <pc:picChg chg="del">
          <ac:chgData name="arwen.green@dcct.co.uk" userId="f8731e9e-4501-4285-9641-fcea96472165" providerId="ADAL" clId="{859D5F32-0A0F-44F2-BD45-BF2EA1E1EDDB}" dt="2019-05-21T12:15:24.326" v="104" actId="478"/>
          <ac:picMkLst>
            <pc:docMk/>
            <pc:sldMk cId="1816831577" sldId="289"/>
            <ac:picMk id="13" creationId="{D557C6D5-9D46-465A-917C-B52AA1AA2A08}"/>
          </ac:picMkLst>
        </pc:picChg>
        <pc:picChg chg="add mod">
          <ac:chgData name="arwen.green@dcct.co.uk" userId="f8731e9e-4501-4285-9641-fcea96472165" providerId="ADAL" clId="{859D5F32-0A0F-44F2-BD45-BF2EA1E1EDDB}" dt="2019-05-21T12:41:06.509" v="566" actId="1076"/>
          <ac:picMkLst>
            <pc:docMk/>
            <pc:sldMk cId="1816831577" sldId="289"/>
            <ac:picMk id="20" creationId="{718ADA4A-9698-4857-981C-CDAB596CD153}"/>
          </ac:picMkLst>
        </pc:picChg>
        <pc:cxnChg chg="del">
          <ac:chgData name="arwen.green@dcct.co.uk" userId="f8731e9e-4501-4285-9641-fcea96472165" providerId="ADAL" clId="{859D5F32-0A0F-44F2-BD45-BF2EA1E1EDDB}" dt="2019-05-21T12:15:29.326" v="106" actId="478"/>
          <ac:cxnSpMkLst>
            <pc:docMk/>
            <pc:sldMk cId="1816831577" sldId="289"/>
            <ac:cxnSpMk id="22" creationId="{DF44EE7D-2A62-43A7-AF1F-D1B73271B491}"/>
          </ac:cxnSpMkLst>
        </pc:cxnChg>
      </pc:sldChg>
      <pc:sldChg chg="delSp modSp">
        <pc:chgData name="arwen.green@dcct.co.uk" userId="f8731e9e-4501-4285-9641-fcea96472165" providerId="ADAL" clId="{859D5F32-0A0F-44F2-BD45-BF2EA1E1EDDB}" dt="2019-05-21T13:09:40.010" v="930" actId="1076"/>
        <pc:sldMkLst>
          <pc:docMk/>
          <pc:sldMk cId="3583350025" sldId="290"/>
        </pc:sldMkLst>
        <pc:spChg chg="mod">
          <ac:chgData name="arwen.green@dcct.co.uk" userId="f8731e9e-4501-4285-9641-fcea96472165" providerId="ADAL" clId="{859D5F32-0A0F-44F2-BD45-BF2EA1E1EDDB}" dt="2019-05-21T12:15:05.901" v="103" actId="20577"/>
          <ac:spMkLst>
            <pc:docMk/>
            <pc:sldMk cId="3583350025" sldId="290"/>
            <ac:spMk id="2" creationId="{00000000-0000-0000-0000-000000000000}"/>
          </ac:spMkLst>
        </pc:spChg>
        <pc:spChg chg="mod">
          <ac:chgData name="arwen.green@dcct.co.uk" userId="f8731e9e-4501-4285-9641-fcea96472165" providerId="ADAL" clId="{859D5F32-0A0F-44F2-BD45-BF2EA1E1EDDB}" dt="2019-05-21T12:57:34.917" v="684" actId="1076"/>
          <ac:spMkLst>
            <pc:docMk/>
            <pc:sldMk cId="3583350025" sldId="290"/>
            <ac:spMk id="23" creationId="{DCF3D0E6-48E4-4E44-8054-4C4CA959DE2E}"/>
          </ac:spMkLst>
        </pc:spChg>
        <pc:spChg chg="del mod">
          <ac:chgData name="arwen.green@dcct.co.uk" userId="f8731e9e-4501-4285-9641-fcea96472165" providerId="ADAL" clId="{859D5F32-0A0F-44F2-BD45-BF2EA1E1EDDB}" dt="2019-05-21T12:56:29.723" v="679"/>
          <ac:spMkLst>
            <pc:docMk/>
            <pc:sldMk cId="3583350025" sldId="290"/>
            <ac:spMk id="24" creationId="{B7E3F48F-2C8A-47F9-B020-26B6716DA3EA}"/>
          </ac:spMkLst>
        </pc:spChg>
        <pc:spChg chg="mod">
          <ac:chgData name="arwen.green@dcct.co.uk" userId="f8731e9e-4501-4285-9641-fcea96472165" providerId="ADAL" clId="{859D5F32-0A0F-44F2-BD45-BF2EA1E1EDDB}" dt="2019-05-21T13:09:40.010" v="930" actId="1076"/>
          <ac:spMkLst>
            <pc:docMk/>
            <pc:sldMk cId="3583350025" sldId="290"/>
            <ac:spMk id="27" creationId="{0B7C0DB7-D57B-4870-A6D7-E5EAD02849C3}"/>
          </ac:spMkLst>
        </pc:spChg>
        <pc:graphicFrameChg chg="modGraphic">
          <ac:chgData name="arwen.green@dcct.co.uk" userId="f8731e9e-4501-4285-9641-fcea96472165" providerId="ADAL" clId="{859D5F32-0A0F-44F2-BD45-BF2EA1E1EDDB}" dt="2019-05-21T13:06:22.304" v="883" actId="20577"/>
          <ac:graphicFrameMkLst>
            <pc:docMk/>
            <pc:sldMk cId="3583350025" sldId="290"/>
            <ac:graphicFrameMk id="11" creationId="{20E8CB46-FA24-4089-A991-608026B47D83}"/>
          </ac:graphicFrameMkLst>
        </pc:graphicFrameChg>
        <pc:graphicFrameChg chg="modGraphic">
          <ac:chgData name="arwen.green@dcct.co.uk" userId="f8731e9e-4501-4285-9641-fcea96472165" providerId="ADAL" clId="{859D5F32-0A0F-44F2-BD45-BF2EA1E1EDDB}" dt="2019-05-21T12:43:58.852" v="669" actId="20577"/>
          <ac:graphicFrameMkLst>
            <pc:docMk/>
            <pc:sldMk cId="3583350025" sldId="290"/>
            <ac:graphicFrameMk id="18" creationId="{CF768FA7-540D-4102-88C1-10586B27F475}"/>
          </ac:graphicFrameMkLst>
        </pc:graphicFrameChg>
        <pc:picChg chg="mod">
          <ac:chgData name="arwen.green@dcct.co.uk" userId="f8731e9e-4501-4285-9641-fcea96472165" providerId="ADAL" clId="{859D5F32-0A0F-44F2-BD45-BF2EA1E1EDDB}" dt="2019-05-21T13:06:37.858" v="885" actId="1076"/>
          <ac:picMkLst>
            <pc:docMk/>
            <pc:sldMk cId="3583350025" sldId="290"/>
            <ac:picMk id="21" creationId="{321B3689-9EFA-4CAE-BC23-8C9A6E26FC7A}"/>
          </ac:picMkLst>
        </pc:picChg>
      </pc:sldChg>
      <pc:sldChg chg="addSp modSp">
        <pc:chgData name="arwen.green@dcct.co.uk" userId="f8731e9e-4501-4285-9641-fcea96472165" providerId="ADAL" clId="{859D5F32-0A0F-44F2-BD45-BF2EA1E1EDDB}" dt="2019-05-21T13:19:18.624" v="1514" actId="1076"/>
        <pc:sldMkLst>
          <pc:docMk/>
          <pc:sldMk cId="2654957726" sldId="291"/>
        </pc:sldMkLst>
        <pc:graphicFrameChg chg="mod modGraphic">
          <ac:chgData name="arwen.green@dcct.co.uk" userId="f8731e9e-4501-4285-9641-fcea96472165" providerId="ADAL" clId="{859D5F32-0A0F-44F2-BD45-BF2EA1E1EDDB}" dt="2019-05-21T13:14:00.673" v="1462" actId="1076"/>
          <ac:graphicFrameMkLst>
            <pc:docMk/>
            <pc:sldMk cId="2654957726" sldId="291"/>
            <ac:graphicFrameMk id="8" creationId="{0BB7D70C-8E6C-491D-B0CA-5E0EA4DFCF66}"/>
          </ac:graphicFrameMkLst>
        </pc:graphicFrameChg>
        <pc:graphicFrameChg chg="modGraphic">
          <ac:chgData name="arwen.green@dcct.co.uk" userId="f8731e9e-4501-4285-9641-fcea96472165" providerId="ADAL" clId="{859D5F32-0A0F-44F2-BD45-BF2EA1E1EDDB}" dt="2019-05-21T13:18:59.299" v="1509" actId="20577"/>
          <ac:graphicFrameMkLst>
            <pc:docMk/>
            <pc:sldMk cId="2654957726" sldId="291"/>
            <ac:graphicFrameMk id="11" creationId="{20E8CB46-FA24-4089-A991-608026B47D83}"/>
          </ac:graphicFrameMkLst>
        </pc:graphicFrameChg>
        <pc:picChg chg="add mod">
          <ac:chgData name="arwen.green@dcct.co.uk" userId="f8731e9e-4501-4285-9641-fcea96472165" providerId="ADAL" clId="{859D5F32-0A0F-44F2-BD45-BF2EA1E1EDDB}" dt="2019-05-21T13:19:18.624" v="1514" actId="1076"/>
          <ac:picMkLst>
            <pc:docMk/>
            <pc:sldMk cId="2654957726" sldId="291"/>
            <ac:picMk id="6" creationId="{BFAA8B46-7E3E-4309-8E82-992C99D4CC9D}"/>
          </ac:picMkLst>
        </pc:picChg>
      </pc:sldChg>
      <pc:sldChg chg="delSp modSp">
        <pc:chgData name="arwen.green@dcct.co.uk" userId="f8731e9e-4501-4285-9641-fcea96472165" providerId="ADAL" clId="{859D5F32-0A0F-44F2-BD45-BF2EA1E1EDDB}" dt="2019-05-21T13:20:50.253" v="1517" actId="20577"/>
        <pc:sldMkLst>
          <pc:docMk/>
          <pc:sldMk cId="2922516993" sldId="292"/>
        </pc:sldMkLst>
        <pc:spChg chg="del">
          <ac:chgData name="arwen.green@dcct.co.uk" userId="f8731e9e-4501-4285-9641-fcea96472165" providerId="ADAL" clId="{859D5F32-0A0F-44F2-BD45-BF2EA1E1EDDB}" dt="2019-05-21T12:28:00.138" v="300" actId="478"/>
          <ac:spMkLst>
            <pc:docMk/>
            <pc:sldMk cId="2922516993" sldId="292"/>
            <ac:spMk id="8" creationId="{F284B620-3FF4-4E43-85EB-564F0AD007D6}"/>
          </ac:spMkLst>
        </pc:spChg>
        <pc:spChg chg="del">
          <ac:chgData name="arwen.green@dcct.co.uk" userId="f8731e9e-4501-4285-9641-fcea96472165" providerId="ADAL" clId="{859D5F32-0A0F-44F2-BD45-BF2EA1E1EDDB}" dt="2019-05-21T12:27:59.137" v="299" actId="478"/>
          <ac:spMkLst>
            <pc:docMk/>
            <pc:sldMk cId="2922516993" sldId="292"/>
            <ac:spMk id="14" creationId="{F90380E7-95DA-435F-B409-B36B00979A1E}"/>
          </ac:spMkLst>
        </pc:spChg>
        <pc:spChg chg="mod">
          <ac:chgData name="arwen.green@dcct.co.uk" userId="f8731e9e-4501-4285-9641-fcea96472165" providerId="ADAL" clId="{859D5F32-0A0F-44F2-BD45-BF2EA1E1EDDB}" dt="2019-05-21T13:20:50.253" v="1517" actId="20577"/>
          <ac:spMkLst>
            <pc:docMk/>
            <pc:sldMk cId="2922516993" sldId="292"/>
            <ac:spMk id="16" creationId="{EAD6B8B4-965A-408B-A2F0-D195A92D8DD0}"/>
          </ac:spMkLst>
        </pc:spChg>
        <pc:spChg chg="del mod">
          <ac:chgData name="arwen.green@dcct.co.uk" userId="f8731e9e-4501-4285-9641-fcea96472165" providerId="ADAL" clId="{859D5F32-0A0F-44F2-BD45-BF2EA1E1EDDB}" dt="2019-05-21T12:28:02.856" v="302" actId="478"/>
          <ac:spMkLst>
            <pc:docMk/>
            <pc:sldMk cId="2922516993" sldId="292"/>
            <ac:spMk id="18" creationId="{384AD085-658B-40AA-BFA0-853FA0214435}"/>
          </ac:spMkLst>
        </pc:spChg>
        <pc:graphicFrameChg chg="mod modGraphic">
          <ac:chgData name="arwen.green@dcct.co.uk" userId="f8731e9e-4501-4285-9641-fcea96472165" providerId="ADAL" clId="{859D5F32-0A0F-44F2-BD45-BF2EA1E1EDDB}" dt="2019-05-21T12:28:40.489" v="309" actId="14100"/>
          <ac:graphicFrameMkLst>
            <pc:docMk/>
            <pc:sldMk cId="2922516993" sldId="292"/>
            <ac:graphicFrameMk id="17" creationId="{9B176FAA-062E-42DA-B900-920D30D55689}"/>
          </ac:graphicFrameMkLst>
        </pc:graphicFrameChg>
        <pc:graphicFrameChg chg="mod">
          <ac:chgData name="arwen.green@dcct.co.uk" userId="f8731e9e-4501-4285-9641-fcea96472165" providerId="ADAL" clId="{859D5F32-0A0F-44F2-BD45-BF2EA1E1EDDB}" dt="2019-05-21T12:28:25.436" v="308" actId="1076"/>
          <ac:graphicFrameMkLst>
            <pc:docMk/>
            <pc:sldMk cId="2922516993" sldId="292"/>
            <ac:graphicFrameMk id="19" creationId="{866CAF32-177F-4FCE-903F-5E89EF4C86ED}"/>
          </ac:graphicFrameMkLst>
        </pc:graphicFrameChg>
        <pc:picChg chg="del">
          <ac:chgData name="arwen.green@dcct.co.uk" userId="f8731e9e-4501-4285-9641-fcea96472165" providerId="ADAL" clId="{859D5F32-0A0F-44F2-BD45-BF2EA1E1EDDB}" dt="2019-05-21T12:28:01.554" v="301" actId="478"/>
          <ac:picMkLst>
            <pc:docMk/>
            <pc:sldMk cId="2922516993" sldId="292"/>
            <ac:picMk id="10" creationId="{C61B358F-8293-4D00-BEE0-CEEC5ACAAB9E}"/>
          </ac:picMkLst>
        </pc:picChg>
        <pc:picChg chg="del">
          <ac:chgData name="arwen.green@dcct.co.uk" userId="f8731e9e-4501-4285-9641-fcea96472165" providerId="ADAL" clId="{859D5F32-0A0F-44F2-BD45-BF2EA1E1EDDB}" dt="2019-05-21T12:28:04.234" v="303" actId="478"/>
          <ac:picMkLst>
            <pc:docMk/>
            <pc:sldMk cId="2922516993" sldId="292"/>
            <ac:picMk id="12" creationId="{99DEF47B-5927-43BA-9332-0CFC25B982A5}"/>
          </ac:picMkLst>
        </pc:picChg>
        <pc:picChg chg="mod">
          <ac:chgData name="arwen.green@dcct.co.uk" userId="f8731e9e-4501-4285-9641-fcea96472165" providerId="ADAL" clId="{859D5F32-0A0F-44F2-BD45-BF2EA1E1EDDB}" dt="2019-05-21T12:28:06.786" v="304" actId="1076"/>
          <ac:picMkLst>
            <pc:docMk/>
            <pc:sldMk cId="2922516993" sldId="292"/>
            <ac:picMk id="13" creationId="{D557C6D5-9D46-465A-917C-B52AA1AA2A08}"/>
          </ac:picMkLst>
        </pc:picChg>
        <pc:cxnChg chg="mod">
          <ac:chgData name="arwen.green@dcct.co.uk" userId="f8731e9e-4501-4285-9641-fcea96472165" providerId="ADAL" clId="{859D5F32-0A0F-44F2-BD45-BF2EA1E1EDDB}" dt="2019-05-21T12:28:12.845" v="306" actId="1076"/>
          <ac:cxnSpMkLst>
            <pc:docMk/>
            <pc:sldMk cId="2922516993" sldId="292"/>
            <ac:cxnSpMk id="22" creationId="{DF44EE7D-2A62-43A7-AF1F-D1B73271B491}"/>
          </ac:cxnSpMkLst>
        </pc:cxnChg>
      </pc:sldChg>
    </pc:docChg>
  </pc:docChgLst>
  <pc:docChgLst>
    <pc:chgData name="arwen.green@dcct.co.uk" userId="S::arwen.green@dcct.co.uk::f8731e9e-4501-4285-9641-fcea96472165" providerId="AD" clId="Web-{777F483D-4AC8-C65E-85AC-A1F590180C22}"/>
    <pc:docChg chg="modSld">
      <pc:chgData name="arwen.green@dcct.co.uk" userId="S::arwen.green@dcct.co.uk::f8731e9e-4501-4285-9641-fcea96472165" providerId="AD" clId="Web-{777F483D-4AC8-C65E-85AC-A1F590180C22}" dt="2019-06-17T09:06:23.445" v="10" actId="20577"/>
      <pc:docMkLst>
        <pc:docMk/>
      </pc:docMkLst>
      <pc:sldChg chg="modSp">
        <pc:chgData name="arwen.green@dcct.co.uk" userId="S::arwen.green@dcct.co.uk::f8731e9e-4501-4285-9641-fcea96472165" providerId="AD" clId="Web-{777F483D-4AC8-C65E-85AC-A1F590180C22}" dt="2019-06-17T09:06:23.445" v="10" actId="20577"/>
        <pc:sldMkLst>
          <pc:docMk/>
          <pc:sldMk cId="1816831577" sldId="289"/>
        </pc:sldMkLst>
        <pc:spChg chg="mod">
          <ac:chgData name="arwen.green@dcct.co.uk" userId="S::arwen.green@dcct.co.uk::f8731e9e-4501-4285-9641-fcea96472165" providerId="AD" clId="Web-{777F483D-4AC8-C65E-85AC-A1F590180C22}" dt="2019-06-17T09:06:23.445" v="10" actId="20577"/>
          <ac:spMkLst>
            <pc:docMk/>
            <pc:sldMk cId="1816831577" sldId="289"/>
            <ac:spMk id="18" creationId="{384AD085-658B-40AA-BFA0-853FA0214435}"/>
          </ac:spMkLst>
        </pc:spChg>
      </pc:sldChg>
    </pc:docChg>
  </pc:docChgLst>
  <pc:docChgLst>
    <pc:chgData name="carly.burns@dcct.co.uk" userId="7d53298f-584b-44cb-a4ee-55db08178d2e" providerId="ADAL" clId="{1B726AFE-DF89-465C-BD86-9268E98122DA}"/>
    <pc:docChg chg="modSld">
      <pc:chgData name="carly.burns@dcct.co.uk" userId="7d53298f-584b-44cb-a4ee-55db08178d2e" providerId="ADAL" clId="{1B726AFE-DF89-465C-BD86-9268E98122DA}" dt="2019-05-02T12:17:32.859" v="70" actId="20577"/>
      <pc:docMkLst>
        <pc:docMk/>
      </pc:docMkLst>
      <pc:sldChg chg="modSp">
        <pc:chgData name="carly.burns@dcct.co.uk" userId="7d53298f-584b-44cb-a4ee-55db08178d2e" providerId="ADAL" clId="{1B726AFE-DF89-465C-BD86-9268E98122DA}" dt="2019-05-02T12:16:41.333" v="32" actId="6549"/>
        <pc:sldMkLst>
          <pc:docMk/>
          <pc:sldMk cId="173129216" sldId="288"/>
        </pc:sldMkLst>
        <pc:spChg chg="mod">
          <ac:chgData name="carly.burns@dcct.co.uk" userId="7d53298f-584b-44cb-a4ee-55db08178d2e" providerId="ADAL" clId="{1B726AFE-DF89-465C-BD86-9268E98122DA}" dt="2019-05-02T12:16:41.333" v="32" actId="6549"/>
          <ac:spMkLst>
            <pc:docMk/>
            <pc:sldMk cId="173129216" sldId="288"/>
            <ac:spMk id="2" creationId="{00000000-0000-0000-0000-000000000000}"/>
          </ac:spMkLst>
        </pc:spChg>
      </pc:sldChg>
      <pc:sldChg chg="modSp">
        <pc:chgData name="carly.burns@dcct.co.uk" userId="7d53298f-584b-44cb-a4ee-55db08178d2e" providerId="ADAL" clId="{1B726AFE-DF89-465C-BD86-9268E98122DA}" dt="2019-05-02T12:17:32.859" v="70" actId="20577"/>
        <pc:sldMkLst>
          <pc:docMk/>
          <pc:sldMk cId="1816831577" sldId="289"/>
        </pc:sldMkLst>
        <pc:spChg chg="mod">
          <ac:chgData name="carly.burns@dcct.co.uk" userId="7d53298f-584b-44cb-a4ee-55db08178d2e" providerId="ADAL" clId="{1B726AFE-DF89-465C-BD86-9268E98122DA}" dt="2019-05-02T12:16:54.748" v="36" actId="20577"/>
          <ac:spMkLst>
            <pc:docMk/>
            <pc:sldMk cId="1816831577" sldId="289"/>
            <ac:spMk id="16" creationId="{EAD6B8B4-965A-408B-A2F0-D195A92D8DD0}"/>
          </ac:spMkLst>
        </pc:spChg>
        <pc:graphicFrameChg chg="modGraphic">
          <ac:chgData name="carly.burns@dcct.co.uk" userId="7d53298f-584b-44cb-a4ee-55db08178d2e" providerId="ADAL" clId="{1B726AFE-DF89-465C-BD86-9268E98122DA}" dt="2019-05-02T12:17:09.922" v="53" actId="20577"/>
          <ac:graphicFrameMkLst>
            <pc:docMk/>
            <pc:sldMk cId="1816831577" sldId="289"/>
            <ac:graphicFrameMk id="17" creationId="{9B176FAA-062E-42DA-B900-920D30D55689}"/>
          </ac:graphicFrameMkLst>
        </pc:graphicFrameChg>
        <pc:graphicFrameChg chg="modGraphic">
          <ac:chgData name="carly.burns@dcct.co.uk" userId="7d53298f-584b-44cb-a4ee-55db08178d2e" providerId="ADAL" clId="{1B726AFE-DF89-465C-BD86-9268E98122DA}" dt="2019-05-02T12:17:32.859" v="70" actId="20577"/>
          <ac:graphicFrameMkLst>
            <pc:docMk/>
            <pc:sldMk cId="1816831577" sldId="289"/>
            <ac:graphicFrameMk id="19" creationId="{866CAF32-177F-4FCE-903F-5E89EF4C86ED}"/>
          </ac:graphicFrameMkLst>
        </pc:graphicFrame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2945659" cy="498056"/>
          </a:xfrm>
          <a:prstGeom prst="rect">
            <a:avLst/>
          </a:prstGeom>
        </p:spPr>
        <p:txBody>
          <a:bodyPr vert="horz" lIns="91294" tIns="45647" rIns="91294" bIns="45647" rtlCol="0"/>
          <a:lstStyle>
            <a:lvl1pPr algn="l">
              <a:defRPr sz="1200"/>
            </a:lvl1pPr>
          </a:lstStyle>
          <a:p>
            <a:endParaRPr lang="en-US" dirty="0"/>
          </a:p>
        </p:txBody>
      </p:sp>
      <p:sp>
        <p:nvSpPr>
          <p:cNvPr id="3" name="Date Placeholder 2"/>
          <p:cNvSpPr>
            <a:spLocks noGrp="1"/>
          </p:cNvSpPr>
          <p:nvPr>
            <p:ph type="dt" sz="quarter" idx="1"/>
          </p:nvPr>
        </p:nvSpPr>
        <p:spPr>
          <a:xfrm>
            <a:off x="3850443" y="1"/>
            <a:ext cx="2945659" cy="498056"/>
          </a:xfrm>
          <a:prstGeom prst="rect">
            <a:avLst/>
          </a:prstGeom>
        </p:spPr>
        <p:txBody>
          <a:bodyPr vert="horz" lIns="91294" tIns="45647" rIns="91294" bIns="45647" rtlCol="0"/>
          <a:lstStyle>
            <a:lvl1pPr algn="r">
              <a:defRPr sz="1200"/>
            </a:lvl1pPr>
          </a:lstStyle>
          <a:p>
            <a:fld id="{25A93699-4242-4745-8758-EA6FCB78B897}" type="datetimeFigureOut">
              <a:rPr lang="en-US" smtClean="0"/>
              <a:t>7/1/2019</a:t>
            </a:fld>
            <a:endParaRPr lang="en-US" dirty="0"/>
          </a:p>
        </p:txBody>
      </p:sp>
      <p:sp>
        <p:nvSpPr>
          <p:cNvPr id="4" name="Footer Placeholder 3"/>
          <p:cNvSpPr>
            <a:spLocks noGrp="1"/>
          </p:cNvSpPr>
          <p:nvPr>
            <p:ph type="ftr" sz="quarter" idx="2"/>
          </p:nvPr>
        </p:nvSpPr>
        <p:spPr>
          <a:xfrm>
            <a:off x="1" y="9428584"/>
            <a:ext cx="2945659" cy="498055"/>
          </a:xfrm>
          <a:prstGeom prst="rect">
            <a:avLst/>
          </a:prstGeom>
        </p:spPr>
        <p:txBody>
          <a:bodyPr vert="horz" lIns="91294" tIns="45647" rIns="91294" bIns="45647"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294" tIns="45647" rIns="91294" bIns="45647" rtlCol="0" anchor="b"/>
          <a:lstStyle>
            <a:lvl1pPr algn="r">
              <a:defRPr sz="1200"/>
            </a:lvl1pPr>
          </a:lstStyle>
          <a:p>
            <a:fld id="{9D677A2F-CC67-284D-82DD-21354402FA75}" type="slidenum">
              <a:rPr lang="en-US" smtClean="0"/>
              <a:t>‹#›</a:t>
            </a:fld>
            <a:endParaRPr lang="en-US" dirty="0"/>
          </a:p>
        </p:txBody>
      </p:sp>
    </p:spTree>
    <p:extLst>
      <p:ext uri="{BB962C8B-B14F-4D97-AF65-F5344CB8AC3E}">
        <p14:creationId xmlns:p14="http://schemas.microsoft.com/office/powerpoint/2010/main" val="3569642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2945659" cy="498056"/>
          </a:xfrm>
          <a:prstGeom prst="rect">
            <a:avLst/>
          </a:prstGeom>
        </p:spPr>
        <p:txBody>
          <a:bodyPr vert="horz" lIns="91294" tIns="45647" rIns="91294" bIns="45647" rtlCol="0"/>
          <a:lstStyle>
            <a:lvl1pPr algn="l">
              <a:defRPr sz="1200"/>
            </a:lvl1pPr>
          </a:lstStyle>
          <a:p>
            <a:endParaRPr lang="en-US" dirty="0"/>
          </a:p>
        </p:txBody>
      </p:sp>
      <p:sp>
        <p:nvSpPr>
          <p:cNvPr id="3" name="Date Placeholder 2"/>
          <p:cNvSpPr>
            <a:spLocks noGrp="1"/>
          </p:cNvSpPr>
          <p:nvPr>
            <p:ph type="dt" idx="1"/>
          </p:nvPr>
        </p:nvSpPr>
        <p:spPr>
          <a:xfrm>
            <a:off x="3850443" y="1"/>
            <a:ext cx="2945659" cy="498056"/>
          </a:xfrm>
          <a:prstGeom prst="rect">
            <a:avLst/>
          </a:prstGeom>
        </p:spPr>
        <p:txBody>
          <a:bodyPr vert="horz" lIns="91294" tIns="45647" rIns="91294" bIns="45647" rtlCol="0"/>
          <a:lstStyle>
            <a:lvl1pPr algn="r">
              <a:defRPr sz="1200"/>
            </a:lvl1pPr>
          </a:lstStyle>
          <a:p>
            <a:fld id="{CBAD239D-69F5-B145-BBFE-84CBE1154B43}" type="datetimeFigureOut">
              <a:rPr lang="en-US" smtClean="0"/>
              <a:t>7/1/2019</a:t>
            </a:fld>
            <a:endParaRPr lang="en-US" dirty="0"/>
          </a:p>
        </p:txBody>
      </p:sp>
      <p:sp>
        <p:nvSpPr>
          <p:cNvPr id="4" name="Slide Image Placeholder 3"/>
          <p:cNvSpPr>
            <a:spLocks noGrp="1" noRot="1" noChangeAspect="1"/>
          </p:cNvSpPr>
          <p:nvPr>
            <p:ph type="sldImg" idx="2"/>
          </p:nvPr>
        </p:nvSpPr>
        <p:spPr>
          <a:xfrm>
            <a:off x="2239963" y="1241425"/>
            <a:ext cx="2317750" cy="3349625"/>
          </a:xfrm>
          <a:prstGeom prst="rect">
            <a:avLst/>
          </a:prstGeom>
          <a:noFill/>
          <a:ln w="12700">
            <a:solidFill>
              <a:prstClr val="black"/>
            </a:solidFill>
          </a:ln>
        </p:spPr>
        <p:txBody>
          <a:bodyPr vert="horz" lIns="91294" tIns="45647" rIns="91294" bIns="45647" rtlCol="0" anchor="ctr"/>
          <a:lstStyle/>
          <a:p>
            <a:endParaRPr lang="en-US" dirty="0"/>
          </a:p>
        </p:txBody>
      </p:sp>
      <p:sp>
        <p:nvSpPr>
          <p:cNvPr id="5" name="Notes Placeholder 4"/>
          <p:cNvSpPr>
            <a:spLocks noGrp="1"/>
          </p:cNvSpPr>
          <p:nvPr>
            <p:ph type="body" sz="quarter" idx="3"/>
          </p:nvPr>
        </p:nvSpPr>
        <p:spPr>
          <a:xfrm>
            <a:off x="679768" y="4777195"/>
            <a:ext cx="5438140" cy="3908613"/>
          </a:xfrm>
          <a:prstGeom prst="rect">
            <a:avLst/>
          </a:prstGeom>
        </p:spPr>
        <p:txBody>
          <a:bodyPr vert="horz" lIns="91294" tIns="45647" rIns="91294" bIns="45647"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1" y="9428584"/>
            <a:ext cx="2945659" cy="498055"/>
          </a:xfrm>
          <a:prstGeom prst="rect">
            <a:avLst/>
          </a:prstGeom>
        </p:spPr>
        <p:txBody>
          <a:bodyPr vert="horz" lIns="91294" tIns="45647" rIns="91294" bIns="45647"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294" tIns="45647" rIns="91294" bIns="45647" rtlCol="0" anchor="b"/>
          <a:lstStyle>
            <a:lvl1pPr algn="r">
              <a:defRPr sz="1200"/>
            </a:lvl1pPr>
          </a:lstStyle>
          <a:p>
            <a:fld id="{0E82055B-90E0-F04B-81AF-629D33B8DCD1}" type="slidenum">
              <a:rPr lang="en-US" smtClean="0"/>
              <a:t>‹#›</a:t>
            </a:fld>
            <a:endParaRPr lang="en-US" dirty="0"/>
          </a:p>
        </p:txBody>
      </p:sp>
    </p:spTree>
    <p:extLst>
      <p:ext uri="{BB962C8B-B14F-4D97-AF65-F5344CB8AC3E}">
        <p14:creationId xmlns:p14="http://schemas.microsoft.com/office/powerpoint/2010/main" val="6944492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E82055B-90E0-F04B-81AF-629D33B8DCD1}" type="slidenum">
              <a:rPr lang="en-US" smtClean="0"/>
              <a:t>1</a:t>
            </a:fld>
            <a:endParaRPr lang="en-US" dirty="0"/>
          </a:p>
        </p:txBody>
      </p:sp>
    </p:spTree>
    <p:extLst>
      <p:ext uri="{BB962C8B-B14F-4D97-AF65-F5344CB8AC3E}">
        <p14:creationId xmlns:p14="http://schemas.microsoft.com/office/powerpoint/2010/main" val="28547738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E82055B-90E0-F04B-81AF-629D33B8DCD1}" type="slidenum">
              <a:rPr lang="en-US" smtClean="0"/>
              <a:t>2</a:t>
            </a:fld>
            <a:endParaRPr lang="en-US" dirty="0"/>
          </a:p>
        </p:txBody>
      </p:sp>
    </p:spTree>
    <p:extLst>
      <p:ext uri="{BB962C8B-B14F-4D97-AF65-F5344CB8AC3E}">
        <p14:creationId xmlns:p14="http://schemas.microsoft.com/office/powerpoint/2010/main" val="5754399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E82055B-90E0-F04B-81AF-629D33B8DCD1}" type="slidenum">
              <a:rPr lang="en-US" smtClean="0"/>
              <a:t>3</a:t>
            </a:fld>
            <a:endParaRPr lang="en-US" dirty="0"/>
          </a:p>
        </p:txBody>
      </p:sp>
    </p:spTree>
    <p:extLst>
      <p:ext uri="{BB962C8B-B14F-4D97-AF65-F5344CB8AC3E}">
        <p14:creationId xmlns:p14="http://schemas.microsoft.com/office/powerpoint/2010/main" val="39046855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E82055B-90E0-F04B-81AF-629D33B8DCD1}" type="slidenum">
              <a:rPr lang="en-US" smtClean="0"/>
              <a:t>4</a:t>
            </a:fld>
            <a:endParaRPr lang="en-US" dirty="0"/>
          </a:p>
        </p:txBody>
      </p:sp>
    </p:spTree>
    <p:extLst>
      <p:ext uri="{BB962C8B-B14F-4D97-AF65-F5344CB8AC3E}">
        <p14:creationId xmlns:p14="http://schemas.microsoft.com/office/powerpoint/2010/main" val="37534039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E82055B-90E0-F04B-81AF-629D33B8DCD1}" type="slidenum">
              <a:rPr lang="en-US" smtClean="0"/>
              <a:t>5</a:t>
            </a:fld>
            <a:endParaRPr lang="en-US" dirty="0"/>
          </a:p>
        </p:txBody>
      </p:sp>
    </p:spTree>
    <p:extLst>
      <p:ext uri="{BB962C8B-B14F-4D97-AF65-F5344CB8AC3E}">
        <p14:creationId xmlns:p14="http://schemas.microsoft.com/office/powerpoint/2010/main" val="6375611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34FDD92-E627-004B-8A05-2BBEC71D3691}" type="datetimeFigureOut">
              <a:rPr lang="en-US" smtClean="0"/>
              <a:t>7/1/2019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546A82B-E82E-4B4B-B4F3-362814F11E54}"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34FDD92-E627-004B-8A05-2BBEC71D3691}" type="datetimeFigureOut">
              <a:rPr lang="en-US" smtClean="0"/>
              <a:t>7/1/2019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546A82B-E82E-4B4B-B4F3-362814F11E54}"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34FDD92-E627-004B-8A05-2BBEC71D3691}" type="datetimeFigureOut">
              <a:rPr lang="en-US" smtClean="0"/>
              <a:t>7/1/2019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546A82B-E82E-4B4B-B4F3-362814F11E54}"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34FDD92-E627-004B-8A05-2BBEC71D3691}" type="datetimeFigureOut">
              <a:rPr lang="en-US" smtClean="0"/>
              <a:t>7/1/2019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7546A82B-E82E-4B4B-B4F3-362814F11E54}"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34FDD92-E627-004B-8A05-2BBEC71D3691}" type="datetimeFigureOut">
              <a:rPr lang="en-US" smtClean="0"/>
              <a:t>7/1/2019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7546A82B-E82E-4B4B-B4F3-362814F11E54}"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34FDD92-E627-004B-8A05-2BBEC71D3691}" type="datetimeFigureOut">
              <a:rPr lang="en-US" smtClean="0"/>
              <a:t>7/1/2019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7546A82B-E82E-4B4B-B4F3-362814F11E54}"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34FDD92-E627-004B-8A05-2BBEC71D3691}" type="datetimeFigureOut">
              <a:rPr lang="en-US" smtClean="0"/>
              <a:t>7/1/2019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7546A82B-E82E-4B4B-B4F3-362814F11E54}"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B34FDD92-E627-004B-8A05-2BBEC71D3691}" type="datetimeFigureOut">
              <a:rPr lang="en-US" smtClean="0"/>
              <a:t>7/1/2019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7546A82B-E82E-4B4B-B4F3-362814F11E54}"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dirty="0"/>
              <a:t>Drag picture to placeholder or click icon to add</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B34FDD92-E627-004B-8A05-2BBEC71D3691}" type="datetimeFigureOut">
              <a:rPr lang="en-US" smtClean="0"/>
              <a:t>7/1/2019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7546A82B-E82E-4B4B-B4F3-362814F11E54}"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34FDD92-E627-004B-8A05-2BBEC71D3691}" type="datetimeFigureOut">
              <a:rPr lang="en-US" smtClean="0"/>
              <a:t>7/1/2019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546A82B-E82E-4B4B-B4F3-362814F11E54}"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34FDD92-E627-004B-8A05-2BBEC71D3691}" type="datetimeFigureOut">
              <a:rPr lang="en-US" smtClean="0"/>
              <a:t>7/1/2019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546A82B-E82E-4B4B-B4F3-362814F11E54}" type="slidenum">
              <a:rPr lang="en-US" smtClean="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B34FDD92-E627-004B-8A05-2BBEC71D3691}" type="datetimeFigureOut">
              <a:rPr lang="en-US" smtClean="0"/>
              <a:t>7/1/2019</a:t>
            </a:fld>
            <a:endParaRPr lang="en-US" dirty="0"/>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7546A82B-E82E-4B4B-B4F3-362814F11E54}" type="slidenum">
              <a:rPr lang="en-US" smtClean="0"/>
              <a:t>‹#›</a:t>
            </a:fld>
            <a:endParaRPr lang="en-US" dirty="0"/>
          </a:p>
        </p:txBody>
      </p:sp>
    </p:spTree>
    <p:extLst>
      <p:ext uri="{BB962C8B-B14F-4D97-AF65-F5344CB8AC3E}">
        <p14:creationId xmlns:p14="http://schemas.microsoft.com/office/powerpoint/2010/main" val="1497031764"/>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hyperlink" Target="https://www.gov.uk/government/publications/school-inspection-handbook-from-september-2015" TargetMode="External"/><Relationship Id="rId7"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png"/><Relationship Id="rId5" Type="http://schemas.openxmlformats.org/officeDocument/2006/relationships/image" Target="../media/image3.png"/><Relationship Id="rId10" Type="http://schemas.openxmlformats.org/officeDocument/2006/relationships/image" Target="../media/image6.jpg"/><Relationship Id="rId4" Type="http://schemas.openxmlformats.org/officeDocument/2006/relationships/hyperlink" Target="https://www.gov.uk/government/publications/governance-handbook" TargetMode="External"/><Relationship Id="rId9" Type="http://schemas.openxmlformats.org/officeDocument/2006/relationships/image" Target="../media/image5.jpg"/></Relationships>
</file>

<file path=ppt/slides/_rels/slide3.xml.rels><?xml version="1.0" encoding="UTF-8" standalone="yes"?>
<Relationships xmlns="http://schemas.openxmlformats.org/package/2006/relationships"><Relationship Id="rId3" Type="http://schemas.openxmlformats.org/officeDocument/2006/relationships/hyperlink" Target="https://www.gov.uk/government/publications/school-inspection-handbook-from-september-2015" TargetMode="External"/><Relationship Id="rId7"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jpg"/><Relationship Id="rId5" Type="http://schemas.openxmlformats.org/officeDocument/2006/relationships/image" Target="../media/image1.png"/><Relationship Id="rId4" Type="http://schemas.openxmlformats.org/officeDocument/2006/relationships/hyperlink" Target="https://www.gov.uk/government/publications/governance-handbook" TargetMode="External"/></Relationships>
</file>

<file path=ppt/slides/_rels/slide4.xml.rels><?xml version="1.0" encoding="UTF-8" standalone="yes"?>
<Relationships xmlns="http://schemas.openxmlformats.org/package/2006/relationships"><Relationship Id="rId8" Type="http://schemas.openxmlformats.org/officeDocument/2006/relationships/image" Target="../media/image2.jpg"/><Relationship Id="rId3" Type="http://schemas.openxmlformats.org/officeDocument/2006/relationships/image" Target="../media/image8.png"/><Relationship Id="rId7"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hyperlink" Target="https://www.gov.uk/government/publications/governance-handbook" TargetMode="External"/><Relationship Id="rId4" Type="http://schemas.openxmlformats.org/officeDocument/2006/relationships/hyperlink" Target="https://www.gov.uk/government/publications/school-inspection-handbook-from-september-2015" TargetMode="External"/><Relationship Id="rId9"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10.jpg"/><Relationship Id="rId4" Type="http://schemas.openxmlformats.org/officeDocument/2006/relationships/image" Target="../media/image2.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199" y="-9844"/>
            <a:ext cx="6556031" cy="887058"/>
          </a:xfrm>
        </p:spPr>
        <p:txBody>
          <a:bodyPr>
            <a:noAutofit/>
          </a:bodyPr>
          <a:lstStyle/>
          <a:p>
            <a:r>
              <a:rPr lang="en-US" sz="2800" b="1" dirty="0">
                <a:solidFill>
                  <a:srgbClr val="67C8F0"/>
                </a:solidFill>
                <a:latin typeface="Arial Black" charset="0"/>
                <a:ea typeface="Arial" charset="0"/>
                <a:cs typeface="Arial" charset="0"/>
              </a:rPr>
              <a:t>Portway Infant School</a:t>
            </a:r>
            <a:endParaRPr lang="en-US" sz="1800" dirty="0">
              <a:solidFill>
                <a:srgbClr val="67C8F0"/>
              </a:solidFill>
              <a:latin typeface="Arial" charset="0"/>
              <a:ea typeface="Arial" charset="0"/>
              <a:cs typeface="Arial" charset="0"/>
            </a:endParaRPr>
          </a:p>
        </p:txBody>
      </p:sp>
      <p:pic>
        <p:nvPicPr>
          <p:cNvPr id="3" name="Picture 2">
            <a:extLst>
              <a:ext uri="{FF2B5EF4-FFF2-40B4-BE49-F238E27FC236}">
                <a16:creationId xmlns:a16="http://schemas.microsoft.com/office/drawing/2014/main" xmlns="" id="{5FC9FD34-B163-4429-AB9F-7C1DE66651B0}"/>
              </a:ext>
            </a:extLst>
          </p:cNvPr>
          <p:cNvPicPr>
            <a:picLocks noChangeAspect="1"/>
          </p:cNvPicPr>
          <p:nvPr/>
        </p:nvPicPr>
        <p:blipFill>
          <a:blip r:embed="rId3"/>
          <a:stretch>
            <a:fillRect/>
          </a:stretch>
        </p:blipFill>
        <p:spPr>
          <a:xfrm>
            <a:off x="-27515" y="743851"/>
            <a:ext cx="1380065" cy="8847822"/>
          </a:xfrm>
          <a:prstGeom prst="rect">
            <a:avLst/>
          </a:prstGeom>
        </p:spPr>
      </p:pic>
      <p:sp>
        <p:nvSpPr>
          <p:cNvPr id="7" name="Rectangle 6">
            <a:extLst>
              <a:ext uri="{FF2B5EF4-FFF2-40B4-BE49-F238E27FC236}">
                <a16:creationId xmlns:a16="http://schemas.microsoft.com/office/drawing/2014/main" xmlns="" id="{3A343011-2EAF-48E2-A4E5-35D0A5FD6090}"/>
              </a:ext>
            </a:extLst>
          </p:cNvPr>
          <p:cNvSpPr/>
          <p:nvPr/>
        </p:nvSpPr>
        <p:spPr>
          <a:xfrm>
            <a:off x="-28577" y="1172130"/>
            <a:ext cx="301532" cy="91755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Table 10">
            <a:extLst>
              <a:ext uri="{FF2B5EF4-FFF2-40B4-BE49-F238E27FC236}">
                <a16:creationId xmlns:a16="http://schemas.microsoft.com/office/drawing/2014/main" xmlns="" id="{20E8CB46-FA24-4089-A991-608026B47D83}"/>
              </a:ext>
            </a:extLst>
          </p:cNvPr>
          <p:cNvGraphicFramePr>
            <a:graphicFrameLocks noGrp="1"/>
          </p:cNvGraphicFramePr>
          <p:nvPr>
            <p:extLst>
              <p:ext uri="{D42A27DB-BD31-4B8C-83A1-F6EECF244321}">
                <p14:modId xmlns:p14="http://schemas.microsoft.com/office/powerpoint/2010/main" val="2020445929"/>
              </p:ext>
            </p:extLst>
          </p:nvPr>
        </p:nvGraphicFramePr>
        <p:xfrm>
          <a:off x="1457327" y="743851"/>
          <a:ext cx="5174903" cy="8994522"/>
        </p:xfrm>
        <a:graphic>
          <a:graphicData uri="http://schemas.openxmlformats.org/drawingml/2006/table">
            <a:tbl>
              <a:tblPr firstRow="1" bandRow="1">
                <a:tableStyleId>{17292A2E-F333-43FB-9621-5CBBE7FDCDCB}</a:tableStyleId>
              </a:tblPr>
              <a:tblGrid>
                <a:gridCol w="3799008">
                  <a:extLst>
                    <a:ext uri="{9D8B030D-6E8A-4147-A177-3AD203B41FA5}">
                      <a16:colId xmlns:a16="http://schemas.microsoft.com/office/drawing/2014/main" xmlns="" val="3300990576"/>
                    </a:ext>
                  </a:extLst>
                </a:gridCol>
                <a:gridCol w="1375895">
                  <a:extLst>
                    <a:ext uri="{9D8B030D-6E8A-4147-A177-3AD203B41FA5}">
                      <a16:colId xmlns:a16="http://schemas.microsoft.com/office/drawing/2014/main" xmlns="" val="3379208887"/>
                    </a:ext>
                  </a:extLst>
                </a:gridCol>
              </a:tblGrid>
              <a:tr h="629444">
                <a:tc gridSpan="2">
                  <a:txBody>
                    <a:bodyPr/>
                    <a:lstStyle/>
                    <a:p>
                      <a:r>
                        <a:rPr lang="en-GB" sz="1600" dirty="0"/>
                        <a:t>Active schools programme – A whole school approach to physical activity</a:t>
                      </a:r>
                    </a:p>
                  </a:txBody>
                  <a:tcPr>
                    <a:solidFill>
                      <a:srgbClr val="00B0F0"/>
                    </a:solidFill>
                  </a:tcPr>
                </a:tc>
                <a:tc hMerge="1">
                  <a:txBody>
                    <a:bodyPr/>
                    <a:lstStyle/>
                    <a:p>
                      <a:endParaRPr lang="en-GB"/>
                    </a:p>
                  </a:txBody>
                  <a:tcPr/>
                </a:tc>
                <a:extLst>
                  <a:ext uri="{0D108BD9-81ED-4DB2-BD59-A6C34878D82A}">
                    <a16:rowId xmlns:a16="http://schemas.microsoft.com/office/drawing/2014/main" xmlns="" val="2761807586"/>
                  </a:ext>
                </a:extLst>
              </a:tr>
              <a:tr h="0">
                <a:tc>
                  <a:txBody>
                    <a:bodyPr/>
                    <a:lstStyle/>
                    <a:p>
                      <a:pPr marL="0" indent="0">
                        <a:buFont typeface="Arial" panose="020B0604020202020204" pitchFamily="34" charset="0"/>
                        <a:buNone/>
                      </a:pPr>
                      <a:endParaRPr lang="en-GB" sz="1200" b="1" dirty="0"/>
                    </a:p>
                  </a:txBody>
                  <a:tcPr anchor="ctr"/>
                </a:tc>
                <a:tc>
                  <a:txBody>
                    <a:bodyPr/>
                    <a:lstStyle/>
                    <a:p>
                      <a:r>
                        <a:rPr lang="en-GB" sz="1200" baseline="0" dirty="0"/>
                        <a:t>March 2018 – April 2019</a:t>
                      </a:r>
                    </a:p>
                    <a:p>
                      <a:endParaRPr lang="en-GB" sz="1200" baseline="0" dirty="0"/>
                    </a:p>
                  </a:txBody>
                  <a:tcPr/>
                </a:tc>
                <a:extLst>
                  <a:ext uri="{0D108BD9-81ED-4DB2-BD59-A6C34878D82A}">
                    <a16:rowId xmlns:a16="http://schemas.microsoft.com/office/drawing/2014/main" xmlns="" val="426601698"/>
                  </a:ext>
                </a:extLst>
              </a:tr>
              <a:tr h="7724998">
                <a:tc gridSpan="2">
                  <a:txBody>
                    <a:bodyPr/>
                    <a:lstStyle/>
                    <a:p>
                      <a:r>
                        <a:rPr lang="en-GB" sz="1100" b="1" kern="1200" dirty="0">
                          <a:solidFill>
                            <a:schemeClr val="tx1"/>
                          </a:solidFill>
                          <a:effectLst/>
                          <a:latin typeface="+mn-lt"/>
                          <a:ea typeface="+mn-ea"/>
                          <a:cs typeface="+mn-cs"/>
                        </a:rPr>
                        <a:t>The Active school programme supports the following key indicators:</a:t>
                      </a:r>
                    </a:p>
                    <a:p>
                      <a:endParaRPr lang="en-GB" sz="1100" kern="1200" dirty="0">
                        <a:solidFill>
                          <a:schemeClr val="tx1"/>
                        </a:solidFill>
                        <a:effectLst/>
                        <a:latin typeface="+mn-lt"/>
                        <a:ea typeface="+mn-ea"/>
                        <a:cs typeface="+mn-cs"/>
                      </a:endParaRPr>
                    </a:p>
                    <a:p>
                      <a:r>
                        <a:rPr lang="en-GB" sz="1100" b="1" kern="1200" dirty="0">
                          <a:solidFill>
                            <a:schemeClr val="tx1"/>
                          </a:solidFill>
                          <a:effectLst/>
                          <a:latin typeface="+mn-lt"/>
                          <a:ea typeface="+mn-ea"/>
                          <a:cs typeface="+mn-cs"/>
                        </a:rPr>
                        <a:t>Key indicator 1: </a:t>
                      </a:r>
                      <a:r>
                        <a:rPr lang="en-GB" sz="1100" kern="1200" dirty="0">
                          <a:solidFill>
                            <a:schemeClr val="tx1"/>
                          </a:solidFill>
                          <a:effectLst/>
                          <a:latin typeface="+mn-lt"/>
                          <a:ea typeface="+mn-ea"/>
                          <a:cs typeface="+mn-cs"/>
                        </a:rPr>
                        <a:t>The engagement of </a:t>
                      </a:r>
                      <a:r>
                        <a:rPr lang="en-GB" sz="1100" u="sng" kern="1200" dirty="0">
                          <a:solidFill>
                            <a:schemeClr val="tx1"/>
                          </a:solidFill>
                          <a:effectLst/>
                          <a:latin typeface="+mn-lt"/>
                          <a:ea typeface="+mn-ea"/>
                          <a:cs typeface="+mn-cs"/>
                        </a:rPr>
                        <a:t>all</a:t>
                      </a:r>
                      <a:r>
                        <a:rPr lang="en-GB" sz="1100" kern="1200" dirty="0">
                          <a:solidFill>
                            <a:schemeClr val="tx1"/>
                          </a:solidFill>
                          <a:effectLst/>
                          <a:latin typeface="+mn-lt"/>
                          <a:ea typeface="+mn-ea"/>
                          <a:cs typeface="+mn-cs"/>
                        </a:rPr>
                        <a:t> pupils in regular physical activity – Chief Medical Officer guidelines recommend that primary school children undertake at least 30 minutes of physical activity a day in school</a:t>
                      </a:r>
                    </a:p>
                    <a:p>
                      <a:r>
                        <a:rPr lang="en-US" sz="1100" b="1" kern="1200" dirty="0">
                          <a:solidFill>
                            <a:schemeClr val="tx1"/>
                          </a:solidFill>
                          <a:effectLst/>
                          <a:latin typeface="+mn-lt"/>
                          <a:ea typeface="+mn-ea"/>
                          <a:cs typeface="+mn-cs"/>
                        </a:rPr>
                        <a:t>Key indicator 2: </a:t>
                      </a:r>
                      <a:r>
                        <a:rPr lang="en-US" sz="1100" kern="1200" dirty="0">
                          <a:solidFill>
                            <a:schemeClr val="tx1"/>
                          </a:solidFill>
                          <a:effectLst/>
                          <a:latin typeface="+mn-lt"/>
                          <a:ea typeface="+mn-ea"/>
                          <a:cs typeface="+mn-cs"/>
                        </a:rPr>
                        <a:t>The profile of PE and sport being raised across the school as a tool for whole school improvement</a:t>
                      </a:r>
                      <a:endParaRPr lang="en-GB" sz="1100" kern="1200" dirty="0">
                        <a:solidFill>
                          <a:schemeClr val="tx1"/>
                        </a:solidFill>
                        <a:effectLst/>
                        <a:latin typeface="+mn-lt"/>
                        <a:ea typeface="+mn-ea"/>
                        <a:cs typeface="+mn-cs"/>
                      </a:endParaRPr>
                    </a:p>
                    <a:p>
                      <a:r>
                        <a:rPr lang="en-GB" sz="1100" b="1" kern="1200" dirty="0">
                          <a:solidFill>
                            <a:schemeClr val="tx1"/>
                          </a:solidFill>
                          <a:effectLst/>
                          <a:latin typeface="+mn-lt"/>
                          <a:ea typeface="+mn-ea"/>
                          <a:cs typeface="+mn-cs"/>
                        </a:rPr>
                        <a:t>Key indicator 3: </a:t>
                      </a:r>
                      <a:r>
                        <a:rPr lang="en-GB" sz="1100" kern="1200" dirty="0">
                          <a:solidFill>
                            <a:schemeClr val="tx1"/>
                          </a:solidFill>
                          <a:effectLst/>
                          <a:latin typeface="+mn-lt"/>
                          <a:ea typeface="+mn-ea"/>
                          <a:cs typeface="+mn-cs"/>
                        </a:rPr>
                        <a:t>Increased confidence, knowledge and skills of all staff in teaching PE and sport</a:t>
                      </a:r>
                    </a:p>
                    <a:p>
                      <a:r>
                        <a:rPr lang="en-US" sz="1100" b="1" kern="1200" dirty="0">
                          <a:solidFill>
                            <a:schemeClr val="tx1"/>
                          </a:solidFill>
                          <a:effectLst/>
                          <a:latin typeface="+mn-lt"/>
                          <a:ea typeface="+mn-ea"/>
                          <a:cs typeface="+mn-cs"/>
                        </a:rPr>
                        <a:t>Key indicator 4: </a:t>
                      </a:r>
                      <a:r>
                        <a:rPr lang="en-US" sz="1100" kern="1200" dirty="0">
                          <a:solidFill>
                            <a:schemeClr val="tx1"/>
                          </a:solidFill>
                          <a:effectLst/>
                          <a:latin typeface="+mn-lt"/>
                          <a:ea typeface="+mn-ea"/>
                          <a:cs typeface="+mn-cs"/>
                        </a:rPr>
                        <a:t>Broader experience of a range of sports and activities offered to all pupils</a:t>
                      </a:r>
                      <a:endParaRPr lang="en-GB" sz="1100" kern="1200" dirty="0">
                        <a:solidFill>
                          <a:schemeClr val="tx1"/>
                        </a:solidFill>
                        <a:effectLst/>
                        <a:latin typeface="+mn-lt"/>
                        <a:ea typeface="+mn-ea"/>
                        <a:cs typeface="+mn-cs"/>
                      </a:endParaRPr>
                    </a:p>
                    <a:p>
                      <a:r>
                        <a:rPr lang="en-US" sz="1100" kern="1200" dirty="0">
                          <a:solidFill>
                            <a:schemeClr val="tx1"/>
                          </a:solidFill>
                          <a:effectLst/>
                          <a:latin typeface="+mn-lt"/>
                          <a:ea typeface="+mn-ea"/>
                          <a:cs typeface="+mn-cs"/>
                        </a:rPr>
                        <a:t> </a:t>
                      </a:r>
                      <a:endParaRPr lang="en-GB" sz="1100" kern="1200" dirty="0">
                        <a:solidFill>
                          <a:schemeClr val="tx1"/>
                        </a:solidFill>
                        <a:effectLst/>
                        <a:latin typeface="+mn-lt"/>
                        <a:ea typeface="+mn-ea"/>
                        <a:cs typeface="+mn-cs"/>
                      </a:endParaRPr>
                    </a:p>
                    <a:p>
                      <a:r>
                        <a:rPr lang="en-US" sz="1100" b="1" kern="1200" dirty="0">
                          <a:solidFill>
                            <a:schemeClr val="tx1"/>
                          </a:solidFill>
                          <a:effectLst/>
                          <a:latin typeface="+mn-lt"/>
                          <a:ea typeface="+mn-ea"/>
                          <a:cs typeface="+mn-cs"/>
                        </a:rPr>
                        <a:t>This year we have accessed through the Active School </a:t>
                      </a:r>
                      <a:r>
                        <a:rPr lang="en-US" sz="1100" b="1" kern="1200" dirty="0" err="1">
                          <a:solidFill>
                            <a:schemeClr val="tx1"/>
                          </a:solidFill>
                          <a:effectLst/>
                          <a:latin typeface="+mn-lt"/>
                          <a:ea typeface="+mn-ea"/>
                          <a:cs typeface="+mn-cs"/>
                        </a:rPr>
                        <a:t>programme</a:t>
                      </a:r>
                      <a:r>
                        <a:rPr lang="en-US" sz="1100" kern="1200" dirty="0">
                          <a:solidFill>
                            <a:schemeClr val="tx1"/>
                          </a:solidFill>
                          <a:effectLst/>
                          <a:latin typeface="+mn-lt"/>
                          <a:ea typeface="+mn-ea"/>
                          <a:cs typeface="+mn-cs"/>
                        </a:rPr>
                        <a:t>:</a:t>
                      </a:r>
                    </a:p>
                    <a:p>
                      <a:endParaRPr lang="en-US" sz="1100" kern="1200" dirty="0">
                        <a:solidFill>
                          <a:schemeClr val="tx1"/>
                        </a:solidFill>
                        <a:effectLst/>
                        <a:latin typeface="+mn-lt"/>
                        <a:ea typeface="+mn-ea"/>
                        <a:cs typeface="+mn-cs"/>
                      </a:endParaRPr>
                    </a:p>
                    <a:p>
                      <a:endParaRPr lang="en-US" sz="1100" kern="1200" dirty="0">
                        <a:solidFill>
                          <a:schemeClr val="tx1"/>
                        </a:solidFill>
                        <a:effectLst/>
                        <a:latin typeface="+mn-lt"/>
                        <a:ea typeface="+mn-ea"/>
                        <a:cs typeface="+mn-cs"/>
                      </a:endParaRPr>
                    </a:p>
                    <a:p>
                      <a:endParaRPr lang="en-US" sz="1100" kern="1200" dirty="0">
                        <a:solidFill>
                          <a:schemeClr val="tx1"/>
                        </a:solidFill>
                        <a:effectLst/>
                        <a:latin typeface="+mn-lt"/>
                        <a:ea typeface="+mn-ea"/>
                        <a:cs typeface="+mn-cs"/>
                      </a:endParaRPr>
                    </a:p>
                    <a:p>
                      <a:endParaRPr lang="en-GB" sz="1100" kern="1200" dirty="0">
                        <a:solidFill>
                          <a:schemeClr val="tx1"/>
                        </a:solidFill>
                        <a:effectLst/>
                        <a:latin typeface="+mn-lt"/>
                        <a:ea typeface="+mn-ea"/>
                        <a:cs typeface="+mn-cs"/>
                      </a:endParaRPr>
                    </a:p>
                    <a:p>
                      <a:pPr marL="0" lvl="0" indent="0">
                        <a:lnSpc>
                          <a:spcPct val="115000"/>
                        </a:lnSpc>
                        <a:spcAft>
                          <a:spcPts val="0"/>
                        </a:spcAft>
                        <a:buFont typeface="Symbol" panose="05050102010706020507" pitchFamily="18" charset="2"/>
                        <a:buNone/>
                      </a:pPr>
                      <a:endParaRPr lang="en-GB" sz="1100" kern="1200" dirty="0">
                        <a:solidFill>
                          <a:schemeClr val="tx1"/>
                        </a:solidFill>
                        <a:effectLst/>
                        <a:latin typeface="+mn-lt"/>
                        <a:ea typeface="+mn-ea"/>
                        <a:cs typeface="+mn-cs"/>
                      </a:endParaRPr>
                    </a:p>
                    <a:p>
                      <a:pPr marL="0" lvl="0" indent="0">
                        <a:lnSpc>
                          <a:spcPct val="115000"/>
                        </a:lnSpc>
                        <a:spcAft>
                          <a:spcPts val="0"/>
                        </a:spcAft>
                        <a:buFont typeface="Symbol" panose="05050102010706020507" pitchFamily="18" charset="2"/>
                        <a:buNone/>
                      </a:pPr>
                      <a:endParaRPr lang="en-GB" sz="1100" kern="1200" dirty="0">
                        <a:solidFill>
                          <a:schemeClr val="tx1"/>
                        </a:solidFill>
                        <a:effectLst/>
                        <a:latin typeface="+mn-lt"/>
                        <a:ea typeface="+mn-ea"/>
                        <a:cs typeface="+mn-cs"/>
                      </a:endParaRPr>
                    </a:p>
                    <a:p>
                      <a:pPr marL="0" lvl="0" indent="0">
                        <a:lnSpc>
                          <a:spcPct val="115000"/>
                        </a:lnSpc>
                        <a:spcAft>
                          <a:spcPts val="0"/>
                        </a:spcAft>
                        <a:buFont typeface="Symbol" panose="05050102010706020507" pitchFamily="18" charset="2"/>
                        <a:buNone/>
                      </a:pPr>
                      <a:endParaRPr lang="en-GB" sz="1100" kern="1200" dirty="0">
                        <a:solidFill>
                          <a:schemeClr val="tx1"/>
                        </a:solidFill>
                        <a:effectLst/>
                        <a:latin typeface="+mn-lt"/>
                        <a:ea typeface="+mn-ea"/>
                        <a:cs typeface="+mn-cs"/>
                      </a:endParaRPr>
                    </a:p>
                    <a:p>
                      <a:pPr marL="0" lvl="0" indent="0">
                        <a:lnSpc>
                          <a:spcPct val="115000"/>
                        </a:lnSpc>
                        <a:spcAft>
                          <a:spcPts val="0"/>
                        </a:spcAft>
                        <a:buFont typeface="Symbol" panose="05050102010706020507" pitchFamily="18" charset="2"/>
                        <a:buNone/>
                      </a:pPr>
                      <a:endParaRPr lang="en-GB" sz="1100" kern="1200" dirty="0">
                        <a:solidFill>
                          <a:schemeClr val="tx1"/>
                        </a:solidFill>
                        <a:effectLst/>
                        <a:latin typeface="+mn-lt"/>
                        <a:ea typeface="+mn-ea"/>
                        <a:cs typeface="+mn-cs"/>
                      </a:endParaRPr>
                    </a:p>
                    <a:p>
                      <a:pPr marL="0" lvl="0" indent="0">
                        <a:lnSpc>
                          <a:spcPct val="115000"/>
                        </a:lnSpc>
                        <a:spcAft>
                          <a:spcPts val="0"/>
                        </a:spcAft>
                        <a:buFont typeface="Symbol" panose="05050102010706020507" pitchFamily="18" charset="2"/>
                        <a:buNone/>
                      </a:pPr>
                      <a:endParaRPr lang="en-GB" sz="1100" kern="1200" dirty="0">
                        <a:solidFill>
                          <a:schemeClr val="tx1"/>
                        </a:solidFill>
                        <a:effectLst/>
                        <a:latin typeface="+mn-lt"/>
                        <a:ea typeface="+mn-ea"/>
                        <a:cs typeface="+mn-cs"/>
                      </a:endParaRPr>
                    </a:p>
                    <a:p>
                      <a:pPr marL="0" lvl="0" indent="0">
                        <a:lnSpc>
                          <a:spcPct val="115000"/>
                        </a:lnSpc>
                        <a:spcAft>
                          <a:spcPts val="0"/>
                        </a:spcAft>
                        <a:buFont typeface="Symbol" panose="05050102010706020507" pitchFamily="18" charset="2"/>
                        <a:buNone/>
                      </a:pPr>
                      <a:endParaRPr lang="en-GB" sz="1100" kern="1200" dirty="0">
                        <a:solidFill>
                          <a:schemeClr val="tx1"/>
                        </a:solidFill>
                        <a:effectLst/>
                        <a:latin typeface="+mn-lt"/>
                        <a:ea typeface="+mn-ea"/>
                        <a:cs typeface="+mn-cs"/>
                      </a:endParaRPr>
                    </a:p>
                    <a:p>
                      <a:pPr marL="0" lvl="0" indent="0">
                        <a:lnSpc>
                          <a:spcPct val="115000"/>
                        </a:lnSpc>
                        <a:spcAft>
                          <a:spcPts val="0"/>
                        </a:spcAft>
                        <a:buFont typeface="Symbol" panose="05050102010706020507" pitchFamily="18" charset="2"/>
                        <a:buNone/>
                      </a:pPr>
                      <a:endParaRPr lang="en-GB" sz="1100" kern="1200" dirty="0">
                        <a:solidFill>
                          <a:schemeClr val="tx1"/>
                        </a:solidFill>
                        <a:effectLst/>
                        <a:latin typeface="+mn-lt"/>
                        <a:ea typeface="+mn-ea"/>
                        <a:cs typeface="+mn-cs"/>
                      </a:endParaRPr>
                    </a:p>
                    <a:p>
                      <a:pPr marL="0" lvl="0" indent="0">
                        <a:lnSpc>
                          <a:spcPct val="115000"/>
                        </a:lnSpc>
                        <a:spcAft>
                          <a:spcPts val="0"/>
                        </a:spcAft>
                        <a:buFont typeface="Symbol" panose="05050102010706020507" pitchFamily="18" charset="2"/>
                        <a:buNone/>
                      </a:pPr>
                      <a:endParaRPr lang="en-GB" sz="1100" kern="1200" dirty="0">
                        <a:solidFill>
                          <a:schemeClr val="tx1"/>
                        </a:solidFill>
                        <a:effectLst/>
                        <a:latin typeface="+mn-lt"/>
                        <a:ea typeface="+mn-ea"/>
                        <a:cs typeface="+mn-cs"/>
                      </a:endParaRPr>
                    </a:p>
                    <a:p>
                      <a:pPr marL="0" lvl="0" indent="0">
                        <a:lnSpc>
                          <a:spcPct val="115000"/>
                        </a:lnSpc>
                        <a:spcAft>
                          <a:spcPts val="0"/>
                        </a:spcAft>
                        <a:buFont typeface="Symbol" panose="05050102010706020507" pitchFamily="18" charset="2"/>
                        <a:buNone/>
                      </a:pPr>
                      <a:endParaRPr lang="en-GB" sz="1100" kern="1200" dirty="0">
                        <a:solidFill>
                          <a:schemeClr val="tx1"/>
                        </a:solidFill>
                        <a:effectLst/>
                        <a:latin typeface="+mn-lt"/>
                        <a:ea typeface="+mn-ea"/>
                        <a:cs typeface="+mn-cs"/>
                      </a:endParaRPr>
                    </a:p>
                    <a:p>
                      <a:pPr marL="0" lvl="0" indent="0">
                        <a:lnSpc>
                          <a:spcPct val="115000"/>
                        </a:lnSpc>
                        <a:spcAft>
                          <a:spcPts val="0"/>
                        </a:spcAft>
                        <a:buFont typeface="Symbol" panose="05050102010706020507" pitchFamily="18" charset="2"/>
                        <a:buNone/>
                      </a:pPr>
                      <a:endParaRPr lang="en-GB" sz="1100" kern="1200" dirty="0">
                        <a:solidFill>
                          <a:schemeClr val="tx1"/>
                        </a:solidFill>
                        <a:effectLst/>
                        <a:latin typeface="+mn-lt"/>
                        <a:ea typeface="+mn-ea"/>
                        <a:cs typeface="+mn-cs"/>
                      </a:endParaRPr>
                    </a:p>
                    <a:p>
                      <a:pPr marL="0" lvl="0" indent="0">
                        <a:lnSpc>
                          <a:spcPct val="115000"/>
                        </a:lnSpc>
                        <a:spcAft>
                          <a:spcPts val="0"/>
                        </a:spcAft>
                        <a:buFont typeface="Symbol" panose="05050102010706020507" pitchFamily="18" charset="2"/>
                        <a:buNone/>
                      </a:pPr>
                      <a:endParaRPr lang="en-GB" sz="1100" kern="1200" dirty="0">
                        <a:solidFill>
                          <a:schemeClr val="tx1"/>
                        </a:solidFill>
                        <a:effectLst/>
                        <a:latin typeface="+mn-lt"/>
                        <a:ea typeface="+mn-ea"/>
                        <a:cs typeface="+mn-cs"/>
                      </a:endParaRPr>
                    </a:p>
                    <a:p>
                      <a:pPr marL="0" lvl="0" indent="0">
                        <a:lnSpc>
                          <a:spcPct val="115000"/>
                        </a:lnSpc>
                        <a:spcAft>
                          <a:spcPts val="0"/>
                        </a:spcAft>
                        <a:buFont typeface="Symbol" panose="05050102010706020507" pitchFamily="18" charset="2"/>
                        <a:buNone/>
                      </a:pPr>
                      <a:endParaRPr lang="en-GB" sz="1100" kern="1200" dirty="0">
                        <a:solidFill>
                          <a:schemeClr val="tx1"/>
                        </a:solidFill>
                        <a:effectLst/>
                        <a:latin typeface="+mn-lt"/>
                        <a:ea typeface="+mn-ea"/>
                        <a:cs typeface="+mn-cs"/>
                      </a:endParaRPr>
                    </a:p>
                    <a:p>
                      <a:pPr marL="0" lvl="0" indent="0">
                        <a:lnSpc>
                          <a:spcPct val="115000"/>
                        </a:lnSpc>
                        <a:spcAft>
                          <a:spcPts val="0"/>
                        </a:spcAft>
                        <a:buFont typeface="Symbol" panose="05050102010706020507" pitchFamily="18" charset="2"/>
                        <a:buNone/>
                      </a:pPr>
                      <a:endParaRPr lang="en-GB" sz="1100" kern="1200" dirty="0">
                        <a:solidFill>
                          <a:schemeClr val="tx1"/>
                        </a:solidFill>
                        <a:effectLst/>
                        <a:latin typeface="+mn-lt"/>
                        <a:ea typeface="+mn-ea"/>
                        <a:cs typeface="+mn-cs"/>
                      </a:endParaRPr>
                    </a:p>
                    <a:p>
                      <a:pPr marL="0" lvl="0" indent="0">
                        <a:lnSpc>
                          <a:spcPct val="115000"/>
                        </a:lnSpc>
                        <a:spcAft>
                          <a:spcPts val="0"/>
                        </a:spcAft>
                        <a:buFont typeface="Symbol" panose="05050102010706020507" pitchFamily="18" charset="2"/>
                        <a:buNone/>
                      </a:pPr>
                      <a:endParaRPr lang="en-GB" sz="1100" kern="1200" dirty="0">
                        <a:solidFill>
                          <a:schemeClr val="tx1"/>
                        </a:solidFill>
                        <a:effectLst/>
                        <a:latin typeface="+mn-lt"/>
                        <a:ea typeface="+mn-ea"/>
                        <a:cs typeface="+mn-cs"/>
                      </a:endParaRPr>
                    </a:p>
                    <a:p>
                      <a:pPr marL="0" lvl="0" indent="0">
                        <a:lnSpc>
                          <a:spcPct val="115000"/>
                        </a:lnSpc>
                        <a:spcAft>
                          <a:spcPts val="0"/>
                        </a:spcAft>
                        <a:buFont typeface="Symbol" panose="05050102010706020507" pitchFamily="18" charset="2"/>
                        <a:buNone/>
                      </a:pPr>
                      <a:endParaRPr lang="en-GB" sz="1100" kern="1200" dirty="0">
                        <a:solidFill>
                          <a:schemeClr val="tx1"/>
                        </a:solidFill>
                        <a:effectLst/>
                        <a:latin typeface="+mn-lt"/>
                        <a:ea typeface="+mn-ea"/>
                        <a:cs typeface="+mn-cs"/>
                      </a:endParaRPr>
                    </a:p>
                    <a:p>
                      <a:pPr marL="0" lvl="0" indent="0">
                        <a:lnSpc>
                          <a:spcPct val="115000"/>
                        </a:lnSpc>
                        <a:spcAft>
                          <a:spcPts val="0"/>
                        </a:spcAft>
                        <a:buFont typeface="Symbol" panose="05050102010706020507" pitchFamily="18" charset="2"/>
                        <a:buNone/>
                      </a:pPr>
                      <a:endParaRPr lang="en-GB" sz="1100" kern="1200" dirty="0">
                        <a:solidFill>
                          <a:schemeClr val="tx1"/>
                        </a:solidFill>
                        <a:effectLst/>
                        <a:latin typeface="+mn-lt"/>
                        <a:ea typeface="+mn-ea"/>
                        <a:cs typeface="+mn-cs"/>
                      </a:endParaRPr>
                    </a:p>
                    <a:p>
                      <a:pPr marL="0" lvl="0" indent="0">
                        <a:lnSpc>
                          <a:spcPct val="115000"/>
                        </a:lnSpc>
                        <a:spcAft>
                          <a:spcPts val="0"/>
                        </a:spcAft>
                        <a:buFont typeface="Symbol" panose="05050102010706020507" pitchFamily="18" charset="2"/>
                        <a:buNone/>
                      </a:pPr>
                      <a:endParaRPr lang="en-GB" sz="1100" kern="1200" dirty="0">
                        <a:solidFill>
                          <a:schemeClr val="tx1"/>
                        </a:solidFill>
                        <a:effectLst/>
                        <a:latin typeface="+mn-lt"/>
                        <a:ea typeface="+mn-ea"/>
                        <a:cs typeface="+mn-cs"/>
                      </a:endParaRPr>
                    </a:p>
                  </a:txBody>
                  <a:tcPr/>
                </a:tc>
                <a:tc hMerge="1">
                  <a:txBody>
                    <a:bodyPr/>
                    <a:lstStyle/>
                    <a:p>
                      <a:endParaRPr lang="en-GB"/>
                    </a:p>
                  </a:txBody>
                  <a:tcPr/>
                </a:tc>
                <a:extLst>
                  <a:ext uri="{0D108BD9-81ED-4DB2-BD59-A6C34878D82A}">
                    <a16:rowId xmlns:a16="http://schemas.microsoft.com/office/drawing/2014/main" xmlns="" val="2755440864"/>
                  </a:ext>
                </a:extLst>
              </a:tr>
            </a:tbl>
          </a:graphicData>
        </a:graphic>
      </p:graphicFrame>
      <p:pic>
        <p:nvPicPr>
          <p:cNvPr id="5" name="Picture 4">
            <a:extLst>
              <a:ext uri="{FF2B5EF4-FFF2-40B4-BE49-F238E27FC236}">
                <a16:creationId xmlns:a16="http://schemas.microsoft.com/office/drawing/2014/main" xmlns="" id="{8FE79756-11C8-4DEE-AF84-82DF2013975B}"/>
              </a:ext>
            </a:extLst>
          </p:cNvPr>
          <p:cNvPicPr>
            <a:picLocks noChangeAspect="1"/>
          </p:cNvPicPr>
          <p:nvPr/>
        </p:nvPicPr>
        <p:blipFill>
          <a:blip r:embed="rId4"/>
          <a:stretch>
            <a:fillRect/>
          </a:stretch>
        </p:blipFill>
        <p:spPr>
          <a:xfrm>
            <a:off x="76199" y="1172130"/>
            <a:ext cx="1223065" cy="917557"/>
          </a:xfrm>
          <a:prstGeom prst="roundRect">
            <a:avLst/>
          </a:prstGeom>
        </p:spPr>
      </p:pic>
      <p:sp>
        <p:nvSpPr>
          <p:cNvPr id="4" name="TextBox 3">
            <a:extLst>
              <a:ext uri="{FF2B5EF4-FFF2-40B4-BE49-F238E27FC236}">
                <a16:creationId xmlns:a16="http://schemas.microsoft.com/office/drawing/2014/main" xmlns="" id="{E4189267-63B5-4910-B454-98F222C89D6C}"/>
              </a:ext>
            </a:extLst>
          </p:cNvPr>
          <p:cNvSpPr txBox="1"/>
          <p:nvPr/>
        </p:nvSpPr>
        <p:spPr>
          <a:xfrm>
            <a:off x="1619250" y="4486275"/>
            <a:ext cx="4762500" cy="2838450"/>
          </a:xfrm>
          <a:prstGeom prst="rect">
            <a:avLst/>
          </a:prstGeom>
          <a:noFill/>
        </p:spPr>
        <p:txBody>
          <a:bodyPr wrap="square" rtlCol="0">
            <a:spAutoFit/>
          </a:bodyPr>
          <a:lstStyle/>
          <a:p>
            <a:endParaRPr lang="en-GB" dirty="0"/>
          </a:p>
        </p:txBody>
      </p:sp>
      <p:graphicFrame>
        <p:nvGraphicFramePr>
          <p:cNvPr id="13" name="Table 12">
            <a:extLst>
              <a:ext uri="{FF2B5EF4-FFF2-40B4-BE49-F238E27FC236}">
                <a16:creationId xmlns:a16="http://schemas.microsoft.com/office/drawing/2014/main" xmlns="" id="{7FA7D4ED-4FC1-43E6-8489-D51F5952997F}"/>
              </a:ext>
            </a:extLst>
          </p:cNvPr>
          <p:cNvGraphicFramePr>
            <a:graphicFrameLocks noGrp="1"/>
          </p:cNvGraphicFramePr>
          <p:nvPr>
            <p:extLst>
              <p:ext uri="{D42A27DB-BD31-4B8C-83A1-F6EECF244321}">
                <p14:modId xmlns:p14="http://schemas.microsoft.com/office/powerpoint/2010/main" val="3716416173"/>
              </p:ext>
            </p:extLst>
          </p:nvPr>
        </p:nvGraphicFramePr>
        <p:xfrm>
          <a:off x="1553025" y="4483852"/>
          <a:ext cx="4983506" cy="4438835"/>
        </p:xfrm>
        <a:graphic>
          <a:graphicData uri="http://schemas.openxmlformats.org/drawingml/2006/table">
            <a:tbl>
              <a:tblPr firstRow="1" firstCol="1" bandRow="1">
                <a:tableStyleId>{5C22544A-7EE6-4342-B048-85BDC9FD1C3A}</a:tableStyleId>
              </a:tblPr>
              <a:tblGrid>
                <a:gridCol w="1336118">
                  <a:extLst>
                    <a:ext uri="{9D8B030D-6E8A-4147-A177-3AD203B41FA5}">
                      <a16:colId xmlns:a16="http://schemas.microsoft.com/office/drawing/2014/main" xmlns="" val="2000667326"/>
                    </a:ext>
                  </a:extLst>
                </a:gridCol>
                <a:gridCol w="2044199">
                  <a:extLst>
                    <a:ext uri="{9D8B030D-6E8A-4147-A177-3AD203B41FA5}">
                      <a16:colId xmlns:a16="http://schemas.microsoft.com/office/drawing/2014/main" xmlns="" val="3151350244"/>
                    </a:ext>
                  </a:extLst>
                </a:gridCol>
                <a:gridCol w="818142">
                  <a:extLst>
                    <a:ext uri="{9D8B030D-6E8A-4147-A177-3AD203B41FA5}">
                      <a16:colId xmlns:a16="http://schemas.microsoft.com/office/drawing/2014/main" xmlns="" val="1047946"/>
                    </a:ext>
                  </a:extLst>
                </a:gridCol>
                <a:gridCol w="785047">
                  <a:extLst>
                    <a:ext uri="{9D8B030D-6E8A-4147-A177-3AD203B41FA5}">
                      <a16:colId xmlns:a16="http://schemas.microsoft.com/office/drawing/2014/main" xmlns="" val="2754990826"/>
                    </a:ext>
                  </a:extLst>
                </a:gridCol>
              </a:tblGrid>
              <a:tr h="125616">
                <a:tc>
                  <a:txBody>
                    <a:bodyPr/>
                    <a:lstStyle/>
                    <a:p>
                      <a:pPr>
                        <a:lnSpc>
                          <a:spcPct val="107000"/>
                        </a:lnSpc>
                        <a:spcAft>
                          <a:spcPts val="0"/>
                        </a:spcAft>
                      </a:pPr>
                      <a:r>
                        <a:rPr lang="en-US" sz="900" dirty="0">
                          <a:effectLst/>
                        </a:rPr>
                        <a:t>April - Aug</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49330" marR="49330" marT="0" marB="0"/>
                </a:tc>
                <a:tc>
                  <a:txBody>
                    <a:bodyPr/>
                    <a:lstStyle/>
                    <a:p>
                      <a:pPr>
                        <a:lnSpc>
                          <a:spcPct val="107000"/>
                        </a:lnSpc>
                        <a:spcAft>
                          <a:spcPts val="0"/>
                        </a:spcAft>
                      </a:pPr>
                      <a:r>
                        <a:rPr lang="en-US" sz="900" dirty="0">
                          <a:effectLst/>
                        </a:rPr>
                        <a:t>Sept - Dec</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49330" marR="49330" marT="0" marB="0"/>
                </a:tc>
                <a:tc>
                  <a:txBody>
                    <a:bodyPr/>
                    <a:lstStyle/>
                    <a:p>
                      <a:pPr>
                        <a:lnSpc>
                          <a:spcPct val="107000"/>
                        </a:lnSpc>
                        <a:spcAft>
                          <a:spcPts val="0"/>
                        </a:spcAft>
                      </a:pPr>
                      <a:r>
                        <a:rPr lang="en-US" sz="900" dirty="0">
                          <a:effectLst/>
                        </a:rPr>
                        <a:t>Nov - March</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49330" marR="49330" marT="0" marB="0"/>
                </a:tc>
                <a:tc>
                  <a:txBody>
                    <a:bodyPr/>
                    <a:lstStyle/>
                    <a:p>
                      <a:pPr>
                        <a:lnSpc>
                          <a:spcPct val="107000"/>
                        </a:lnSpc>
                        <a:spcAft>
                          <a:spcPts val="0"/>
                        </a:spcAft>
                      </a:pPr>
                      <a:r>
                        <a:rPr lang="en-US" sz="900" dirty="0">
                          <a:effectLst/>
                        </a:rPr>
                        <a:t>April to June</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49330" marR="49330" marT="0" marB="0"/>
                </a:tc>
                <a:extLst>
                  <a:ext uri="{0D108BD9-81ED-4DB2-BD59-A6C34878D82A}">
                    <a16:rowId xmlns:a16="http://schemas.microsoft.com/office/drawing/2014/main" xmlns="" val="2287530171"/>
                  </a:ext>
                </a:extLst>
              </a:tr>
              <a:tr h="3481651">
                <a:tc>
                  <a:txBody>
                    <a:bodyPr/>
                    <a:lstStyle/>
                    <a:p>
                      <a:pPr>
                        <a:lnSpc>
                          <a:spcPct val="107000"/>
                        </a:lnSpc>
                        <a:spcAft>
                          <a:spcPts val="0"/>
                        </a:spcAft>
                      </a:pPr>
                      <a:r>
                        <a:rPr lang="en-US" sz="800" b="0" dirty="0">
                          <a:effectLst/>
                        </a:rPr>
                        <a:t>Staff meeting – Active School </a:t>
                      </a:r>
                      <a:r>
                        <a:rPr lang="en-US" sz="800" b="0" dirty="0" err="1">
                          <a:effectLst/>
                        </a:rPr>
                        <a:t>programme</a:t>
                      </a:r>
                      <a:r>
                        <a:rPr lang="en-US" sz="800" b="0" dirty="0">
                          <a:effectLst/>
                        </a:rPr>
                        <a:t> launch</a:t>
                      </a:r>
                      <a:endParaRPr lang="en-GB" sz="800" b="0" dirty="0">
                        <a:effectLst/>
                      </a:endParaRPr>
                    </a:p>
                    <a:p>
                      <a:pPr>
                        <a:lnSpc>
                          <a:spcPct val="107000"/>
                        </a:lnSpc>
                        <a:spcAft>
                          <a:spcPts val="0"/>
                        </a:spcAft>
                      </a:pPr>
                      <a:r>
                        <a:rPr lang="en-US" sz="800" b="0" dirty="0">
                          <a:effectLst/>
                        </a:rPr>
                        <a:t> </a:t>
                      </a:r>
                      <a:endParaRPr lang="en-GB" sz="800" b="0" dirty="0">
                        <a:effectLst/>
                      </a:endParaRPr>
                    </a:p>
                    <a:p>
                      <a:pPr>
                        <a:lnSpc>
                          <a:spcPct val="107000"/>
                        </a:lnSpc>
                        <a:spcAft>
                          <a:spcPts val="0"/>
                        </a:spcAft>
                      </a:pPr>
                      <a:r>
                        <a:rPr lang="en-US" sz="800" b="0" dirty="0">
                          <a:effectLst/>
                        </a:rPr>
                        <a:t>Audit and development plan produced</a:t>
                      </a:r>
                      <a:endParaRPr lang="en-GB" sz="800" b="0" dirty="0">
                        <a:effectLst/>
                      </a:endParaRPr>
                    </a:p>
                    <a:p>
                      <a:pPr>
                        <a:lnSpc>
                          <a:spcPct val="107000"/>
                        </a:lnSpc>
                        <a:spcAft>
                          <a:spcPts val="0"/>
                        </a:spcAft>
                      </a:pPr>
                      <a:r>
                        <a:rPr lang="en-US" sz="800" b="0" dirty="0">
                          <a:effectLst/>
                        </a:rPr>
                        <a:t> </a:t>
                      </a:r>
                      <a:endParaRPr lang="en-GB" sz="800" b="0" dirty="0">
                        <a:effectLst/>
                      </a:endParaRPr>
                    </a:p>
                    <a:p>
                      <a:pPr>
                        <a:lnSpc>
                          <a:spcPct val="107000"/>
                        </a:lnSpc>
                        <a:spcAft>
                          <a:spcPts val="0"/>
                        </a:spcAft>
                      </a:pPr>
                      <a:r>
                        <a:rPr lang="en-US" sz="800" b="0" dirty="0">
                          <a:effectLst/>
                        </a:rPr>
                        <a:t>Baseline assessments across school</a:t>
                      </a:r>
                      <a:endParaRPr lang="en-GB" sz="800" b="0" dirty="0">
                        <a:effectLst/>
                      </a:endParaRPr>
                    </a:p>
                    <a:p>
                      <a:pPr marL="171450" lvl="0" indent="-171450">
                        <a:lnSpc>
                          <a:spcPct val="107000"/>
                        </a:lnSpc>
                        <a:spcAft>
                          <a:spcPts val="0"/>
                        </a:spcAft>
                        <a:buFont typeface="Arial" panose="020B0604020202020204" pitchFamily="34" charset="0"/>
                        <a:buChar char="•"/>
                      </a:pPr>
                      <a:r>
                        <a:rPr lang="en-US" sz="800" b="0" dirty="0">
                          <a:effectLst/>
                        </a:rPr>
                        <a:t>Height, weight, fitness and physical activity levels measured</a:t>
                      </a:r>
                      <a:endParaRPr lang="en-GB" sz="800" b="0" dirty="0">
                        <a:effectLst/>
                      </a:endParaRPr>
                    </a:p>
                    <a:p>
                      <a:pPr marL="171450" lvl="0" indent="-171450">
                        <a:lnSpc>
                          <a:spcPct val="107000"/>
                        </a:lnSpc>
                        <a:spcAft>
                          <a:spcPts val="0"/>
                        </a:spcAft>
                        <a:buFont typeface="Arial" panose="020B0604020202020204" pitchFamily="34" charset="0"/>
                        <a:buChar char="•"/>
                      </a:pPr>
                      <a:r>
                        <a:rPr lang="en-US" sz="800" b="0" dirty="0">
                          <a:effectLst/>
                        </a:rPr>
                        <a:t>Teacher audit to capture staff confidence in delivering PA in the curriculum</a:t>
                      </a:r>
                      <a:endParaRPr lang="en-GB" sz="800" b="0" dirty="0">
                        <a:effectLst/>
                      </a:endParaRPr>
                    </a:p>
                    <a:p>
                      <a:pPr>
                        <a:lnSpc>
                          <a:spcPct val="107000"/>
                        </a:lnSpc>
                        <a:spcAft>
                          <a:spcPts val="0"/>
                        </a:spcAft>
                      </a:pPr>
                      <a:r>
                        <a:rPr lang="en-US" sz="800" b="0" dirty="0">
                          <a:effectLst/>
                        </a:rPr>
                        <a:t> </a:t>
                      </a:r>
                      <a:endParaRPr lang="en-GB" sz="800" b="0" dirty="0">
                        <a:effectLst/>
                      </a:endParaRPr>
                    </a:p>
                    <a:p>
                      <a:pPr>
                        <a:lnSpc>
                          <a:spcPct val="107000"/>
                        </a:lnSpc>
                        <a:spcAft>
                          <a:spcPts val="0"/>
                        </a:spcAft>
                      </a:pPr>
                      <a:r>
                        <a:rPr lang="en-US" sz="800" b="0" dirty="0">
                          <a:effectLst/>
                        </a:rPr>
                        <a:t>‘Active School’ assembly to launch </a:t>
                      </a:r>
                      <a:r>
                        <a:rPr lang="en-US" sz="800" b="0" dirty="0" err="1">
                          <a:effectLst/>
                        </a:rPr>
                        <a:t>programme</a:t>
                      </a:r>
                      <a:r>
                        <a:rPr lang="en-US" sz="800" b="0" dirty="0">
                          <a:effectLst/>
                        </a:rPr>
                        <a:t> and an active challenge set for  children</a:t>
                      </a:r>
                      <a:endParaRPr lang="en-GB" sz="800" b="0" dirty="0">
                        <a:effectLst/>
                      </a:endParaRPr>
                    </a:p>
                    <a:p>
                      <a:pPr>
                        <a:lnSpc>
                          <a:spcPct val="107000"/>
                        </a:lnSpc>
                        <a:spcAft>
                          <a:spcPts val="0"/>
                        </a:spcAft>
                      </a:pPr>
                      <a:r>
                        <a:rPr lang="en-US" sz="800" b="0" dirty="0">
                          <a:effectLst/>
                        </a:rPr>
                        <a:t> </a:t>
                      </a:r>
                    </a:p>
                    <a:p>
                      <a:pPr>
                        <a:lnSpc>
                          <a:spcPct val="107000"/>
                        </a:lnSpc>
                        <a:spcAft>
                          <a:spcPts val="0"/>
                        </a:spcAft>
                      </a:pPr>
                      <a:r>
                        <a:rPr lang="en-US" sz="800" b="0" dirty="0">
                          <a:effectLst/>
                        </a:rPr>
                        <a:t>Lunchtime games sessions and resource</a:t>
                      </a:r>
                      <a:endParaRPr lang="en-GB" sz="800" b="0" dirty="0">
                        <a:effectLst/>
                      </a:endParaRPr>
                    </a:p>
                    <a:p>
                      <a:pPr>
                        <a:lnSpc>
                          <a:spcPct val="107000"/>
                        </a:lnSpc>
                        <a:spcAft>
                          <a:spcPts val="0"/>
                        </a:spcAft>
                      </a:pPr>
                      <a:r>
                        <a:rPr lang="en-US" sz="800" b="0" dirty="0">
                          <a:effectLst/>
                        </a:rPr>
                        <a:t> </a:t>
                      </a:r>
                      <a:endParaRPr lang="en-GB" sz="800" b="0" dirty="0">
                        <a:effectLst/>
                      </a:endParaRPr>
                    </a:p>
                    <a:p>
                      <a:pPr>
                        <a:lnSpc>
                          <a:spcPct val="107000"/>
                        </a:lnSpc>
                        <a:spcAft>
                          <a:spcPts val="0"/>
                        </a:spcAft>
                      </a:pPr>
                      <a:r>
                        <a:rPr lang="en-US" sz="800" b="0" dirty="0">
                          <a:effectLst/>
                        </a:rPr>
                        <a:t> </a:t>
                      </a:r>
                      <a:endParaRPr lang="en-GB" sz="800" b="0" dirty="0">
                        <a:effectLst/>
                      </a:endParaRPr>
                    </a:p>
                    <a:p>
                      <a:pPr>
                        <a:lnSpc>
                          <a:spcPct val="107000"/>
                        </a:lnSpc>
                        <a:spcAft>
                          <a:spcPts val="0"/>
                        </a:spcAft>
                      </a:pPr>
                      <a:r>
                        <a:rPr lang="en-US" sz="800" b="0" dirty="0">
                          <a:effectLst/>
                        </a:rPr>
                        <a:t> </a:t>
                      </a:r>
                      <a:endParaRPr lang="en-GB" sz="800" b="0" dirty="0">
                        <a:effectLst/>
                      </a:endParaRPr>
                    </a:p>
                    <a:p>
                      <a:pPr>
                        <a:lnSpc>
                          <a:spcPct val="107000"/>
                        </a:lnSpc>
                        <a:spcAft>
                          <a:spcPts val="0"/>
                        </a:spcAft>
                      </a:pPr>
                      <a:r>
                        <a:rPr lang="en-US" sz="800" b="0" dirty="0">
                          <a:effectLst/>
                        </a:rPr>
                        <a:t> </a:t>
                      </a:r>
                      <a:endParaRPr lang="en-GB" sz="800" b="0" dirty="0">
                        <a:effectLst/>
                        <a:latin typeface="Calibri" panose="020F0502020204030204" pitchFamily="34" charset="0"/>
                        <a:ea typeface="Calibri" panose="020F0502020204030204" pitchFamily="34" charset="0"/>
                        <a:cs typeface="Times New Roman" panose="02020603050405020304" pitchFamily="18" charset="0"/>
                      </a:endParaRPr>
                    </a:p>
                  </a:txBody>
                  <a:tcPr marL="49330" marR="49330" marT="0" marB="0">
                    <a:solidFill>
                      <a:schemeClr val="accent1">
                        <a:lumMod val="75000"/>
                      </a:schemeClr>
                    </a:solidFill>
                  </a:tcPr>
                </a:tc>
                <a:tc>
                  <a:txBody>
                    <a:bodyPr/>
                    <a:lstStyle/>
                    <a:p>
                      <a:pPr>
                        <a:lnSpc>
                          <a:spcPct val="107000"/>
                        </a:lnSpc>
                        <a:spcAft>
                          <a:spcPts val="0"/>
                        </a:spcAft>
                      </a:pPr>
                      <a:r>
                        <a:rPr lang="en-US" sz="800" b="0" dirty="0">
                          <a:solidFill>
                            <a:schemeClr val="bg1"/>
                          </a:solidFill>
                          <a:effectLst/>
                        </a:rPr>
                        <a:t>Second staff meeting (training session)</a:t>
                      </a:r>
                      <a:endParaRPr lang="en-GB" sz="800" b="0" dirty="0">
                        <a:solidFill>
                          <a:schemeClr val="bg1"/>
                        </a:solidFill>
                        <a:effectLst/>
                      </a:endParaRPr>
                    </a:p>
                    <a:p>
                      <a:pPr>
                        <a:lnSpc>
                          <a:spcPct val="107000"/>
                        </a:lnSpc>
                        <a:spcAft>
                          <a:spcPts val="0"/>
                        </a:spcAft>
                      </a:pPr>
                      <a:r>
                        <a:rPr lang="en-US" sz="800" b="1" dirty="0">
                          <a:solidFill>
                            <a:schemeClr val="bg1"/>
                          </a:solidFill>
                          <a:effectLst/>
                        </a:rPr>
                        <a:t>Universal Daily Physical Activity </a:t>
                      </a:r>
                      <a:r>
                        <a:rPr lang="en-US" sz="800" b="1" dirty="0" err="1">
                          <a:solidFill>
                            <a:schemeClr val="bg1"/>
                          </a:solidFill>
                          <a:effectLst/>
                        </a:rPr>
                        <a:t>programmes</a:t>
                      </a:r>
                      <a:r>
                        <a:rPr lang="en-US" sz="800" b="0" dirty="0">
                          <a:solidFill>
                            <a:schemeClr val="bg1"/>
                          </a:solidFill>
                          <a:effectLst/>
                        </a:rPr>
                        <a:t>: making our school day more active</a:t>
                      </a:r>
                      <a:endParaRPr lang="en-GB" sz="800" b="0" dirty="0">
                        <a:solidFill>
                          <a:schemeClr val="bg1"/>
                        </a:solidFill>
                        <a:effectLst/>
                      </a:endParaRPr>
                    </a:p>
                    <a:p>
                      <a:pPr>
                        <a:lnSpc>
                          <a:spcPct val="107000"/>
                        </a:lnSpc>
                        <a:spcAft>
                          <a:spcPts val="0"/>
                        </a:spcAft>
                      </a:pPr>
                      <a:endParaRPr lang="en-US" sz="800" b="0" dirty="0">
                        <a:solidFill>
                          <a:schemeClr val="bg1"/>
                        </a:solidFill>
                        <a:effectLst/>
                      </a:endParaRPr>
                    </a:p>
                    <a:p>
                      <a:pPr>
                        <a:lnSpc>
                          <a:spcPct val="107000"/>
                        </a:lnSpc>
                        <a:spcAft>
                          <a:spcPts val="0"/>
                        </a:spcAft>
                      </a:pPr>
                      <a:r>
                        <a:rPr lang="en-US" sz="800" b="0" dirty="0" err="1">
                          <a:solidFill>
                            <a:schemeClr val="bg1"/>
                          </a:solidFill>
                          <a:effectLst/>
                        </a:rPr>
                        <a:t>Rammie’s</a:t>
                      </a:r>
                      <a:r>
                        <a:rPr lang="en-US" sz="800" b="0" dirty="0">
                          <a:solidFill>
                            <a:schemeClr val="bg1"/>
                          </a:solidFill>
                          <a:effectLst/>
                        </a:rPr>
                        <a:t> Daily Mile  </a:t>
                      </a:r>
                      <a:endParaRPr lang="en-GB" sz="800" b="0" dirty="0">
                        <a:solidFill>
                          <a:schemeClr val="bg1"/>
                        </a:solidFill>
                        <a:effectLst/>
                      </a:endParaRPr>
                    </a:p>
                    <a:p>
                      <a:pPr>
                        <a:lnSpc>
                          <a:spcPct val="107000"/>
                        </a:lnSpc>
                        <a:spcAft>
                          <a:spcPts val="0"/>
                        </a:spcAft>
                      </a:pPr>
                      <a:endParaRPr lang="en-GB" sz="800" b="0" dirty="0">
                        <a:solidFill>
                          <a:schemeClr val="bg1"/>
                        </a:solidFill>
                        <a:effectLst/>
                      </a:endParaRPr>
                    </a:p>
                    <a:p>
                      <a:pPr>
                        <a:lnSpc>
                          <a:spcPct val="107000"/>
                        </a:lnSpc>
                        <a:spcAft>
                          <a:spcPts val="0"/>
                        </a:spcAft>
                      </a:pPr>
                      <a:r>
                        <a:rPr lang="en-US" sz="800" b="0" dirty="0">
                          <a:solidFill>
                            <a:schemeClr val="bg1"/>
                          </a:solidFill>
                          <a:effectLst/>
                        </a:rPr>
                        <a:t>Active learning ideas for across the curriculum</a:t>
                      </a:r>
                      <a:endParaRPr lang="en-GB" sz="800" b="0" dirty="0">
                        <a:solidFill>
                          <a:schemeClr val="bg1"/>
                        </a:solidFill>
                        <a:effectLst/>
                      </a:endParaRPr>
                    </a:p>
                    <a:p>
                      <a:pPr>
                        <a:lnSpc>
                          <a:spcPct val="107000"/>
                        </a:lnSpc>
                        <a:spcAft>
                          <a:spcPts val="0"/>
                        </a:spcAft>
                      </a:pPr>
                      <a:endParaRPr lang="en-GB" sz="800" b="1" dirty="0">
                        <a:solidFill>
                          <a:schemeClr val="bg1"/>
                        </a:solidFill>
                        <a:effectLst/>
                      </a:endParaRPr>
                    </a:p>
                    <a:p>
                      <a:pPr>
                        <a:lnSpc>
                          <a:spcPct val="107000"/>
                        </a:lnSpc>
                        <a:spcAft>
                          <a:spcPts val="0"/>
                        </a:spcAft>
                      </a:pPr>
                      <a:r>
                        <a:rPr lang="en-US" sz="800" b="1" dirty="0">
                          <a:solidFill>
                            <a:schemeClr val="bg1"/>
                          </a:solidFill>
                          <a:effectLst/>
                        </a:rPr>
                        <a:t>Interventions:</a:t>
                      </a:r>
                    </a:p>
                    <a:p>
                      <a:pPr>
                        <a:lnSpc>
                          <a:spcPct val="107000"/>
                        </a:lnSpc>
                        <a:spcAft>
                          <a:spcPts val="0"/>
                        </a:spcAft>
                      </a:pPr>
                      <a:endParaRPr lang="en-GB" sz="800" b="0" dirty="0">
                        <a:solidFill>
                          <a:schemeClr val="bg1"/>
                        </a:solidFill>
                        <a:effectLst/>
                      </a:endParaRPr>
                    </a:p>
                    <a:p>
                      <a:pPr>
                        <a:lnSpc>
                          <a:spcPct val="107000"/>
                        </a:lnSpc>
                        <a:spcAft>
                          <a:spcPts val="0"/>
                        </a:spcAft>
                      </a:pPr>
                      <a:r>
                        <a:rPr lang="en-US" sz="800" b="0" dirty="0">
                          <a:solidFill>
                            <a:schemeClr val="bg1"/>
                          </a:solidFill>
                          <a:effectLst/>
                        </a:rPr>
                        <a:t>Physical Literacy intervention year 2 +</a:t>
                      </a:r>
                    </a:p>
                    <a:p>
                      <a:pPr>
                        <a:lnSpc>
                          <a:spcPct val="107000"/>
                        </a:lnSpc>
                        <a:spcAft>
                          <a:spcPts val="0"/>
                        </a:spcAft>
                      </a:pPr>
                      <a:endParaRPr lang="en-GB" sz="800" b="0" dirty="0">
                        <a:solidFill>
                          <a:schemeClr val="bg1"/>
                        </a:solidFill>
                        <a:effectLst/>
                      </a:endParaRPr>
                    </a:p>
                    <a:p>
                      <a:pPr>
                        <a:lnSpc>
                          <a:spcPct val="107000"/>
                        </a:lnSpc>
                        <a:spcAft>
                          <a:spcPts val="0"/>
                        </a:spcAft>
                      </a:pPr>
                      <a:r>
                        <a:rPr lang="en-US" sz="800" b="0" dirty="0">
                          <a:solidFill>
                            <a:schemeClr val="bg1"/>
                          </a:solidFill>
                          <a:effectLst/>
                        </a:rPr>
                        <a:t>Play to learn – curriculum resource to support physical literacy and fundamental movement </a:t>
                      </a:r>
                      <a:r>
                        <a:rPr lang="en-US" sz="800" b="0">
                          <a:solidFill>
                            <a:schemeClr val="bg1"/>
                          </a:solidFill>
                          <a:effectLst/>
                        </a:rPr>
                        <a:t>skills in KS1. </a:t>
                      </a:r>
                      <a:endParaRPr lang="en-GB" sz="800" b="0">
                        <a:solidFill>
                          <a:schemeClr val="bg1"/>
                        </a:solidFill>
                        <a:effectLst/>
                      </a:endParaRPr>
                    </a:p>
                    <a:p>
                      <a:pPr lvl="0">
                        <a:lnSpc>
                          <a:spcPct val="107000"/>
                        </a:lnSpc>
                        <a:spcAft>
                          <a:spcPts val="0"/>
                        </a:spcAft>
                        <a:buNone/>
                      </a:pPr>
                      <a:endParaRPr lang="en-GB" sz="800" b="0" dirty="0">
                        <a:solidFill>
                          <a:schemeClr val="bg1"/>
                        </a:solidFill>
                        <a:effectLst/>
                      </a:endParaRPr>
                    </a:p>
                    <a:p>
                      <a:pPr>
                        <a:lnSpc>
                          <a:spcPct val="107000"/>
                        </a:lnSpc>
                        <a:spcAft>
                          <a:spcPts val="0"/>
                        </a:spcAft>
                      </a:pPr>
                      <a:r>
                        <a:rPr lang="en-US" sz="800" b="0" dirty="0" err="1">
                          <a:solidFill>
                            <a:schemeClr val="bg1"/>
                          </a:solidFill>
                          <a:effectLst/>
                        </a:rPr>
                        <a:t>Rammie’s</a:t>
                      </a:r>
                      <a:r>
                        <a:rPr lang="en-US" sz="800" b="0" dirty="0">
                          <a:solidFill>
                            <a:schemeClr val="bg1"/>
                          </a:solidFill>
                          <a:effectLst/>
                        </a:rPr>
                        <a:t> Healthy hero lunchtime club - Healthy lifestyle </a:t>
                      </a:r>
                      <a:r>
                        <a:rPr lang="en-US" sz="800" b="0" dirty="0" err="1">
                          <a:solidFill>
                            <a:schemeClr val="bg1"/>
                          </a:solidFill>
                          <a:effectLst/>
                        </a:rPr>
                        <a:t>programme</a:t>
                      </a:r>
                      <a:r>
                        <a:rPr lang="en-US" sz="800" b="0" dirty="0">
                          <a:solidFill>
                            <a:schemeClr val="bg1"/>
                          </a:solidFill>
                          <a:effectLst/>
                        </a:rPr>
                        <a:t> for targeted pupils who are overweight and/or inactive (8 weeks)</a:t>
                      </a:r>
                      <a:endParaRPr lang="en-GB" sz="800" b="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49330" marR="49330" marT="0" marB="0">
                    <a:solidFill>
                      <a:schemeClr val="accent1">
                        <a:lumMod val="75000"/>
                      </a:schemeClr>
                    </a:solidFill>
                  </a:tcPr>
                </a:tc>
                <a:tc>
                  <a:txBody>
                    <a:bodyPr/>
                    <a:lstStyle/>
                    <a:p>
                      <a:pPr>
                        <a:lnSpc>
                          <a:spcPct val="107000"/>
                        </a:lnSpc>
                        <a:spcAft>
                          <a:spcPts val="0"/>
                        </a:spcAft>
                      </a:pPr>
                      <a:r>
                        <a:rPr lang="en-US" sz="800" b="0" dirty="0">
                          <a:solidFill>
                            <a:schemeClr val="bg1"/>
                          </a:solidFill>
                          <a:effectLst/>
                        </a:rPr>
                        <a:t>Continuation of universal </a:t>
                      </a:r>
                      <a:r>
                        <a:rPr lang="en-US" sz="800" b="0" dirty="0" err="1">
                          <a:solidFill>
                            <a:schemeClr val="bg1"/>
                          </a:solidFill>
                          <a:effectLst/>
                        </a:rPr>
                        <a:t>programmes</a:t>
                      </a:r>
                      <a:endParaRPr lang="en-GB" sz="800" b="0" dirty="0">
                        <a:solidFill>
                          <a:schemeClr val="bg1"/>
                        </a:solidFill>
                        <a:effectLst/>
                      </a:endParaRPr>
                    </a:p>
                    <a:p>
                      <a:pPr>
                        <a:lnSpc>
                          <a:spcPct val="107000"/>
                        </a:lnSpc>
                        <a:spcAft>
                          <a:spcPts val="0"/>
                        </a:spcAft>
                      </a:pPr>
                      <a:r>
                        <a:rPr lang="en-US" sz="800" b="0" dirty="0">
                          <a:solidFill>
                            <a:schemeClr val="bg1"/>
                          </a:solidFill>
                          <a:effectLst/>
                        </a:rPr>
                        <a:t> </a:t>
                      </a:r>
                      <a:endParaRPr lang="en-GB" sz="800" b="0" dirty="0">
                        <a:solidFill>
                          <a:schemeClr val="bg1"/>
                        </a:solidFill>
                        <a:effectLst/>
                      </a:endParaRPr>
                    </a:p>
                    <a:p>
                      <a:pPr>
                        <a:lnSpc>
                          <a:spcPct val="107000"/>
                        </a:lnSpc>
                        <a:spcAft>
                          <a:spcPts val="0"/>
                        </a:spcAft>
                      </a:pPr>
                      <a:r>
                        <a:rPr lang="en-US" sz="800" b="0" dirty="0">
                          <a:solidFill>
                            <a:schemeClr val="bg1"/>
                          </a:solidFill>
                          <a:effectLst/>
                        </a:rPr>
                        <a:t>Access to Live IT </a:t>
                      </a:r>
                      <a:r>
                        <a:rPr lang="en-US" sz="800" b="0" dirty="0" err="1">
                          <a:solidFill>
                            <a:schemeClr val="bg1"/>
                          </a:solidFill>
                          <a:effectLst/>
                        </a:rPr>
                        <a:t>programme</a:t>
                      </a:r>
                      <a:r>
                        <a:rPr lang="en-US" sz="800" b="0" dirty="0">
                          <a:solidFill>
                            <a:schemeClr val="bg1"/>
                          </a:solidFill>
                          <a:effectLst/>
                        </a:rPr>
                        <a:t> – to support children who are overweight, and their families </a:t>
                      </a:r>
                      <a:endParaRPr lang="en-GB" sz="800" b="0" dirty="0">
                        <a:solidFill>
                          <a:schemeClr val="bg1"/>
                        </a:solidFill>
                        <a:effectLst/>
                      </a:endParaRPr>
                    </a:p>
                    <a:p>
                      <a:pPr>
                        <a:lnSpc>
                          <a:spcPct val="107000"/>
                        </a:lnSpc>
                        <a:spcAft>
                          <a:spcPts val="0"/>
                        </a:spcAft>
                      </a:pPr>
                      <a:r>
                        <a:rPr lang="en-US" sz="800" b="0" dirty="0">
                          <a:solidFill>
                            <a:schemeClr val="bg1"/>
                          </a:solidFill>
                          <a:effectLst/>
                        </a:rPr>
                        <a:t>(one year support) </a:t>
                      </a:r>
                      <a:endParaRPr lang="en-GB" sz="800" b="0" dirty="0">
                        <a:solidFill>
                          <a:schemeClr val="bg1"/>
                        </a:solidFill>
                        <a:effectLst/>
                      </a:endParaRPr>
                    </a:p>
                    <a:p>
                      <a:pPr>
                        <a:lnSpc>
                          <a:spcPct val="107000"/>
                        </a:lnSpc>
                        <a:spcAft>
                          <a:spcPts val="0"/>
                        </a:spcAft>
                      </a:pPr>
                      <a:r>
                        <a:rPr lang="en-US" sz="800" b="0" dirty="0">
                          <a:solidFill>
                            <a:schemeClr val="bg1"/>
                          </a:solidFill>
                          <a:effectLst/>
                        </a:rPr>
                        <a:t> </a:t>
                      </a:r>
                      <a:endParaRPr lang="en-GB" sz="800" b="0" dirty="0">
                        <a:solidFill>
                          <a:schemeClr val="bg1"/>
                        </a:solidFill>
                        <a:effectLst/>
                      </a:endParaRPr>
                    </a:p>
                    <a:p>
                      <a:pPr>
                        <a:lnSpc>
                          <a:spcPct val="107000"/>
                        </a:lnSpc>
                        <a:spcAft>
                          <a:spcPts val="0"/>
                        </a:spcAft>
                      </a:pPr>
                      <a:r>
                        <a:rPr lang="en-US" sz="800" b="0" dirty="0">
                          <a:solidFill>
                            <a:schemeClr val="bg1"/>
                          </a:solidFill>
                          <a:effectLst/>
                        </a:rPr>
                        <a:t>End Feb – Re assessment across school to measure impact</a:t>
                      </a:r>
                      <a:endParaRPr lang="en-GB" sz="800" b="0" dirty="0">
                        <a:solidFill>
                          <a:schemeClr val="bg1"/>
                        </a:solidFill>
                        <a:effectLst/>
                      </a:endParaRPr>
                    </a:p>
                    <a:p>
                      <a:pPr>
                        <a:lnSpc>
                          <a:spcPct val="107000"/>
                        </a:lnSpc>
                        <a:spcAft>
                          <a:spcPts val="0"/>
                        </a:spcAft>
                      </a:pPr>
                      <a:r>
                        <a:rPr lang="en-US" sz="800" b="0" dirty="0">
                          <a:solidFill>
                            <a:schemeClr val="bg1"/>
                          </a:solidFill>
                          <a:effectLst/>
                        </a:rPr>
                        <a:t> </a:t>
                      </a:r>
                      <a:endParaRPr lang="en-GB" sz="800" b="0" dirty="0">
                        <a:solidFill>
                          <a:schemeClr val="bg1"/>
                        </a:solidFill>
                        <a:effectLst/>
                      </a:endParaRPr>
                    </a:p>
                    <a:p>
                      <a:pPr>
                        <a:lnSpc>
                          <a:spcPct val="107000"/>
                        </a:lnSpc>
                        <a:spcAft>
                          <a:spcPts val="0"/>
                        </a:spcAft>
                      </a:pPr>
                      <a:r>
                        <a:rPr lang="en-US" sz="800" b="0" dirty="0">
                          <a:solidFill>
                            <a:schemeClr val="bg1"/>
                          </a:solidFill>
                          <a:effectLst/>
                        </a:rPr>
                        <a:t> </a:t>
                      </a:r>
                      <a:endParaRPr lang="en-GB" sz="800" b="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49330" marR="49330" marT="0" marB="0">
                    <a:solidFill>
                      <a:schemeClr val="accent1">
                        <a:lumMod val="75000"/>
                      </a:schemeClr>
                    </a:solidFill>
                  </a:tcPr>
                </a:tc>
                <a:tc>
                  <a:txBody>
                    <a:bodyPr/>
                    <a:lstStyle/>
                    <a:p>
                      <a:pPr>
                        <a:lnSpc>
                          <a:spcPct val="107000"/>
                        </a:lnSpc>
                        <a:spcAft>
                          <a:spcPts val="0"/>
                        </a:spcAft>
                      </a:pPr>
                      <a:r>
                        <a:rPr lang="en-US" sz="800" b="0" dirty="0">
                          <a:solidFill>
                            <a:schemeClr val="bg1"/>
                          </a:solidFill>
                          <a:effectLst/>
                        </a:rPr>
                        <a:t>Data </a:t>
                      </a:r>
                      <a:r>
                        <a:rPr lang="en-US" sz="800" b="0" dirty="0" err="1">
                          <a:solidFill>
                            <a:schemeClr val="bg1"/>
                          </a:solidFill>
                          <a:effectLst/>
                        </a:rPr>
                        <a:t>analysed</a:t>
                      </a:r>
                      <a:r>
                        <a:rPr lang="en-US" sz="800" b="0" dirty="0">
                          <a:solidFill>
                            <a:schemeClr val="bg1"/>
                          </a:solidFill>
                          <a:effectLst/>
                        </a:rPr>
                        <a:t> and fed back to schools</a:t>
                      </a:r>
                      <a:endParaRPr lang="en-GB" sz="800" b="0" dirty="0">
                        <a:solidFill>
                          <a:schemeClr val="bg1"/>
                        </a:solidFill>
                        <a:effectLst/>
                      </a:endParaRPr>
                    </a:p>
                    <a:p>
                      <a:pPr>
                        <a:lnSpc>
                          <a:spcPct val="107000"/>
                        </a:lnSpc>
                        <a:spcAft>
                          <a:spcPts val="0"/>
                        </a:spcAft>
                      </a:pPr>
                      <a:r>
                        <a:rPr lang="en-US" sz="800" b="0" dirty="0">
                          <a:solidFill>
                            <a:schemeClr val="bg1"/>
                          </a:solidFill>
                          <a:effectLst/>
                        </a:rPr>
                        <a:t>Outcomes for Sport premium reporting identified</a:t>
                      </a:r>
                      <a:endParaRPr lang="en-GB" sz="800" b="0" dirty="0">
                        <a:solidFill>
                          <a:schemeClr val="bg1"/>
                        </a:solidFill>
                        <a:effectLst/>
                      </a:endParaRPr>
                    </a:p>
                    <a:p>
                      <a:pPr>
                        <a:lnSpc>
                          <a:spcPct val="107000"/>
                        </a:lnSpc>
                        <a:spcAft>
                          <a:spcPts val="0"/>
                        </a:spcAft>
                      </a:pPr>
                      <a:r>
                        <a:rPr lang="en-US" sz="800" b="0" dirty="0">
                          <a:solidFill>
                            <a:schemeClr val="bg1"/>
                          </a:solidFill>
                          <a:effectLst/>
                        </a:rPr>
                        <a:t> </a:t>
                      </a:r>
                      <a:endParaRPr lang="en-GB" sz="800" b="0" dirty="0">
                        <a:solidFill>
                          <a:schemeClr val="bg1"/>
                        </a:solidFill>
                        <a:effectLst/>
                      </a:endParaRPr>
                    </a:p>
                    <a:p>
                      <a:pPr>
                        <a:lnSpc>
                          <a:spcPct val="107000"/>
                        </a:lnSpc>
                        <a:spcAft>
                          <a:spcPts val="0"/>
                        </a:spcAft>
                      </a:pPr>
                      <a:r>
                        <a:rPr lang="en-US" sz="800" b="0" dirty="0">
                          <a:solidFill>
                            <a:schemeClr val="bg1"/>
                          </a:solidFill>
                          <a:effectLst/>
                        </a:rPr>
                        <a:t> Next steps identified</a:t>
                      </a:r>
                      <a:endParaRPr lang="en-GB" sz="800" b="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49330" marR="49330" marT="0" marB="0">
                    <a:solidFill>
                      <a:schemeClr val="accent1">
                        <a:lumMod val="75000"/>
                      </a:schemeClr>
                    </a:solidFill>
                  </a:tcPr>
                </a:tc>
                <a:extLst>
                  <a:ext uri="{0D108BD9-81ED-4DB2-BD59-A6C34878D82A}">
                    <a16:rowId xmlns:a16="http://schemas.microsoft.com/office/drawing/2014/main" xmlns="" val="3778694501"/>
                  </a:ext>
                </a:extLst>
              </a:tr>
              <a:tr h="782695">
                <a:tc gridSpan="4">
                  <a:txBody>
                    <a:bodyPr/>
                    <a:lstStyle/>
                    <a:p>
                      <a:pPr>
                        <a:lnSpc>
                          <a:spcPct val="107000"/>
                        </a:lnSpc>
                        <a:spcAft>
                          <a:spcPts val="0"/>
                        </a:spcAft>
                      </a:pPr>
                      <a:r>
                        <a:rPr lang="en-US" sz="800" b="0" dirty="0">
                          <a:effectLst/>
                        </a:rPr>
                        <a:t>Ongoing </a:t>
                      </a:r>
                      <a:endParaRPr lang="en-GB" sz="800" b="0" dirty="0">
                        <a:effectLst/>
                      </a:endParaRPr>
                    </a:p>
                    <a:p>
                      <a:pPr>
                        <a:lnSpc>
                          <a:spcPct val="107000"/>
                        </a:lnSpc>
                        <a:spcAft>
                          <a:spcPts val="0"/>
                        </a:spcAft>
                      </a:pPr>
                      <a:r>
                        <a:rPr lang="en-US" sz="800" b="0" dirty="0">
                          <a:effectLst/>
                        </a:rPr>
                        <a:t>6 x support and planning meetings  </a:t>
                      </a:r>
                      <a:endParaRPr lang="en-GB" sz="800" b="0" dirty="0">
                        <a:effectLst/>
                      </a:endParaRPr>
                    </a:p>
                    <a:p>
                      <a:pPr>
                        <a:lnSpc>
                          <a:spcPct val="107000"/>
                        </a:lnSpc>
                        <a:spcAft>
                          <a:spcPts val="0"/>
                        </a:spcAft>
                      </a:pPr>
                      <a:r>
                        <a:rPr lang="en-US" sz="800" b="0" dirty="0">
                          <a:effectLst/>
                        </a:rPr>
                        <a:t>Development of physical activity policy </a:t>
                      </a:r>
                    </a:p>
                    <a:p>
                      <a:pPr>
                        <a:lnSpc>
                          <a:spcPct val="107000"/>
                        </a:lnSpc>
                        <a:spcAft>
                          <a:spcPts val="0"/>
                        </a:spcAft>
                      </a:pPr>
                      <a:r>
                        <a:rPr lang="en-US" sz="800" b="0">
                          <a:effectLst/>
                        </a:rPr>
                        <a:t>Parent workshops/events – linked to Live IT </a:t>
                      </a:r>
                      <a:r>
                        <a:rPr lang="en-US" sz="800" b="0" err="1">
                          <a:effectLst/>
                        </a:rPr>
                        <a:t>programme</a:t>
                      </a:r>
                      <a:endParaRPr lang="en-GB" sz="800" b="0">
                        <a:effectLst/>
                      </a:endParaRPr>
                    </a:p>
                    <a:p>
                      <a:pPr>
                        <a:lnSpc>
                          <a:spcPct val="107000"/>
                        </a:lnSpc>
                        <a:spcAft>
                          <a:spcPts val="0"/>
                        </a:spcAft>
                      </a:pPr>
                      <a:r>
                        <a:rPr lang="en-US" sz="800" b="0" dirty="0">
                          <a:effectLst/>
                        </a:rPr>
                        <a:t>Support from DCCT partners: School Sport Partnership and Premier League Primary Stars</a:t>
                      </a:r>
                    </a:p>
                    <a:p>
                      <a:pPr>
                        <a:lnSpc>
                          <a:spcPct val="107000"/>
                        </a:lnSpc>
                        <a:spcAft>
                          <a:spcPts val="0"/>
                        </a:spcAft>
                      </a:pPr>
                      <a:endParaRPr lang="en-GB" sz="800" b="0" dirty="0">
                        <a:effectLst/>
                        <a:latin typeface="Calibri" panose="020F0502020204030204" pitchFamily="34" charset="0"/>
                        <a:ea typeface="Calibri" panose="020F0502020204030204" pitchFamily="34" charset="0"/>
                        <a:cs typeface="Times New Roman" panose="02020603050405020304" pitchFamily="18" charset="0"/>
                      </a:endParaRPr>
                    </a:p>
                  </a:txBody>
                  <a:tcPr marL="49330" marR="49330" marT="0" marB="0"/>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xmlns="" val="960141376"/>
                  </a:ext>
                </a:extLst>
              </a:tr>
            </a:tbl>
          </a:graphicData>
        </a:graphic>
      </p:graphicFrame>
    </p:spTree>
    <p:extLst>
      <p:ext uri="{BB962C8B-B14F-4D97-AF65-F5344CB8AC3E}">
        <p14:creationId xmlns:p14="http://schemas.microsoft.com/office/powerpoint/2010/main" val="1731292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Table 10">
            <a:extLst>
              <a:ext uri="{FF2B5EF4-FFF2-40B4-BE49-F238E27FC236}">
                <a16:creationId xmlns:a16="http://schemas.microsoft.com/office/drawing/2014/main" xmlns="" id="{20E8CB46-FA24-4089-A991-608026B47D83}"/>
              </a:ext>
            </a:extLst>
          </p:cNvPr>
          <p:cNvGraphicFramePr>
            <a:graphicFrameLocks noGrp="1"/>
          </p:cNvGraphicFramePr>
          <p:nvPr>
            <p:extLst>
              <p:ext uri="{D42A27DB-BD31-4B8C-83A1-F6EECF244321}">
                <p14:modId xmlns:p14="http://schemas.microsoft.com/office/powerpoint/2010/main" val="2858550299"/>
              </p:ext>
            </p:extLst>
          </p:nvPr>
        </p:nvGraphicFramePr>
        <p:xfrm>
          <a:off x="1457327" y="743851"/>
          <a:ext cx="5174903" cy="9040242"/>
        </p:xfrm>
        <a:graphic>
          <a:graphicData uri="http://schemas.openxmlformats.org/drawingml/2006/table">
            <a:tbl>
              <a:tblPr firstRow="1" bandRow="1">
                <a:tableStyleId>{17292A2E-F333-43FB-9621-5CBBE7FDCDCB}</a:tableStyleId>
              </a:tblPr>
              <a:tblGrid>
                <a:gridCol w="4966623">
                  <a:extLst>
                    <a:ext uri="{9D8B030D-6E8A-4147-A177-3AD203B41FA5}">
                      <a16:colId xmlns:a16="http://schemas.microsoft.com/office/drawing/2014/main" xmlns="" val="3300990576"/>
                    </a:ext>
                  </a:extLst>
                </a:gridCol>
                <a:gridCol w="208280">
                  <a:extLst>
                    <a:ext uri="{9D8B030D-6E8A-4147-A177-3AD203B41FA5}">
                      <a16:colId xmlns:a16="http://schemas.microsoft.com/office/drawing/2014/main" xmlns="" val="3379208887"/>
                    </a:ext>
                  </a:extLst>
                </a:gridCol>
              </a:tblGrid>
              <a:tr h="629444">
                <a:tc gridSpan="2">
                  <a:txBody>
                    <a:bodyPr/>
                    <a:lstStyle/>
                    <a:p>
                      <a:r>
                        <a:rPr lang="en-GB" sz="1600" dirty="0"/>
                        <a:t>Active schools programme – Impact</a:t>
                      </a:r>
                    </a:p>
                  </a:txBody>
                  <a:tcPr>
                    <a:solidFill>
                      <a:srgbClr val="00B0F0"/>
                    </a:solidFill>
                  </a:tcPr>
                </a:tc>
                <a:tc hMerge="1">
                  <a:txBody>
                    <a:bodyPr/>
                    <a:lstStyle/>
                    <a:p>
                      <a:endParaRPr lang="en-GB"/>
                    </a:p>
                  </a:txBody>
                  <a:tcPr/>
                </a:tc>
                <a:extLst>
                  <a:ext uri="{0D108BD9-81ED-4DB2-BD59-A6C34878D82A}">
                    <a16:rowId xmlns:a16="http://schemas.microsoft.com/office/drawing/2014/main" xmlns="" val="2761807586"/>
                  </a:ext>
                </a:extLst>
              </a:tr>
              <a:tr h="493381">
                <a:tc>
                  <a:txBody>
                    <a:bodyPr/>
                    <a:lstStyle/>
                    <a:p>
                      <a:pPr marL="0" marR="0" lvl="0" indent="0" algn="just" defTabSz="6858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900" kern="1200" dirty="0">
                          <a:solidFill>
                            <a:schemeClr val="tx1"/>
                          </a:solidFill>
                          <a:effectLst/>
                          <a:latin typeface="+mn-lt"/>
                          <a:ea typeface="+mn-ea"/>
                          <a:cs typeface="+mn-cs"/>
                        </a:rPr>
                        <a:t>Under the </a:t>
                      </a:r>
                      <a:r>
                        <a:rPr lang="en-GB" sz="900" u="sng" kern="1200" dirty="0">
                          <a:solidFill>
                            <a:schemeClr val="tx1"/>
                          </a:solidFill>
                          <a:effectLst/>
                          <a:latin typeface="+mn-lt"/>
                          <a:ea typeface="+mn-ea"/>
                          <a:cs typeface="+mn-cs"/>
                          <a:hlinkClick r:id="rId3"/>
                        </a:rPr>
                        <a:t>Ofsted Schools Inspection Framework</a:t>
                      </a:r>
                      <a:r>
                        <a:rPr lang="en-GB" sz="900" kern="1200" dirty="0">
                          <a:solidFill>
                            <a:schemeClr val="tx1"/>
                          </a:solidFill>
                          <a:effectLst/>
                          <a:latin typeface="+mn-lt"/>
                          <a:ea typeface="+mn-ea"/>
                          <a:cs typeface="+mn-cs"/>
                        </a:rPr>
                        <a:t>, inspectors will assess how effectively leaders use the Primary PE and Sport Premium and measure its impact on outcomes for pupils, and how effectively </a:t>
                      </a:r>
                      <a:r>
                        <a:rPr lang="en-GB" sz="900" u="sng" kern="1200" dirty="0">
                          <a:solidFill>
                            <a:schemeClr val="tx1"/>
                          </a:solidFill>
                          <a:effectLst/>
                          <a:latin typeface="+mn-lt"/>
                          <a:ea typeface="+mn-ea"/>
                          <a:cs typeface="+mn-cs"/>
                          <a:hlinkClick r:id="rId4"/>
                        </a:rPr>
                        <a:t>governors</a:t>
                      </a:r>
                      <a:r>
                        <a:rPr lang="en-GB" sz="900" kern="1200" dirty="0">
                          <a:solidFill>
                            <a:schemeClr val="tx1"/>
                          </a:solidFill>
                          <a:effectLst/>
                          <a:latin typeface="+mn-lt"/>
                          <a:ea typeface="+mn-ea"/>
                          <a:cs typeface="+mn-cs"/>
                        </a:rPr>
                        <a:t> hold them to account for this. </a:t>
                      </a:r>
                    </a:p>
                    <a:p>
                      <a:pPr marL="0" indent="0">
                        <a:buFont typeface="Arial" panose="020B0604020202020204" pitchFamily="34" charset="0"/>
                        <a:buNone/>
                      </a:pPr>
                      <a:endParaRPr lang="en-GB" sz="1200" b="1" dirty="0"/>
                    </a:p>
                  </a:txBody>
                  <a:tcPr anchor="ctr"/>
                </a:tc>
                <a:tc>
                  <a:txBody>
                    <a:bodyPr/>
                    <a:lstStyle/>
                    <a:p>
                      <a:endParaRPr lang="en-GB" sz="1200" baseline="0" dirty="0"/>
                    </a:p>
                  </a:txBody>
                  <a:tcPr/>
                </a:tc>
                <a:extLst>
                  <a:ext uri="{0D108BD9-81ED-4DB2-BD59-A6C34878D82A}">
                    <a16:rowId xmlns:a16="http://schemas.microsoft.com/office/drawing/2014/main" xmlns="" val="426601698"/>
                  </a:ext>
                </a:extLst>
              </a:tr>
              <a:tr h="7724998">
                <a:tc gridSpan="2">
                  <a:txBody>
                    <a:bodyPr/>
                    <a:lstStyle/>
                    <a:p>
                      <a:pPr marL="0" marR="0" lvl="0" indent="0" algn="l" defTabSz="685800" rtl="0" eaLnBrk="1" fontAlgn="auto" latinLnBrk="0" hangingPunct="1">
                        <a:lnSpc>
                          <a:spcPct val="115000"/>
                        </a:lnSpc>
                        <a:spcBef>
                          <a:spcPts val="0"/>
                        </a:spcBef>
                        <a:spcAft>
                          <a:spcPts val="0"/>
                        </a:spcAft>
                        <a:buClrTx/>
                        <a:buSzTx/>
                        <a:buFont typeface="Symbol" panose="05050102010706020507" pitchFamily="18" charset="2"/>
                        <a:buNone/>
                        <a:tabLst/>
                        <a:defRPr/>
                      </a:pPr>
                      <a:r>
                        <a:rPr lang="en-GB" sz="1000" b="1" kern="1200" dirty="0">
                          <a:solidFill>
                            <a:schemeClr val="tx1"/>
                          </a:solidFill>
                          <a:effectLst/>
                          <a:latin typeface="+mn-lt"/>
                          <a:ea typeface="+mn-ea"/>
                          <a:cs typeface="+mn-cs"/>
                        </a:rPr>
                        <a:t>Key indicator 1: </a:t>
                      </a:r>
                      <a:r>
                        <a:rPr lang="en-GB" sz="1000" kern="1200" dirty="0">
                          <a:solidFill>
                            <a:schemeClr val="tx1"/>
                          </a:solidFill>
                          <a:effectLst/>
                          <a:latin typeface="+mn-lt"/>
                          <a:ea typeface="+mn-ea"/>
                          <a:cs typeface="+mn-cs"/>
                        </a:rPr>
                        <a:t>The engagement of </a:t>
                      </a:r>
                      <a:r>
                        <a:rPr lang="en-GB" sz="1000" u="sng" kern="1200" dirty="0">
                          <a:solidFill>
                            <a:schemeClr val="tx1"/>
                          </a:solidFill>
                          <a:effectLst/>
                          <a:latin typeface="+mn-lt"/>
                          <a:ea typeface="+mn-ea"/>
                          <a:cs typeface="+mn-cs"/>
                        </a:rPr>
                        <a:t>all</a:t>
                      </a:r>
                      <a:r>
                        <a:rPr lang="en-GB" sz="1000" kern="1200" dirty="0">
                          <a:solidFill>
                            <a:schemeClr val="tx1"/>
                          </a:solidFill>
                          <a:effectLst/>
                          <a:latin typeface="+mn-lt"/>
                          <a:ea typeface="+mn-ea"/>
                          <a:cs typeface="+mn-cs"/>
                        </a:rPr>
                        <a:t> pupils in regular physical activity</a:t>
                      </a:r>
                      <a:endParaRPr lang="en-GB" sz="1100" b="1" kern="1200" dirty="0">
                        <a:solidFill>
                          <a:schemeClr val="tx1"/>
                        </a:solidFill>
                        <a:effectLst/>
                        <a:latin typeface="+mn-lt"/>
                        <a:ea typeface="+mn-ea"/>
                        <a:cs typeface="+mn-cs"/>
                      </a:endParaRPr>
                    </a:p>
                  </a:txBody>
                  <a:tcPr/>
                </a:tc>
                <a:tc hMerge="1">
                  <a:txBody>
                    <a:bodyPr/>
                    <a:lstStyle/>
                    <a:p>
                      <a:endParaRPr lang="en-GB"/>
                    </a:p>
                  </a:txBody>
                  <a:tcPr/>
                </a:tc>
                <a:extLst>
                  <a:ext uri="{0D108BD9-81ED-4DB2-BD59-A6C34878D82A}">
                    <a16:rowId xmlns:a16="http://schemas.microsoft.com/office/drawing/2014/main" xmlns="" val="2755440864"/>
                  </a:ext>
                </a:extLst>
              </a:tr>
            </a:tbl>
          </a:graphicData>
        </a:graphic>
      </p:graphicFrame>
      <p:pic>
        <p:nvPicPr>
          <p:cNvPr id="10" name="Picture 9">
            <a:extLst>
              <a:ext uri="{FF2B5EF4-FFF2-40B4-BE49-F238E27FC236}">
                <a16:creationId xmlns:a16="http://schemas.microsoft.com/office/drawing/2014/main" xmlns="" id="{C61B358F-8293-4D00-BEE0-CEEC5ACAAB9E}"/>
              </a:ext>
            </a:extLst>
          </p:cNvPr>
          <p:cNvPicPr>
            <a:picLocks noChangeAspect="1"/>
          </p:cNvPicPr>
          <p:nvPr/>
        </p:nvPicPr>
        <p:blipFill>
          <a:blip r:embed="rId5"/>
          <a:stretch>
            <a:fillRect/>
          </a:stretch>
        </p:blipFill>
        <p:spPr>
          <a:xfrm>
            <a:off x="1585914" y="2345128"/>
            <a:ext cx="1087108" cy="1449477"/>
          </a:xfrm>
          <a:prstGeom prst="rect">
            <a:avLst/>
          </a:prstGeom>
        </p:spPr>
      </p:pic>
      <p:sp>
        <p:nvSpPr>
          <p:cNvPr id="2" name="Title 1"/>
          <p:cNvSpPr>
            <a:spLocks noGrp="1"/>
          </p:cNvSpPr>
          <p:nvPr>
            <p:ph type="title"/>
          </p:nvPr>
        </p:nvSpPr>
        <p:spPr>
          <a:xfrm>
            <a:off x="76199" y="-9844"/>
            <a:ext cx="6556031" cy="887058"/>
          </a:xfrm>
        </p:spPr>
        <p:txBody>
          <a:bodyPr>
            <a:noAutofit/>
          </a:bodyPr>
          <a:lstStyle/>
          <a:p>
            <a:r>
              <a:rPr lang="en-US" sz="2800" b="1" dirty="0">
                <a:solidFill>
                  <a:srgbClr val="67C8F0"/>
                </a:solidFill>
                <a:latin typeface="Arial Black" charset="0"/>
                <a:ea typeface="Arial" charset="0"/>
                <a:cs typeface="Arial" charset="0"/>
              </a:rPr>
              <a:t>Active School report</a:t>
            </a:r>
            <a:endParaRPr lang="en-US" sz="1800" dirty="0">
              <a:solidFill>
                <a:srgbClr val="67C8F0"/>
              </a:solidFill>
              <a:latin typeface="Arial" charset="0"/>
              <a:ea typeface="Arial" charset="0"/>
              <a:cs typeface="Arial" charset="0"/>
            </a:endParaRPr>
          </a:p>
        </p:txBody>
      </p:sp>
      <p:pic>
        <p:nvPicPr>
          <p:cNvPr id="3" name="Picture 2">
            <a:extLst>
              <a:ext uri="{FF2B5EF4-FFF2-40B4-BE49-F238E27FC236}">
                <a16:creationId xmlns:a16="http://schemas.microsoft.com/office/drawing/2014/main" xmlns="" id="{5FC9FD34-B163-4429-AB9F-7C1DE66651B0}"/>
              </a:ext>
            </a:extLst>
          </p:cNvPr>
          <p:cNvPicPr>
            <a:picLocks noChangeAspect="1"/>
          </p:cNvPicPr>
          <p:nvPr/>
        </p:nvPicPr>
        <p:blipFill>
          <a:blip r:embed="rId6"/>
          <a:stretch>
            <a:fillRect/>
          </a:stretch>
        </p:blipFill>
        <p:spPr>
          <a:xfrm>
            <a:off x="-27515" y="743851"/>
            <a:ext cx="1380065" cy="8847822"/>
          </a:xfrm>
          <a:prstGeom prst="rect">
            <a:avLst/>
          </a:prstGeom>
        </p:spPr>
      </p:pic>
      <p:sp>
        <p:nvSpPr>
          <p:cNvPr id="7" name="Rectangle 6">
            <a:extLst>
              <a:ext uri="{FF2B5EF4-FFF2-40B4-BE49-F238E27FC236}">
                <a16:creationId xmlns:a16="http://schemas.microsoft.com/office/drawing/2014/main" xmlns="" id="{3A343011-2EAF-48E2-A4E5-35D0A5FD6090}"/>
              </a:ext>
            </a:extLst>
          </p:cNvPr>
          <p:cNvSpPr/>
          <p:nvPr/>
        </p:nvSpPr>
        <p:spPr>
          <a:xfrm>
            <a:off x="-28577" y="1172130"/>
            <a:ext cx="301532" cy="91755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a:extLst>
              <a:ext uri="{FF2B5EF4-FFF2-40B4-BE49-F238E27FC236}">
                <a16:creationId xmlns:a16="http://schemas.microsoft.com/office/drawing/2014/main" xmlns="" id="{8FE79756-11C8-4DEE-AF84-82DF2013975B}"/>
              </a:ext>
            </a:extLst>
          </p:cNvPr>
          <p:cNvPicPr>
            <a:picLocks noChangeAspect="1"/>
          </p:cNvPicPr>
          <p:nvPr/>
        </p:nvPicPr>
        <p:blipFill>
          <a:blip r:embed="rId7"/>
          <a:stretch>
            <a:fillRect/>
          </a:stretch>
        </p:blipFill>
        <p:spPr>
          <a:xfrm>
            <a:off x="76199" y="1172130"/>
            <a:ext cx="1223065" cy="917557"/>
          </a:xfrm>
          <a:prstGeom prst="roundRect">
            <a:avLst/>
          </a:prstGeom>
        </p:spPr>
      </p:pic>
      <p:sp>
        <p:nvSpPr>
          <p:cNvPr id="8" name="TextBox 7">
            <a:extLst>
              <a:ext uri="{FF2B5EF4-FFF2-40B4-BE49-F238E27FC236}">
                <a16:creationId xmlns:a16="http://schemas.microsoft.com/office/drawing/2014/main" xmlns="" id="{F284B620-3FF4-4E43-85EB-564F0AD007D6}"/>
              </a:ext>
            </a:extLst>
          </p:cNvPr>
          <p:cNvSpPr txBox="1"/>
          <p:nvPr/>
        </p:nvSpPr>
        <p:spPr>
          <a:xfrm>
            <a:off x="1752600" y="2686050"/>
            <a:ext cx="1962150" cy="369332"/>
          </a:xfrm>
          <a:prstGeom prst="rect">
            <a:avLst/>
          </a:prstGeom>
          <a:noFill/>
        </p:spPr>
        <p:txBody>
          <a:bodyPr wrap="square" rtlCol="0">
            <a:spAutoFit/>
          </a:bodyPr>
          <a:lstStyle/>
          <a:p>
            <a:endParaRPr lang="en-GB" dirty="0"/>
          </a:p>
        </p:txBody>
      </p:sp>
      <p:sp>
        <p:nvSpPr>
          <p:cNvPr id="14" name="Callout: Line 13">
            <a:extLst>
              <a:ext uri="{FF2B5EF4-FFF2-40B4-BE49-F238E27FC236}">
                <a16:creationId xmlns:a16="http://schemas.microsoft.com/office/drawing/2014/main" xmlns="" id="{F90380E7-95DA-435F-B409-B36B00979A1E}"/>
              </a:ext>
            </a:extLst>
          </p:cNvPr>
          <p:cNvSpPr/>
          <p:nvPr/>
        </p:nvSpPr>
        <p:spPr>
          <a:xfrm>
            <a:off x="4004605" y="2726572"/>
            <a:ext cx="2051222" cy="1068033"/>
          </a:xfrm>
          <a:prstGeom prst="borderCallout1">
            <a:avLst>
              <a:gd name="adj1" fmla="val 18750"/>
              <a:gd name="adj2" fmla="val -8333"/>
              <a:gd name="adj3" fmla="val 13599"/>
              <a:gd name="adj4" fmla="val -62705"/>
            </a:avLst>
          </a:prstGeom>
          <a:solidFill>
            <a:srgbClr val="EF8C2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200" dirty="0"/>
              <a:t>Daily physical activity </a:t>
            </a:r>
            <a:r>
              <a:rPr lang="en-GB" sz="1200"/>
              <a:t>increased by 21 minutes </a:t>
            </a:r>
            <a:r>
              <a:rPr lang="en-GB" sz="1200" dirty="0"/>
              <a:t>across the school day</a:t>
            </a:r>
          </a:p>
        </p:txBody>
      </p:sp>
      <p:sp>
        <p:nvSpPr>
          <p:cNvPr id="15" name="TextBox 14">
            <a:extLst>
              <a:ext uri="{FF2B5EF4-FFF2-40B4-BE49-F238E27FC236}">
                <a16:creationId xmlns:a16="http://schemas.microsoft.com/office/drawing/2014/main" xmlns="" id="{B9A73EAE-9EE1-4862-9B3D-29B72CD2C4BE}"/>
              </a:ext>
            </a:extLst>
          </p:cNvPr>
          <p:cNvSpPr txBox="1"/>
          <p:nvPr/>
        </p:nvSpPr>
        <p:spPr>
          <a:xfrm>
            <a:off x="1481125" y="6538065"/>
            <a:ext cx="4670507" cy="246221"/>
          </a:xfrm>
          <a:prstGeom prst="rect">
            <a:avLst/>
          </a:prstGeom>
          <a:noFill/>
        </p:spPr>
        <p:txBody>
          <a:bodyPr wrap="square" rtlCol="0">
            <a:spAutoFit/>
          </a:bodyPr>
          <a:lstStyle/>
          <a:p>
            <a:r>
              <a:rPr lang="en-GB" sz="1000" dirty="0"/>
              <a:t>Example of impact on handwriting pre and post physical literacy intervention </a:t>
            </a:r>
          </a:p>
        </p:txBody>
      </p:sp>
      <p:sp>
        <p:nvSpPr>
          <p:cNvPr id="18" name="Callout: Line 17">
            <a:extLst>
              <a:ext uri="{FF2B5EF4-FFF2-40B4-BE49-F238E27FC236}">
                <a16:creationId xmlns:a16="http://schemas.microsoft.com/office/drawing/2014/main" xmlns="" id="{384AD085-658B-40AA-BFA0-853FA0214435}"/>
              </a:ext>
            </a:extLst>
          </p:cNvPr>
          <p:cNvSpPr/>
          <p:nvPr/>
        </p:nvSpPr>
        <p:spPr>
          <a:xfrm>
            <a:off x="3115914" y="4119043"/>
            <a:ext cx="3252252" cy="2097438"/>
          </a:xfrm>
          <a:prstGeom prst="borderCallout1">
            <a:avLst>
              <a:gd name="adj1" fmla="val 35030"/>
              <a:gd name="adj2" fmla="val -449"/>
              <a:gd name="adj3" fmla="val 22277"/>
              <a:gd name="adj4" fmla="val -16049"/>
            </a:avLst>
          </a:prstGeom>
          <a:solidFill>
            <a:srgbClr val="EF8C2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200" dirty="0"/>
              <a:t>11 out of 11 year 2 children improved their physical development through the physical literacy programme</a:t>
            </a:r>
          </a:p>
          <a:p>
            <a:endParaRPr lang="en-GB" sz="1200" dirty="0"/>
          </a:p>
          <a:p>
            <a:r>
              <a:rPr lang="en-GB" sz="1200" dirty="0"/>
              <a:t>72% of pupils were at age appropriate physical development after the intervention</a:t>
            </a:r>
          </a:p>
          <a:p>
            <a:endParaRPr lang="en-GB" sz="1200" dirty="0"/>
          </a:p>
          <a:p>
            <a:r>
              <a:rPr lang="en-GB" sz="1200" dirty="0"/>
              <a:t>Average baseline score = 9.1 (out of 19)</a:t>
            </a:r>
            <a:endParaRPr lang="en-GB" sz="1200" dirty="0">
              <a:cs typeface="Calibri"/>
            </a:endParaRPr>
          </a:p>
          <a:p>
            <a:r>
              <a:rPr lang="en-GB" sz="1200" dirty="0"/>
              <a:t>Average post intervention score = 14.6 (out of 19)</a:t>
            </a:r>
          </a:p>
        </p:txBody>
      </p:sp>
      <p:pic>
        <p:nvPicPr>
          <p:cNvPr id="12" name="Picture 11">
            <a:extLst>
              <a:ext uri="{FF2B5EF4-FFF2-40B4-BE49-F238E27FC236}">
                <a16:creationId xmlns:a16="http://schemas.microsoft.com/office/drawing/2014/main" xmlns="" id="{99DEF47B-5927-43BA-9332-0CFC25B982A5}"/>
              </a:ext>
            </a:extLst>
          </p:cNvPr>
          <p:cNvPicPr>
            <a:picLocks noChangeAspect="1"/>
          </p:cNvPicPr>
          <p:nvPr/>
        </p:nvPicPr>
        <p:blipFill>
          <a:blip r:embed="rId8"/>
          <a:stretch>
            <a:fillRect/>
          </a:stretch>
        </p:blipFill>
        <p:spPr>
          <a:xfrm>
            <a:off x="1715236" y="3773163"/>
            <a:ext cx="951181" cy="1268241"/>
          </a:xfrm>
          <a:prstGeom prst="rect">
            <a:avLst/>
          </a:prstGeom>
        </p:spPr>
      </p:pic>
      <p:pic>
        <p:nvPicPr>
          <p:cNvPr id="6" name="Picture 5" descr="A close up of text on a white background&#10;&#10;Description automatically generated">
            <a:extLst>
              <a:ext uri="{FF2B5EF4-FFF2-40B4-BE49-F238E27FC236}">
                <a16:creationId xmlns:a16="http://schemas.microsoft.com/office/drawing/2014/main" xmlns="" id="{A43FA160-7CFA-4FBB-8591-1AFC23167FB0}"/>
              </a:ext>
            </a:extLst>
          </p:cNvPr>
          <p:cNvPicPr>
            <a:picLocks noChangeAspect="1"/>
          </p:cNvPicPr>
          <p:nvPr/>
        </p:nvPicPr>
        <p:blipFill>
          <a:blip r:embed="rId9"/>
          <a:stretch>
            <a:fillRect/>
          </a:stretch>
        </p:blipFill>
        <p:spPr>
          <a:xfrm>
            <a:off x="1580298" y="6996836"/>
            <a:ext cx="2456940" cy="1382029"/>
          </a:xfrm>
          <a:prstGeom prst="rect">
            <a:avLst/>
          </a:prstGeom>
        </p:spPr>
      </p:pic>
      <p:pic>
        <p:nvPicPr>
          <p:cNvPr id="20" name="Picture 19" descr="A screenshot of a cell phone&#10;&#10;Description automatically generated">
            <a:extLst>
              <a:ext uri="{FF2B5EF4-FFF2-40B4-BE49-F238E27FC236}">
                <a16:creationId xmlns:a16="http://schemas.microsoft.com/office/drawing/2014/main" xmlns="" id="{718ADA4A-9698-4857-981C-CDAB596CD153}"/>
              </a:ext>
            </a:extLst>
          </p:cNvPr>
          <p:cNvPicPr>
            <a:picLocks noChangeAspect="1"/>
          </p:cNvPicPr>
          <p:nvPr/>
        </p:nvPicPr>
        <p:blipFill>
          <a:blip r:embed="rId10"/>
          <a:stretch>
            <a:fillRect/>
          </a:stretch>
        </p:blipFill>
        <p:spPr>
          <a:xfrm>
            <a:off x="4106182" y="6997710"/>
            <a:ext cx="2456941" cy="1382029"/>
          </a:xfrm>
          <a:prstGeom prst="rect">
            <a:avLst/>
          </a:prstGeom>
        </p:spPr>
      </p:pic>
      <p:sp>
        <p:nvSpPr>
          <p:cNvPr id="23" name="TextBox 22">
            <a:extLst>
              <a:ext uri="{FF2B5EF4-FFF2-40B4-BE49-F238E27FC236}">
                <a16:creationId xmlns:a16="http://schemas.microsoft.com/office/drawing/2014/main" xmlns="" id="{087B49CC-B5BE-4991-8151-875D83187536}"/>
              </a:ext>
            </a:extLst>
          </p:cNvPr>
          <p:cNvSpPr txBox="1"/>
          <p:nvPr/>
        </p:nvSpPr>
        <p:spPr>
          <a:xfrm>
            <a:off x="1580298" y="8595290"/>
            <a:ext cx="1591338" cy="400110"/>
          </a:xfrm>
          <a:prstGeom prst="rect">
            <a:avLst/>
          </a:prstGeom>
          <a:noFill/>
        </p:spPr>
        <p:txBody>
          <a:bodyPr wrap="square" rtlCol="0">
            <a:spAutoFit/>
          </a:bodyPr>
          <a:lstStyle/>
          <a:p>
            <a:r>
              <a:rPr lang="en-GB" sz="1000" dirty="0"/>
              <a:t>Child J: Baseline score 6 </a:t>
            </a:r>
          </a:p>
          <a:p>
            <a:r>
              <a:rPr lang="en-GB" sz="1000" dirty="0"/>
              <a:t>20.9.18</a:t>
            </a:r>
          </a:p>
        </p:txBody>
      </p:sp>
      <p:sp>
        <p:nvSpPr>
          <p:cNvPr id="24" name="TextBox 23">
            <a:extLst>
              <a:ext uri="{FF2B5EF4-FFF2-40B4-BE49-F238E27FC236}">
                <a16:creationId xmlns:a16="http://schemas.microsoft.com/office/drawing/2014/main" xmlns="" id="{FAD20A56-A4BE-46B1-821C-B43F16653FDC}"/>
              </a:ext>
            </a:extLst>
          </p:cNvPr>
          <p:cNvSpPr txBox="1"/>
          <p:nvPr/>
        </p:nvSpPr>
        <p:spPr>
          <a:xfrm>
            <a:off x="4106264" y="8533120"/>
            <a:ext cx="1591338" cy="553998"/>
          </a:xfrm>
          <a:prstGeom prst="rect">
            <a:avLst/>
          </a:prstGeom>
          <a:noFill/>
        </p:spPr>
        <p:txBody>
          <a:bodyPr wrap="square" rtlCol="0">
            <a:spAutoFit/>
          </a:bodyPr>
          <a:lstStyle/>
          <a:p>
            <a:r>
              <a:rPr lang="en-GB" sz="1000" dirty="0"/>
              <a:t>Child J: Post 6 week intervention score 14 </a:t>
            </a:r>
          </a:p>
          <a:p>
            <a:r>
              <a:rPr lang="en-GB" sz="1000" dirty="0"/>
              <a:t>27.11.18</a:t>
            </a:r>
          </a:p>
        </p:txBody>
      </p:sp>
    </p:spTree>
    <p:extLst>
      <p:ext uri="{BB962C8B-B14F-4D97-AF65-F5344CB8AC3E}">
        <p14:creationId xmlns:p14="http://schemas.microsoft.com/office/powerpoint/2010/main" val="18168315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Table 10">
            <a:extLst>
              <a:ext uri="{FF2B5EF4-FFF2-40B4-BE49-F238E27FC236}">
                <a16:creationId xmlns:a16="http://schemas.microsoft.com/office/drawing/2014/main" xmlns="" id="{20E8CB46-FA24-4089-A991-608026B47D83}"/>
              </a:ext>
            </a:extLst>
          </p:cNvPr>
          <p:cNvGraphicFramePr>
            <a:graphicFrameLocks noGrp="1"/>
          </p:cNvGraphicFramePr>
          <p:nvPr/>
        </p:nvGraphicFramePr>
        <p:xfrm>
          <a:off x="1457327" y="743851"/>
          <a:ext cx="5174903" cy="9040242"/>
        </p:xfrm>
        <a:graphic>
          <a:graphicData uri="http://schemas.openxmlformats.org/drawingml/2006/table">
            <a:tbl>
              <a:tblPr firstRow="1" bandRow="1">
                <a:tableStyleId>{17292A2E-F333-43FB-9621-5CBBE7FDCDCB}</a:tableStyleId>
              </a:tblPr>
              <a:tblGrid>
                <a:gridCol w="4966623">
                  <a:extLst>
                    <a:ext uri="{9D8B030D-6E8A-4147-A177-3AD203B41FA5}">
                      <a16:colId xmlns:a16="http://schemas.microsoft.com/office/drawing/2014/main" xmlns="" val="3300990576"/>
                    </a:ext>
                  </a:extLst>
                </a:gridCol>
                <a:gridCol w="208280">
                  <a:extLst>
                    <a:ext uri="{9D8B030D-6E8A-4147-A177-3AD203B41FA5}">
                      <a16:colId xmlns:a16="http://schemas.microsoft.com/office/drawing/2014/main" xmlns="" val="3379208887"/>
                    </a:ext>
                  </a:extLst>
                </a:gridCol>
              </a:tblGrid>
              <a:tr h="629444">
                <a:tc gridSpan="2">
                  <a:txBody>
                    <a:bodyPr/>
                    <a:lstStyle/>
                    <a:p>
                      <a:r>
                        <a:rPr lang="en-GB" sz="1600" dirty="0"/>
                        <a:t>Active schools programme – Impact</a:t>
                      </a:r>
                    </a:p>
                  </a:txBody>
                  <a:tcPr>
                    <a:solidFill>
                      <a:srgbClr val="00B0F0"/>
                    </a:solidFill>
                  </a:tcPr>
                </a:tc>
                <a:tc hMerge="1">
                  <a:txBody>
                    <a:bodyPr/>
                    <a:lstStyle/>
                    <a:p>
                      <a:endParaRPr lang="en-GB"/>
                    </a:p>
                  </a:txBody>
                  <a:tcPr/>
                </a:tc>
                <a:extLst>
                  <a:ext uri="{0D108BD9-81ED-4DB2-BD59-A6C34878D82A}">
                    <a16:rowId xmlns:a16="http://schemas.microsoft.com/office/drawing/2014/main" xmlns="" val="2761807586"/>
                  </a:ext>
                </a:extLst>
              </a:tr>
              <a:tr h="493381">
                <a:tc>
                  <a:txBody>
                    <a:bodyPr/>
                    <a:lstStyle/>
                    <a:p>
                      <a:pPr marL="0" marR="0" lvl="0" indent="0" algn="just" defTabSz="6858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900" kern="1200" dirty="0">
                          <a:solidFill>
                            <a:schemeClr val="tx1"/>
                          </a:solidFill>
                          <a:effectLst/>
                          <a:latin typeface="+mn-lt"/>
                          <a:ea typeface="+mn-ea"/>
                          <a:cs typeface="+mn-cs"/>
                        </a:rPr>
                        <a:t>Under the </a:t>
                      </a:r>
                      <a:r>
                        <a:rPr lang="en-GB" sz="900" u="sng" kern="1200" dirty="0">
                          <a:solidFill>
                            <a:schemeClr val="tx1"/>
                          </a:solidFill>
                          <a:effectLst/>
                          <a:latin typeface="+mn-lt"/>
                          <a:ea typeface="+mn-ea"/>
                          <a:cs typeface="+mn-cs"/>
                          <a:hlinkClick r:id="rId3"/>
                        </a:rPr>
                        <a:t>Ofsted Schools Inspection Framework</a:t>
                      </a:r>
                      <a:r>
                        <a:rPr lang="en-GB" sz="900" kern="1200" dirty="0">
                          <a:solidFill>
                            <a:schemeClr val="tx1"/>
                          </a:solidFill>
                          <a:effectLst/>
                          <a:latin typeface="+mn-lt"/>
                          <a:ea typeface="+mn-ea"/>
                          <a:cs typeface="+mn-cs"/>
                        </a:rPr>
                        <a:t>, inspectors will assess how effectively leaders use the Primary PE and Sport Premium and measure its impact on outcomes for pupils, and how effectively </a:t>
                      </a:r>
                      <a:r>
                        <a:rPr lang="en-GB" sz="900" u="sng" kern="1200" dirty="0">
                          <a:solidFill>
                            <a:schemeClr val="tx1"/>
                          </a:solidFill>
                          <a:effectLst/>
                          <a:latin typeface="+mn-lt"/>
                          <a:ea typeface="+mn-ea"/>
                          <a:cs typeface="+mn-cs"/>
                          <a:hlinkClick r:id="rId4"/>
                        </a:rPr>
                        <a:t>governors</a:t>
                      </a:r>
                      <a:r>
                        <a:rPr lang="en-GB" sz="900" kern="1200" dirty="0">
                          <a:solidFill>
                            <a:schemeClr val="tx1"/>
                          </a:solidFill>
                          <a:effectLst/>
                          <a:latin typeface="+mn-lt"/>
                          <a:ea typeface="+mn-ea"/>
                          <a:cs typeface="+mn-cs"/>
                        </a:rPr>
                        <a:t> hold them to account for this. </a:t>
                      </a:r>
                    </a:p>
                    <a:p>
                      <a:pPr marL="0" indent="0">
                        <a:buFont typeface="Arial" panose="020B0604020202020204" pitchFamily="34" charset="0"/>
                        <a:buNone/>
                      </a:pPr>
                      <a:endParaRPr lang="en-GB" sz="1200" b="1" dirty="0"/>
                    </a:p>
                  </a:txBody>
                  <a:tcPr anchor="ctr"/>
                </a:tc>
                <a:tc>
                  <a:txBody>
                    <a:bodyPr/>
                    <a:lstStyle/>
                    <a:p>
                      <a:endParaRPr lang="en-GB" sz="1200" baseline="0" dirty="0"/>
                    </a:p>
                  </a:txBody>
                  <a:tcPr/>
                </a:tc>
                <a:extLst>
                  <a:ext uri="{0D108BD9-81ED-4DB2-BD59-A6C34878D82A}">
                    <a16:rowId xmlns:a16="http://schemas.microsoft.com/office/drawing/2014/main" xmlns="" val="426601698"/>
                  </a:ext>
                </a:extLst>
              </a:tr>
              <a:tr h="7724998">
                <a:tc gridSpan="2">
                  <a:txBody>
                    <a:bodyPr/>
                    <a:lstStyle/>
                    <a:p>
                      <a:pPr marL="0" marR="0" lvl="0" indent="0" algn="l" defTabSz="685800" rtl="0" eaLnBrk="1" fontAlgn="auto" latinLnBrk="0" hangingPunct="1">
                        <a:lnSpc>
                          <a:spcPct val="115000"/>
                        </a:lnSpc>
                        <a:spcBef>
                          <a:spcPts val="0"/>
                        </a:spcBef>
                        <a:spcAft>
                          <a:spcPts val="0"/>
                        </a:spcAft>
                        <a:buClrTx/>
                        <a:buSzTx/>
                        <a:buFont typeface="Symbol" panose="05050102010706020507" pitchFamily="18" charset="2"/>
                        <a:buNone/>
                        <a:tabLst/>
                        <a:defRPr/>
                      </a:pPr>
                      <a:r>
                        <a:rPr lang="en-GB" sz="1000" b="1" kern="1200" dirty="0">
                          <a:solidFill>
                            <a:schemeClr val="tx1"/>
                          </a:solidFill>
                          <a:effectLst/>
                          <a:latin typeface="+mn-lt"/>
                          <a:ea typeface="+mn-ea"/>
                          <a:cs typeface="+mn-cs"/>
                        </a:rPr>
                        <a:t>Key indicator 1: </a:t>
                      </a:r>
                      <a:r>
                        <a:rPr lang="en-GB" sz="1000" kern="1200" dirty="0">
                          <a:solidFill>
                            <a:schemeClr val="tx1"/>
                          </a:solidFill>
                          <a:effectLst/>
                          <a:latin typeface="+mn-lt"/>
                          <a:ea typeface="+mn-ea"/>
                          <a:cs typeface="+mn-cs"/>
                        </a:rPr>
                        <a:t>The engagement of </a:t>
                      </a:r>
                      <a:r>
                        <a:rPr lang="en-GB" sz="1000" u="sng" kern="1200" dirty="0">
                          <a:solidFill>
                            <a:schemeClr val="tx1"/>
                          </a:solidFill>
                          <a:effectLst/>
                          <a:latin typeface="+mn-lt"/>
                          <a:ea typeface="+mn-ea"/>
                          <a:cs typeface="+mn-cs"/>
                        </a:rPr>
                        <a:t>all</a:t>
                      </a:r>
                      <a:r>
                        <a:rPr lang="en-GB" sz="1000" kern="1200" dirty="0">
                          <a:solidFill>
                            <a:schemeClr val="tx1"/>
                          </a:solidFill>
                          <a:effectLst/>
                          <a:latin typeface="+mn-lt"/>
                          <a:ea typeface="+mn-ea"/>
                          <a:cs typeface="+mn-cs"/>
                        </a:rPr>
                        <a:t> pupils in regular physical activity</a:t>
                      </a:r>
                      <a:endParaRPr lang="en-GB" sz="1100" b="1" kern="1200" dirty="0">
                        <a:solidFill>
                          <a:schemeClr val="tx1"/>
                        </a:solidFill>
                        <a:effectLst/>
                        <a:latin typeface="+mn-lt"/>
                        <a:ea typeface="+mn-ea"/>
                        <a:cs typeface="+mn-cs"/>
                      </a:endParaRPr>
                    </a:p>
                  </a:txBody>
                  <a:tcPr/>
                </a:tc>
                <a:tc hMerge="1">
                  <a:txBody>
                    <a:bodyPr/>
                    <a:lstStyle/>
                    <a:p>
                      <a:endParaRPr lang="en-GB"/>
                    </a:p>
                  </a:txBody>
                  <a:tcPr/>
                </a:tc>
                <a:extLst>
                  <a:ext uri="{0D108BD9-81ED-4DB2-BD59-A6C34878D82A}">
                    <a16:rowId xmlns:a16="http://schemas.microsoft.com/office/drawing/2014/main" xmlns="" val="2755440864"/>
                  </a:ext>
                </a:extLst>
              </a:tr>
            </a:tbl>
          </a:graphicData>
        </a:graphic>
      </p:graphicFrame>
      <p:sp>
        <p:nvSpPr>
          <p:cNvPr id="2" name="Title 1"/>
          <p:cNvSpPr>
            <a:spLocks noGrp="1"/>
          </p:cNvSpPr>
          <p:nvPr>
            <p:ph type="title"/>
          </p:nvPr>
        </p:nvSpPr>
        <p:spPr>
          <a:xfrm>
            <a:off x="76199" y="-9844"/>
            <a:ext cx="6556031" cy="887058"/>
          </a:xfrm>
        </p:spPr>
        <p:txBody>
          <a:bodyPr>
            <a:noAutofit/>
          </a:bodyPr>
          <a:lstStyle/>
          <a:p>
            <a:r>
              <a:rPr lang="en-US" sz="2800" b="1" dirty="0">
                <a:solidFill>
                  <a:srgbClr val="67C8F0"/>
                </a:solidFill>
                <a:latin typeface="Arial Black" charset="0"/>
                <a:ea typeface="Arial" charset="0"/>
                <a:cs typeface="Arial" charset="0"/>
              </a:rPr>
              <a:t>Active School report</a:t>
            </a:r>
            <a:endParaRPr lang="en-US" sz="1800" dirty="0">
              <a:solidFill>
                <a:srgbClr val="67C8F0"/>
              </a:solidFill>
              <a:latin typeface="Arial" charset="0"/>
              <a:ea typeface="Arial" charset="0"/>
              <a:cs typeface="Arial" charset="0"/>
            </a:endParaRPr>
          </a:p>
        </p:txBody>
      </p:sp>
      <p:pic>
        <p:nvPicPr>
          <p:cNvPr id="3" name="Picture 2">
            <a:extLst>
              <a:ext uri="{FF2B5EF4-FFF2-40B4-BE49-F238E27FC236}">
                <a16:creationId xmlns:a16="http://schemas.microsoft.com/office/drawing/2014/main" xmlns="" id="{5FC9FD34-B163-4429-AB9F-7C1DE66651B0}"/>
              </a:ext>
            </a:extLst>
          </p:cNvPr>
          <p:cNvPicPr>
            <a:picLocks noChangeAspect="1"/>
          </p:cNvPicPr>
          <p:nvPr/>
        </p:nvPicPr>
        <p:blipFill>
          <a:blip r:embed="rId5"/>
          <a:stretch>
            <a:fillRect/>
          </a:stretch>
        </p:blipFill>
        <p:spPr>
          <a:xfrm>
            <a:off x="-27515" y="743851"/>
            <a:ext cx="1380065" cy="8847822"/>
          </a:xfrm>
          <a:prstGeom prst="rect">
            <a:avLst/>
          </a:prstGeom>
        </p:spPr>
      </p:pic>
      <p:sp>
        <p:nvSpPr>
          <p:cNvPr id="7" name="Rectangle 6">
            <a:extLst>
              <a:ext uri="{FF2B5EF4-FFF2-40B4-BE49-F238E27FC236}">
                <a16:creationId xmlns:a16="http://schemas.microsoft.com/office/drawing/2014/main" xmlns="" id="{3A343011-2EAF-48E2-A4E5-35D0A5FD6090}"/>
              </a:ext>
            </a:extLst>
          </p:cNvPr>
          <p:cNvSpPr/>
          <p:nvPr/>
        </p:nvSpPr>
        <p:spPr>
          <a:xfrm>
            <a:off x="-28577" y="1172130"/>
            <a:ext cx="301532" cy="91755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a:extLst>
              <a:ext uri="{FF2B5EF4-FFF2-40B4-BE49-F238E27FC236}">
                <a16:creationId xmlns:a16="http://schemas.microsoft.com/office/drawing/2014/main" xmlns="" id="{8FE79756-11C8-4DEE-AF84-82DF2013975B}"/>
              </a:ext>
            </a:extLst>
          </p:cNvPr>
          <p:cNvPicPr>
            <a:picLocks noChangeAspect="1"/>
          </p:cNvPicPr>
          <p:nvPr/>
        </p:nvPicPr>
        <p:blipFill>
          <a:blip r:embed="rId6"/>
          <a:stretch>
            <a:fillRect/>
          </a:stretch>
        </p:blipFill>
        <p:spPr>
          <a:xfrm>
            <a:off x="76199" y="1172130"/>
            <a:ext cx="1223065" cy="917557"/>
          </a:xfrm>
          <a:prstGeom prst="roundRect">
            <a:avLst/>
          </a:prstGeom>
        </p:spPr>
      </p:pic>
      <p:sp>
        <p:nvSpPr>
          <p:cNvPr id="15" name="TextBox 14">
            <a:extLst>
              <a:ext uri="{FF2B5EF4-FFF2-40B4-BE49-F238E27FC236}">
                <a16:creationId xmlns:a16="http://schemas.microsoft.com/office/drawing/2014/main" xmlns="" id="{B9A73EAE-9EE1-4862-9B3D-29B72CD2C4BE}"/>
              </a:ext>
            </a:extLst>
          </p:cNvPr>
          <p:cNvSpPr txBox="1"/>
          <p:nvPr/>
        </p:nvSpPr>
        <p:spPr>
          <a:xfrm>
            <a:off x="1752604" y="5951331"/>
            <a:ext cx="2989436" cy="1798575"/>
          </a:xfrm>
          <a:prstGeom prst="rect">
            <a:avLst/>
          </a:prstGeom>
          <a:noFill/>
        </p:spPr>
        <p:txBody>
          <a:bodyPr wrap="square" rtlCol="0">
            <a:spAutoFit/>
          </a:bodyPr>
          <a:lstStyle/>
          <a:p>
            <a:endParaRPr lang="en-GB" dirty="0"/>
          </a:p>
        </p:txBody>
      </p:sp>
      <p:sp>
        <p:nvSpPr>
          <p:cNvPr id="16" name="Callout: Line 15">
            <a:extLst>
              <a:ext uri="{FF2B5EF4-FFF2-40B4-BE49-F238E27FC236}">
                <a16:creationId xmlns:a16="http://schemas.microsoft.com/office/drawing/2014/main" xmlns="" id="{EAD6B8B4-965A-408B-A2F0-D195A92D8DD0}"/>
              </a:ext>
            </a:extLst>
          </p:cNvPr>
          <p:cNvSpPr/>
          <p:nvPr/>
        </p:nvSpPr>
        <p:spPr>
          <a:xfrm>
            <a:off x="3843639" y="2652427"/>
            <a:ext cx="2051222" cy="904875"/>
          </a:xfrm>
          <a:prstGeom prst="borderCallout1">
            <a:avLst>
              <a:gd name="adj1" fmla="val 48224"/>
              <a:gd name="adj2" fmla="val -7848"/>
              <a:gd name="adj3" fmla="val 32843"/>
              <a:gd name="adj4" fmla="val -65066"/>
            </a:avLst>
          </a:prstGeom>
          <a:solidFill>
            <a:srgbClr val="EF8C2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200" dirty="0"/>
              <a:t>54 % of children increased the </a:t>
            </a:r>
            <a:r>
              <a:rPr lang="en-GB" sz="1200"/>
              <a:t>distance run </a:t>
            </a:r>
            <a:r>
              <a:rPr lang="en-GB" sz="1200" dirty="0"/>
              <a:t>in ten minutes by the second assessment</a:t>
            </a:r>
          </a:p>
        </p:txBody>
      </p:sp>
      <p:graphicFrame>
        <p:nvGraphicFramePr>
          <p:cNvPr id="17" name="Table 16">
            <a:extLst>
              <a:ext uri="{FF2B5EF4-FFF2-40B4-BE49-F238E27FC236}">
                <a16:creationId xmlns:a16="http://schemas.microsoft.com/office/drawing/2014/main" xmlns="" id="{9B176FAA-062E-42DA-B900-920D30D55689}"/>
              </a:ext>
            </a:extLst>
          </p:cNvPr>
          <p:cNvGraphicFramePr>
            <a:graphicFrameLocks noGrp="1"/>
          </p:cNvGraphicFramePr>
          <p:nvPr>
            <p:extLst>
              <p:ext uri="{D42A27DB-BD31-4B8C-83A1-F6EECF244321}">
                <p14:modId xmlns:p14="http://schemas.microsoft.com/office/powerpoint/2010/main" val="3871369882"/>
              </p:ext>
            </p:extLst>
          </p:nvPr>
        </p:nvGraphicFramePr>
        <p:xfrm>
          <a:off x="1942392" y="4501663"/>
          <a:ext cx="3914776" cy="1598349"/>
        </p:xfrm>
        <a:graphic>
          <a:graphicData uri="http://schemas.openxmlformats.org/drawingml/2006/table">
            <a:tbl>
              <a:tblPr firstRow="1" firstCol="1" bandRow="1">
                <a:tableStyleId>{5C22544A-7EE6-4342-B048-85BDC9FD1C3A}</a:tableStyleId>
              </a:tblPr>
              <a:tblGrid>
                <a:gridCol w="1350312">
                  <a:extLst>
                    <a:ext uri="{9D8B030D-6E8A-4147-A177-3AD203B41FA5}">
                      <a16:colId xmlns:a16="http://schemas.microsoft.com/office/drawing/2014/main" xmlns="" val="1344723434"/>
                    </a:ext>
                  </a:extLst>
                </a:gridCol>
                <a:gridCol w="1350312">
                  <a:extLst>
                    <a:ext uri="{9D8B030D-6E8A-4147-A177-3AD203B41FA5}">
                      <a16:colId xmlns:a16="http://schemas.microsoft.com/office/drawing/2014/main" xmlns="" val="4155881043"/>
                    </a:ext>
                  </a:extLst>
                </a:gridCol>
                <a:gridCol w="1214152">
                  <a:extLst>
                    <a:ext uri="{9D8B030D-6E8A-4147-A177-3AD203B41FA5}">
                      <a16:colId xmlns:a16="http://schemas.microsoft.com/office/drawing/2014/main" xmlns="" val="407251607"/>
                    </a:ext>
                  </a:extLst>
                </a:gridCol>
              </a:tblGrid>
              <a:tr h="406485">
                <a:tc>
                  <a:txBody>
                    <a:bodyPr/>
                    <a:lstStyle/>
                    <a:p>
                      <a:pPr>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10 minute run</a:t>
                      </a:r>
                    </a:p>
                    <a:p>
                      <a:pPr>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100">
                          <a:effectLst/>
                        </a:rPr>
                        <a:t>Distance run metres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100">
                          <a:effectLst/>
                        </a:rPr>
                        <a:t>% of children</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129587918"/>
                  </a:ext>
                </a:extLst>
              </a:tr>
              <a:tr h="198644">
                <a:tc rowSpan="3">
                  <a:txBody>
                    <a:bodyPr/>
                    <a:lstStyle/>
                    <a:p>
                      <a:pPr>
                        <a:lnSpc>
                          <a:spcPct val="107000"/>
                        </a:lnSpc>
                        <a:spcAft>
                          <a:spcPts val="0"/>
                        </a:spcAft>
                      </a:pPr>
                      <a:r>
                        <a:rPr lang="en-GB" sz="1100">
                          <a:effectLst/>
                        </a:rPr>
                        <a:t>Baseline</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100">
                          <a:effectLst/>
                        </a:rPr>
                        <a:t>Below 799 m</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100" dirty="0">
                          <a:effectLst/>
                        </a:rPr>
                        <a:t>53%</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2716665008"/>
                  </a:ext>
                </a:extLst>
              </a:tr>
              <a:tr h="198644">
                <a:tc vMerge="1">
                  <a:txBody>
                    <a:bodyPr/>
                    <a:lstStyle/>
                    <a:p>
                      <a:endParaRPr lang="en-GB"/>
                    </a:p>
                  </a:txBody>
                  <a:tcPr/>
                </a:tc>
                <a:tc>
                  <a:txBody>
                    <a:bodyPr/>
                    <a:lstStyle/>
                    <a:p>
                      <a:pPr>
                        <a:lnSpc>
                          <a:spcPct val="107000"/>
                        </a:lnSpc>
                        <a:spcAft>
                          <a:spcPts val="0"/>
                        </a:spcAft>
                      </a:pPr>
                      <a:r>
                        <a:rPr lang="en-GB" sz="1100">
                          <a:effectLst/>
                        </a:rPr>
                        <a:t>800 m to 1599 m</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100" dirty="0">
                          <a:effectLst/>
                        </a:rPr>
                        <a:t>47%</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3096339752"/>
                  </a:ext>
                </a:extLst>
              </a:tr>
              <a:tr h="198644">
                <a:tc vMerge="1">
                  <a:txBody>
                    <a:bodyPr/>
                    <a:lstStyle/>
                    <a:p>
                      <a:endParaRPr lang="en-GB"/>
                    </a:p>
                  </a:txBody>
                  <a:tcPr/>
                </a:tc>
                <a:tc>
                  <a:txBody>
                    <a:bodyPr/>
                    <a:lstStyle/>
                    <a:p>
                      <a:pPr>
                        <a:lnSpc>
                          <a:spcPct val="107000"/>
                        </a:lnSpc>
                        <a:spcAft>
                          <a:spcPts val="0"/>
                        </a:spcAft>
                      </a:pPr>
                      <a:r>
                        <a:rPr lang="en-GB" sz="1100">
                          <a:effectLst/>
                        </a:rPr>
                        <a:t>1600 m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100" dirty="0">
                          <a:effectLst/>
                        </a:rPr>
                        <a:t>0%</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3349491328"/>
                  </a:ext>
                </a:extLst>
              </a:tr>
              <a:tr h="198644">
                <a:tc rowSpan="3">
                  <a:txBody>
                    <a:bodyPr/>
                    <a:lstStyle/>
                    <a:p>
                      <a:pPr>
                        <a:lnSpc>
                          <a:spcPct val="107000"/>
                        </a:lnSpc>
                        <a:spcAft>
                          <a:spcPts val="0"/>
                        </a:spcAft>
                      </a:pPr>
                      <a:r>
                        <a:rPr lang="en-GB" sz="1100" dirty="0">
                          <a:effectLst/>
                        </a:rPr>
                        <a:t>Second measure</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EF8C26"/>
                    </a:solidFill>
                  </a:tcPr>
                </a:tc>
                <a:tc>
                  <a:txBody>
                    <a:bodyPr/>
                    <a:lstStyle/>
                    <a:p>
                      <a:pPr>
                        <a:lnSpc>
                          <a:spcPct val="107000"/>
                        </a:lnSpc>
                        <a:spcAft>
                          <a:spcPts val="0"/>
                        </a:spcAft>
                      </a:pPr>
                      <a:r>
                        <a:rPr lang="en-GB" sz="1100">
                          <a:effectLst/>
                        </a:rPr>
                        <a:t>Below 799 m</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100" dirty="0">
                          <a:effectLst/>
                        </a:rPr>
                        <a:t>42%</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1700792992"/>
                  </a:ext>
                </a:extLst>
              </a:tr>
              <a:tr h="198644">
                <a:tc vMerge="1">
                  <a:txBody>
                    <a:bodyPr/>
                    <a:lstStyle/>
                    <a:p>
                      <a:endParaRPr lang="en-GB"/>
                    </a:p>
                  </a:txBody>
                  <a:tcPr/>
                </a:tc>
                <a:tc>
                  <a:txBody>
                    <a:bodyPr/>
                    <a:lstStyle/>
                    <a:p>
                      <a:pPr>
                        <a:lnSpc>
                          <a:spcPct val="107000"/>
                        </a:lnSpc>
                        <a:spcAft>
                          <a:spcPts val="0"/>
                        </a:spcAft>
                      </a:pPr>
                      <a:r>
                        <a:rPr lang="en-GB" sz="1100">
                          <a:effectLst/>
                        </a:rPr>
                        <a:t>800m to 1599 m</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100" dirty="0">
                          <a:effectLst/>
                        </a:rPr>
                        <a:t>58%</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2402332928"/>
                  </a:ext>
                </a:extLst>
              </a:tr>
              <a:tr h="198644">
                <a:tc vMerge="1">
                  <a:txBody>
                    <a:bodyPr/>
                    <a:lstStyle/>
                    <a:p>
                      <a:endParaRPr lang="en-GB"/>
                    </a:p>
                  </a:txBody>
                  <a:tcPr/>
                </a:tc>
                <a:tc>
                  <a:txBody>
                    <a:bodyPr/>
                    <a:lstStyle/>
                    <a:p>
                      <a:pPr>
                        <a:lnSpc>
                          <a:spcPct val="107000"/>
                        </a:lnSpc>
                        <a:spcAft>
                          <a:spcPts val="0"/>
                        </a:spcAft>
                      </a:pPr>
                      <a:r>
                        <a:rPr lang="en-GB" sz="1100">
                          <a:effectLst/>
                        </a:rPr>
                        <a:t>1600 m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100" dirty="0">
                          <a:effectLst/>
                        </a:rPr>
                        <a:t>0%</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1173474445"/>
                  </a:ext>
                </a:extLst>
              </a:tr>
            </a:tbl>
          </a:graphicData>
        </a:graphic>
      </p:graphicFrame>
      <p:graphicFrame>
        <p:nvGraphicFramePr>
          <p:cNvPr id="19" name="Table 18">
            <a:extLst>
              <a:ext uri="{FF2B5EF4-FFF2-40B4-BE49-F238E27FC236}">
                <a16:creationId xmlns:a16="http://schemas.microsoft.com/office/drawing/2014/main" xmlns="" id="{866CAF32-177F-4FCE-903F-5E89EF4C86ED}"/>
              </a:ext>
            </a:extLst>
          </p:cNvPr>
          <p:cNvGraphicFramePr>
            <a:graphicFrameLocks noGrp="1"/>
          </p:cNvGraphicFramePr>
          <p:nvPr>
            <p:extLst>
              <p:ext uri="{D42A27DB-BD31-4B8C-83A1-F6EECF244321}">
                <p14:modId xmlns:p14="http://schemas.microsoft.com/office/powerpoint/2010/main" val="641382445"/>
              </p:ext>
            </p:extLst>
          </p:nvPr>
        </p:nvGraphicFramePr>
        <p:xfrm>
          <a:off x="1899671" y="6405131"/>
          <a:ext cx="3914777" cy="1747752"/>
        </p:xfrm>
        <a:graphic>
          <a:graphicData uri="http://schemas.openxmlformats.org/drawingml/2006/table">
            <a:tbl>
              <a:tblPr firstRow="1" firstCol="1" bandRow="1">
                <a:tableStyleId>{5C22544A-7EE6-4342-B048-85BDC9FD1C3A}</a:tableStyleId>
              </a:tblPr>
              <a:tblGrid>
                <a:gridCol w="1880922">
                  <a:extLst>
                    <a:ext uri="{9D8B030D-6E8A-4147-A177-3AD203B41FA5}">
                      <a16:colId xmlns:a16="http://schemas.microsoft.com/office/drawing/2014/main" xmlns="" val="3559557985"/>
                    </a:ext>
                  </a:extLst>
                </a:gridCol>
                <a:gridCol w="928956">
                  <a:extLst>
                    <a:ext uri="{9D8B030D-6E8A-4147-A177-3AD203B41FA5}">
                      <a16:colId xmlns:a16="http://schemas.microsoft.com/office/drawing/2014/main" xmlns="" val="2381926592"/>
                    </a:ext>
                  </a:extLst>
                </a:gridCol>
                <a:gridCol w="1104899">
                  <a:extLst>
                    <a:ext uri="{9D8B030D-6E8A-4147-A177-3AD203B41FA5}">
                      <a16:colId xmlns:a16="http://schemas.microsoft.com/office/drawing/2014/main" xmlns="" val="1011982282"/>
                    </a:ext>
                  </a:extLst>
                </a:gridCol>
              </a:tblGrid>
              <a:tr h="1001628">
                <a:tc>
                  <a:txBody>
                    <a:bodyPr/>
                    <a:lstStyle/>
                    <a:p>
                      <a:pPr>
                        <a:lnSpc>
                          <a:spcPct val="107000"/>
                        </a:lnSpc>
                        <a:spcAft>
                          <a:spcPts val="0"/>
                        </a:spcAft>
                      </a:pPr>
                      <a:r>
                        <a:rPr lang="en-GB" sz="1100" dirty="0">
                          <a:effectLst/>
                        </a:rPr>
                        <a:t>Table to show the % of pupils who ran below and above the average distance </a:t>
                      </a:r>
                      <a:r>
                        <a:rPr lang="en-GB" sz="1100">
                          <a:effectLst/>
                        </a:rPr>
                        <a:t>of 1176m </a:t>
                      </a:r>
                      <a:r>
                        <a:rPr lang="en-GB" sz="1100" dirty="0">
                          <a:effectLst/>
                        </a:rPr>
                        <a:t>(from the Active school cohort of 6 schools)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100">
                          <a:effectLst/>
                        </a:rPr>
                        <a:t>Percentage of children</a:t>
                      </a:r>
                    </a:p>
                    <a:p>
                      <a:pPr>
                        <a:lnSpc>
                          <a:spcPct val="107000"/>
                        </a:lnSpc>
                        <a:spcAft>
                          <a:spcPts val="0"/>
                        </a:spcAft>
                      </a:pPr>
                      <a:r>
                        <a:rPr lang="en-GB" sz="1100">
                          <a:effectLst/>
                        </a:rPr>
                        <a:t>(Baseline)</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100" dirty="0">
                          <a:effectLst/>
                        </a:rPr>
                        <a:t>Percentage of children </a:t>
                      </a:r>
                    </a:p>
                    <a:p>
                      <a:pPr>
                        <a:lnSpc>
                          <a:spcPct val="107000"/>
                        </a:lnSpc>
                        <a:spcAft>
                          <a:spcPts val="0"/>
                        </a:spcAft>
                      </a:pPr>
                      <a:r>
                        <a:rPr lang="en-GB" sz="1100" dirty="0">
                          <a:effectLst/>
                        </a:rPr>
                        <a:t>(Second measure)</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EF8C26"/>
                    </a:solidFill>
                  </a:tcPr>
                </a:tc>
                <a:extLst>
                  <a:ext uri="{0D108BD9-81ED-4DB2-BD59-A6C34878D82A}">
                    <a16:rowId xmlns:a16="http://schemas.microsoft.com/office/drawing/2014/main" xmlns="" val="478384770"/>
                  </a:ext>
                </a:extLst>
              </a:tr>
              <a:tr h="395286">
                <a:tc>
                  <a:txBody>
                    <a:bodyPr/>
                    <a:lstStyle/>
                    <a:p>
                      <a:pPr>
                        <a:lnSpc>
                          <a:spcPct val="107000"/>
                        </a:lnSpc>
                        <a:spcAft>
                          <a:spcPts val="0"/>
                        </a:spcAft>
                      </a:pPr>
                      <a:r>
                        <a:rPr lang="en-GB" sz="1100">
                          <a:effectLst/>
                        </a:rPr>
                        <a:t>Below average</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98%</a:t>
                      </a:r>
                    </a:p>
                  </a:txBody>
                  <a:tcPr marL="68580" marR="68580" marT="0" marB="0"/>
                </a:tc>
                <a:tc>
                  <a:txBody>
                    <a:bodyPr/>
                    <a:lstStyle/>
                    <a:p>
                      <a:pPr>
                        <a:lnSpc>
                          <a:spcPct val="107000"/>
                        </a:lnSpc>
                        <a:spcAft>
                          <a:spcPts val="0"/>
                        </a:spcAft>
                      </a:pPr>
                      <a:r>
                        <a:rPr lang="en-GB" sz="1100" dirty="0">
                          <a:effectLst/>
                        </a:rPr>
                        <a:t>93%</a:t>
                      </a:r>
                    </a:p>
                    <a:p>
                      <a:pPr>
                        <a:lnSpc>
                          <a:spcPct val="107000"/>
                        </a:lnSpc>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4100601707"/>
                  </a:ext>
                </a:extLst>
              </a:tr>
              <a:tr h="193171">
                <a:tc>
                  <a:txBody>
                    <a:bodyPr/>
                    <a:lstStyle/>
                    <a:p>
                      <a:pPr>
                        <a:lnSpc>
                          <a:spcPct val="107000"/>
                        </a:lnSpc>
                        <a:spcAft>
                          <a:spcPts val="0"/>
                        </a:spcAft>
                      </a:pPr>
                      <a:r>
                        <a:rPr lang="en-GB" sz="1100" dirty="0">
                          <a:effectLst/>
                        </a:rPr>
                        <a:t>Above average</a:t>
                      </a:r>
                    </a:p>
                    <a:p>
                      <a:pPr>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100" dirty="0">
                          <a:effectLst/>
                        </a:rPr>
                        <a:t>2%</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100" dirty="0">
                          <a:effectLst/>
                        </a:rPr>
                        <a:t>7%</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778579320"/>
                  </a:ext>
                </a:extLst>
              </a:tr>
            </a:tbl>
          </a:graphicData>
        </a:graphic>
      </p:graphicFrame>
      <p:cxnSp>
        <p:nvCxnSpPr>
          <p:cNvPr id="22" name="Straight Connector 21">
            <a:extLst>
              <a:ext uri="{FF2B5EF4-FFF2-40B4-BE49-F238E27FC236}">
                <a16:creationId xmlns:a16="http://schemas.microsoft.com/office/drawing/2014/main" xmlns="" id="{DF44EE7D-2A62-43A7-AF1F-D1B73271B491}"/>
              </a:ext>
            </a:extLst>
          </p:cNvPr>
          <p:cNvCxnSpPr>
            <a:cxnSpLocks/>
          </p:cNvCxnSpPr>
          <p:nvPr/>
        </p:nvCxnSpPr>
        <p:spPr>
          <a:xfrm>
            <a:off x="2851850" y="3395866"/>
            <a:ext cx="721603" cy="595468"/>
          </a:xfrm>
          <a:prstGeom prst="line">
            <a:avLst/>
          </a:prstGeom>
        </p:spPr>
        <p:style>
          <a:lnRef idx="1">
            <a:schemeClr val="accent1"/>
          </a:lnRef>
          <a:fillRef idx="0">
            <a:schemeClr val="accent1"/>
          </a:fillRef>
          <a:effectRef idx="0">
            <a:schemeClr val="accent1"/>
          </a:effectRef>
          <a:fontRef idx="minor">
            <a:schemeClr val="tx1"/>
          </a:fontRef>
        </p:style>
      </p:cxnSp>
      <p:pic>
        <p:nvPicPr>
          <p:cNvPr id="13" name="Picture 12">
            <a:extLst>
              <a:ext uri="{FF2B5EF4-FFF2-40B4-BE49-F238E27FC236}">
                <a16:creationId xmlns:a16="http://schemas.microsoft.com/office/drawing/2014/main" xmlns="" id="{D557C6D5-9D46-465A-917C-B52AA1AA2A08}"/>
              </a:ext>
            </a:extLst>
          </p:cNvPr>
          <p:cNvPicPr>
            <a:picLocks noChangeAspect="1"/>
          </p:cNvPicPr>
          <p:nvPr/>
        </p:nvPicPr>
        <p:blipFill>
          <a:blip r:embed="rId7"/>
          <a:stretch>
            <a:fillRect/>
          </a:stretch>
        </p:blipFill>
        <p:spPr>
          <a:xfrm>
            <a:off x="1654147" y="2773021"/>
            <a:ext cx="961877" cy="1282502"/>
          </a:xfrm>
          <a:prstGeom prst="rect">
            <a:avLst/>
          </a:prstGeom>
        </p:spPr>
      </p:pic>
    </p:spTree>
    <p:extLst>
      <p:ext uri="{BB962C8B-B14F-4D97-AF65-F5344CB8AC3E}">
        <p14:creationId xmlns:p14="http://schemas.microsoft.com/office/powerpoint/2010/main" val="29225169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xmlns="" id="{8A406929-2EAC-48C4-AED0-E0D3BF5DDC7C}"/>
              </a:ext>
            </a:extLst>
          </p:cNvPr>
          <p:cNvPicPr>
            <a:picLocks noChangeAspect="1"/>
          </p:cNvPicPr>
          <p:nvPr/>
        </p:nvPicPr>
        <p:blipFill>
          <a:blip r:embed="rId3"/>
          <a:stretch>
            <a:fillRect/>
          </a:stretch>
        </p:blipFill>
        <p:spPr>
          <a:xfrm>
            <a:off x="1585913" y="2507471"/>
            <a:ext cx="1428750" cy="1905000"/>
          </a:xfrm>
          <a:prstGeom prst="rect">
            <a:avLst/>
          </a:prstGeom>
        </p:spPr>
      </p:pic>
      <p:graphicFrame>
        <p:nvGraphicFramePr>
          <p:cNvPr id="11" name="Table 10">
            <a:extLst>
              <a:ext uri="{FF2B5EF4-FFF2-40B4-BE49-F238E27FC236}">
                <a16:creationId xmlns:a16="http://schemas.microsoft.com/office/drawing/2014/main" xmlns="" id="{20E8CB46-FA24-4089-A991-608026B47D83}"/>
              </a:ext>
            </a:extLst>
          </p:cNvPr>
          <p:cNvGraphicFramePr>
            <a:graphicFrameLocks noGrp="1"/>
          </p:cNvGraphicFramePr>
          <p:nvPr>
            <p:extLst>
              <p:ext uri="{D42A27DB-BD31-4B8C-83A1-F6EECF244321}">
                <p14:modId xmlns:p14="http://schemas.microsoft.com/office/powerpoint/2010/main" val="3310355180"/>
              </p:ext>
            </p:extLst>
          </p:nvPr>
        </p:nvGraphicFramePr>
        <p:xfrm>
          <a:off x="1320651" y="843264"/>
          <a:ext cx="5174903" cy="9040242"/>
        </p:xfrm>
        <a:graphic>
          <a:graphicData uri="http://schemas.openxmlformats.org/drawingml/2006/table">
            <a:tbl>
              <a:tblPr firstRow="1" bandRow="1">
                <a:tableStyleId>{17292A2E-F333-43FB-9621-5CBBE7FDCDCB}</a:tableStyleId>
              </a:tblPr>
              <a:tblGrid>
                <a:gridCol w="4966623">
                  <a:extLst>
                    <a:ext uri="{9D8B030D-6E8A-4147-A177-3AD203B41FA5}">
                      <a16:colId xmlns:a16="http://schemas.microsoft.com/office/drawing/2014/main" xmlns="" val="3300990576"/>
                    </a:ext>
                  </a:extLst>
                </a:gridCol>
                <a:gridCol w="208280">
                  <a:extLst>
                    <a:ext uri="{9D8B030D-6E8A-4147-A177-3AD203B41FA5}">
                      <a16:colId xmlns:a16="http://schemas.microsoft.com/office/drawing/2014/main" xmlns="" val="3379208887"/>
                    </a:ext>
                  </a:extLst>
                </a:gridCol>
              </a:tblGrid>
              <a:tr h="629444">
                <a:tc gridSpan="2">
                  <a:txBody>
                    <a:bodyPr/>
                    <a:lstStyle/>
                    <a:p>
                      <a:r>
                        <a:rPr lang="en-GB" sz="1600" dirty="0"/>
                        <a:t>Active schools programme – Impact  </a:t>
                      </a:r>
                    </a:p>
                  </a:txBody>
                  <a:tcPr>
                    <a:solidFill>
                      <a:srgbClr val="00B0F0"/>
                    </a:solidFill>
                  </a:tcPr>
                </a:tc>
                <a:tc hMerge="1">
                  <a:txBody>
                    <a:bodyPr/>
                    <a:lstStyle/>
                    <a:p>
                      <a:endParaRPr lang="en-GB"/>
                    </a:p>
                  </a:txBody>
                  <a:tcPr/>
                </a:tc>
                <a:extLst>
                  <a:ext uri="{0D108BD9-81ED-4DB2-BD59-A6C34878D82A}">
                    <a16:rowId xmlns:a16="http://schemas.microsoft.com/office/drawing/2014/main" xmlns="" val="2761807586"/>
                  </a:ext>
                </a:extLst>
              </a:tr>
              <a:tr h="493381">
                <a:tc>
                  <a:txBody>
                    <a:bodyPr/>
                    <a:lstStyle/>
                    <a:p>
                      <a:pPr marL="0" marR="0" lvl="0" indent="0" algn="just" defTabSz="6858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900" kern="1200" dirty="0">
                          <a:solidFill>
                            <a:schemeClr val="tx1"/>
                          </a:solidFill>
                          <a:effectLst/>
                          <a:latin typeface="+mn-lt"/>
                          <a:ea typeface="+mn-ea"/>
                          <a:cs typeface="+mn-cs"/>
                        </a:rPr>
                        <a:t>Under the </a:t>
                      </a:r>
                      <a:r>
                        <a:rPr lang="en-GB" sz="900" u="sng" kern="1200" dirty="0">
                          <a:solidFill>
                            <a:schemeClr val="tx1"/>
                          </a:solidFill>
                          <a:effectLst/>
                          <a:latin typeface="+mn-lt"/>
                          <a:ea typeface="+mn-ea"/>
                          <a:cs typeface="+mn-cs"/>
                          <a:hlinkClick r:id="rId4"/>
                        </a:rPr>
                        <a:t>Ofsted Schools Inspection Framework</a:t>
                      </a:r>
                      <a:r>
                        <a:rPr lang="en-GB" sz="900" kern="1200" dirty="0">
                          <a:solidFill>
                            <a:schemeClr val="tx1"/>
                          </a:solidFill>
                          <a:effectLst/>
                          <a:latin typeface="+mn-lt"/>
                          <a:ea typeface="+mn-ea"/>
                          <a:cs typeface="+mn-cs"/>
                        </a:rPr>
                        <a:t>, inspectors will assess how effectively leaders use the Primary PE and Sport Premium and measure its impact on outcomes for pupils, and how effectively </a:t>
                      </a:r>
                      <a:r>
                        <a:rPr lang="en-GB" sz="900" u="sng" kern="1200" dirty="0">
                          <a:solidFill>
                            <a:schemeClr val="tx1"/>
                          </a:solidFill>
                          <a:effectLst/>
                          <a:latin typeface="+mn-lt"/>
                          <a:ea typeface="+mn-ea"/>
                          <a:cs typeface="+mn-cs"/>
                          <a:hlinkClick r:id="rId5"/>
                        </a:rPr>
                        <a:t>governors</a:t>
                      </a:r>
                      <a:r>
                        <a:rPr lang="en-GB" sz="900" kern="1200" dirty="0">
                          <a:solidFill>
                            <a:schemeClr val="tx1"/>
                          </a:solidFill>
                          <a:effectLst/>
                          <a:latin typeface="+mn-lt"/>
                          <a:ea typeface="+mn-ea"/>
                          <a:cs typeface="+mn-cs"/>
                        </a:rPr>
                        <a:t> hold them to account for this. </a:t>
                      </a:r>
                    </a:p>
                    <a:p>
                      <a:pPr marL="0" indent="0">
                        <a:buFont typeface="Arial" panose="020B0604020202020204" pitchFamily="34" charset="0"/>
                        <a:buNone/>
                      </a:pPr>
                      <a:endParaRPr lang="en-GB" sz="1200" b="1" dirty="0"/>
                    </a:p>
                  </a:txBody>
                  <a:tcPr anchor="ctr"/>
                </a:tc>
                <a:tc>
                  <a:txBody>
                    <a:bodyPr/>
                    <a:lstStyle/>
                    <a:p>
                      <a:endParaRPr lang="en-GB" sz="1200" baseline="0" dirty="0"/>
                    </a:p>
                  </a:txBody>
                  <a:tcPr/>
                </a:tc>
                <a:extLst>
                  <a:ext uri="{0D108BD9-81ED-4DB2-BD59-A6C34878D82A}">
                    <a16:rowId xmlns:a16="http://schemas.microsoft.com/office/drawing/2014/main" xmlns="" val="426601698"/>
                  </a:ext>
                </a:extLst>
              </a:tr>
              <a:tr h="7724998">
                <a:tc gridSpan="2">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000" b="1"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Key indicator 2: </a:t>
                      </a:r>
                      <a:r>
                        <a:rPr lang="en-US" sz="10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The profile of PE and sport being raised across the school as a tool for whole school improvement</a:t>
                      </a:r>
                    </a:p>
                    <a:p>
                      <a:pPr marL="0" marR="0" lvl="0" indent="0" algn="l" defTabSz="685800" rtl="0" eaLnBrk="1" fontAlgn="auto" latinLnBrk="0" hangingPunct="1">
                        <a:lnSpc>
                          <a:spcPct val="100000"/>
                        </a:lnSpc>
                        <a:spcBef>
                          <a:spcPts val="0"/>
                        </a:spcBef>
                        <a:spcAft>
                          <a:spcPts val="0"/>
                        </a:spcAft>
                        <a:buClrTx/>
                        <a:buSzTx/>
                        <a:buFontTx/>
                        <a:buNone/>
                        <a:tabLst/>
                        <a:defRPr/>
                      </a:pPr>
                      <a:endParaRPr lang="en-US" sz="1000" b="1" kern="1200" dirty="0">
                        <a:solidFill>
                          <a:srgbClr val="000000"/>
                        </a:solidFill>
                        <a:effectLst/>
                        <a:latin typeface="Calibri" panose="020F0502020204030204" pitchFamily="34" charset="0"/>
                        <a:ea typeface="+mn-ea"/>
                        <a:cs typeface="Times New Roman" panose="02020603050405020304" pitchFamily="18" charset="0"/>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lang="en-US" sz="1000" b="1" kern="1200" dirty="0">
                        <a:solidFill>
                          <a:srgbClr val="000000"/>
                        </a:solidFill>
                        <a:effectLst/>
                        <a:latin typeface="Calibri" panose="020F0502020204030204" pitchFamily="34" charset="0"/>
                        <a:ea typeface="+mn-ea"/>
                        <a:cs typeface="Times New Roman" panose="02020603050405020304" pitchFamily="18" charset="0"/>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lang="en-US" sz="1000" b="1" kern="1200" dirty="0">
                        <a:solidFill>
                          <a:srgbClr val="000000"/>
                        </a:solidFill>
                        <a:effectLst/>
                        <a:latin typeface="Calibri" panose="020F0502020204030204" pitchFamily="34" charset="0"/>
                        <a:ea typeface="+mn-ea"/>
                        <a:cs typeface="Times New Roman" panose="02020603050405020304" pitchFamily="18" charset="0"/>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lang="en-US" sz="1000" b="1" kern="1200" dirty="0">
                        <a:solidFill>
                          <a:srgbClr val="000000"/>
                        </a:solidFill>
                        <a:effectLst/>
                        <a:latin typeface="Calibri" panose="020F0502020204030204" pitchFamily="34" charset="0"/>
                        <a:ea typeface="+mn-ea"/>
                        <a:cs typeface="Times New Roman" panose="02020603050405020304" pitchFamily="18" charset="0"/>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lang="en-US" sz="1000" b="1" kern="1200" dirty="0">
                        <a:solidFill>
                          <a:srgbClr val="000000"/>
                        </a:solidFill>
                        <a:effectLst/>
                        <a:latin typeface="Calibri" panose="020F0502020204030204" pitchFamily="34" charset="0"/>
                        <a:ea typeface="+mn-ea"/>
                        <a:cs typeface="Times New Roman" panose="02020603050405020304" pitchFamily="18" charset="0"/>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lang="en-US" sz="1000" b="1" kern="1200" dirty="0">
                        <a:solidFill>
                          <a:srgbClr val="000000"/>
                        </a:solidFill>
                        <a:effectLst/>
                        <a:latin typeface="Calibri" panose="020F0502020204030204" pitchFamily="34" charset="0"/>
                        <a:ea typeface="+mn-ea"/>
                        <a:cs typeface="Times New Roman" panose="02020603050405020304" pitchFamily="18" charset="0"/>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lang="en-US" sz="1000" b="1" kern="1200" dirty="0">
                        <a:solidFill>
                          <a:srgbClr val="000000"/>
                        </a:solidFill>
                        <a:effectLst/>
                        <a:latin typeface="Calibri" panose="020F0502020204030204" pitchFamily="34" charset="0"/>
                        <a:ea typeface="+mn-ea"/>
                        <a:cs typeface="Times New Roman" panose="02020603050405020304" pitchFamily="18" charset="0"/>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lang="en-US" sz="1000" b="1" kern="1200" dirty="0">
                        <a:solidFill>
                          <a:srgbClr val="000000"/>
                        </a:solidFill>
                        <a:effectLst/>
                        <a:latin typeface="Calibri" panose="020F0502020204030204" pitchFamily="34" charset="0"/>
                        <a:ea typeface="+mn-ea"/>
                        <a:cs typeface="Times New Roman" panose="02020603050405020304" pitchFamily="18" charset="0"/>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lang="en-US" sz="1000" b="1" kern="1200" dirty="0">
                        <a:solidFill>
                          <a:srgbClr val="000000"/>
                        </a:solidFill>
                        <a:effectLst/>
                        <a:latin typeface="Calibri" panose="020F0502020204030204" pitchFamily="34" charset="0"/>
                        <a:ea typeface="+mn-ea"/>
                        <a:cs typeface="Times New Roman" panose="02020603050405020304" pitchFamily="18" charset="0"/>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lang="en-US" sz="1000" b="1" kern="1200" dirty="0">
                        <a:solidFill>
                          <a:srgbClr val="000000"/>
                        </a:solidFill>
                        <a:effectLst/>
                        <a:latin typeface="Calibri" panose="020F0502020204030204" pitchFamily="34" charset="0"/>
                        <a:ea typeface="+mn-ea"/>
                        <a:cs typeface="Times New Roman" panose="02020603050405020304" pitchFamily="18" charset="0"/>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lang="en-US" sz="1000" b="1" kern="1200" dirty="0">
                        <a:solidFill>
                          <a:srgbClr val="000000"/>
                        </a:solidFill>
                        <a:effectLst/>
                        <a:latin typeface="Calibri" panose="020F0502020204030204" pitchFamily="34" charset="0"/>
                        <a:ea typeface="+mn-ea"/>
                        <a:cs typeface="Times New Roman" panose="02020603050405020304" pitchFamily="18" charset="0"/>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lang="en-US" sz="1000" b="1" kern="1200" dirty="0">
                        <a:solidFill>
                          <a:srgbClr val="000000"/>
                        </a:solidFill>
                        <a:effectLst/>
                        <a:latin typeface="Calibri" panose="020F0502020204030204" pitchFamily="34" charset="0"/>
                        <a:ea typeface="+mn-ea"/>
                        <a:cs typeface="Times New Roman" panose="02020603050405020304" pitchFamily="18" charset="0"/>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en-US" sz="1000" b="0" kern="1200" dirty="0">
                          <a:solidFill>
                            <a:srgbClr val="000000"/>
                          </a:solidFill>
                          <a:effectLst/>
                          <a:latin typeface="Calibri" panose="020F0502020204030204" pitchFamily="34" charset="0"/>
                          <a:ea typeface="+mn-ea"/>
                          <a:cs typeface="Times New Roman" panose="02020603050405020304" pitchFamily="18" charset="0"/>
                        </a:rPr>
                        <a:t>Pupil wellbeing scores after </a:t>
                      </a:r>
                      <a:r>
                        <a:rPr lang="en-US" sz="1000" b="0" kern="1200" dirty="0" err="1">
                          <a:solidFill>
                            <a:srgbClr val="000000"/>
                          </a:solidFill>
                          <a:effectLst/>
                          <a:latin typeface="Calibri" panose="020F0502020204030204" pitchFamily="34" charset="0"/>
                          <a:ea typeface="+mn-ea"/>
                          <a:cs typeface="Times New Roman" panose="02020603050405020304" pitchFamily="18" charset="0"/>
                        </a:rPr>
                        <a:t>Rammie’s</a:t>
                      </a:r>
                      <a:r>
                        <a:rPr lang="en-US" sz="1000" b="0" kern="1200" dirty="0">
                          <a:solidFill>
                            <a:srgbClr val="000000"/>
                          </a:solidFill>
                          <a:effectLst/>
                          <a:latin typeface="Calibri" panose="020F0502020204030204" pitchFamily="34" charset="0"/>
                          <a:ea typeface="+mn-ea"/>
                          <a:cs typeface="Times New Roman" panose="02020603050405020304" pitchFamily="18" charset="0"/>
                        </a:rPr>
                        <a:t> Healthy Heroes went from 3.7 (where 5 is very happy) to 4.7 after the 8 weeks</a:t>
                      </a:r>
                    </a:p>
                    <a:p>
                      <a:pPr marL="0" marR="0" lvl="0" indent="0" algn="l" defTabSz="685800" rtl="0" eaLnBrk="1" fontAlgn="auto" latinLnBrk="0" hangingPunct="1">
                        <a:lnSpc>
                          <a:spcPct val="100000"/>
                        </a:lnSpc>
                        <a:spcBef>
                          <a:spcPts val="0"/>
                        </a:spcBef>
                        <a:spcAft>
                          <a:spcPts val="0"/>
                        </a:spcAft>
                        <a:buClrTx/>
                        <a:buSzTx/>
                        <a:buFontTx/>
                        <a:buNone/>
                        <a:tabLst/>
                        <a:defRPr/>
                      </a:pPr>
                      <a:endParaRPr lang="en-GB" sz="1000" b="1" kern="1200" dirty="0">
                        <a:solidFill>
                          <a:schemeClr val="tx1"/>
                        </a:solidFill>
                        <a:effectLst/>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en-GB" sz="1000" b="1" kern="1200" dirty="0">
                          <a:solidFill>
                            <a:schemeClr val="tx1"/>
                          </a:solidFill>
                          <a:effectLst/>
                          <a:latin typeface="+mn-lt"/>
                          <a:ea typeface="+mn-ea"/>
                          <a:cs typeface="+mn-cs"/>
                        </a:rPr>
                        <a:t>Key indicator 3: </a:t>
                      </a:r>
                      <a:r>
                        <a:rPr lang="en-GB" sz="1000" kern="1200" dirty="0">
                          <a:solidFill>
                            <a:schemeClr val="tx1"/>
                          </a:solidFill>
                          <a:effectLst/>
                          <a:latin typeface="+mn-lt"/>
                          <a:ea typeface="+mn-ea"/>
                          <a:cs typeface="+mn-cs"/>
                        </a:rPr>
                        <a:t>Increased confidence, knowledge and skills of all staff in teaching PE and sport</a:t>
                      </a:r>
                    </a:p>
                    <a:p>
                      <a:pPr marL="0" marR="0" lvl="0" indent="0" algn="l" defTabSz="685800" rtl="0" eaLnBrk="1" fontAlgn="auto" latinLnBrk="0" hangingPunct="1">
                        <a:lnSpc>
                          <a:spcPct val="100000"/>
                        </a:lnSpc>
                        <a:spcBef>
                          <a:spcPts val="0"/>
                        </a:spcBef>
                        <a:spcAft>
                          <a:spcPts val="0"/>
                        </a:spcAft>
                        <a:buClrTx/>
                        <a:buSzTx/>
                        <a:buFontTx/>
                        <a:buNone/>
                        <a:tabLst/>
                        <a:defRPr/>
                      </a:pPr>
                      <a:endParaRPr lang="en-US" sz="1350" b="1" kern="1200" dirty="0">
                        <a:solidFill>
                          <a:schemeClr val="tx1"/>
                        </a:solidFill>
                        <a:effectLst/>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lang="en-US" sz="1350" b="1" kern="1200" dirty="0">
                        <a:solidFill>
                          <a:schemeClr val="tx1"/>
                        </a:solidFill>
                        <a:effectLst/>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lang="en-US" sz="1350" b="1" kern="1200" dirty="0">
                        <a:solidFill>
                          <a:schemeClr val="tx1"/>
                        </a:solidFill>
                        <a:effectLst/>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lang="en-US" sz="1350" b="1" kern="1200" dirty="0">
                        <a:solidFill>
                          <a:schemeClr val="tx1"/>
                        </a:solidFill>
                        <a:effectLst/>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lang="en-US" sz="1350" b="1" kern="1200" dirty="0">
                        <a:solidFill>
                          <a:schemeClr val="tx1"/>
                        </a:solidFill>
                        <a:effectLst/>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lang="en-US" sz="1350" b="1" kern="1200" dirty="0">
                        <a:solidFill>
                          <a:schemeClr val="tx1"/>
                        </a:solidFill>
                        <a:effectLst/>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lang="en-US" sz="1350" b="1" kern="1200" dirty="0">
                        <a:solidFill>
                          <a:schemeClr val="tx1"/>
                        </a:solidFill>
                        <a:effectLst/>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lang="en-US" sz="1350" b="1" kern="1200" dirty="0">
                        <a:solidFill>
                          <a:schemeClr val="tx1"/>
                        </a:solidFill>
                        <a:effectLst/>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lang="en-US" sz="1350" b="1" kern="1200" dirty="0">
                        <a:solidFill>
                          <a:schemeClr val="tx1"/>
                        </a:solidFill>
                        <a:effectLst/>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en-US" sz="1000" b="1" kern="1200" dirty="0">
                          <a:solidFill>
                            <a:schemeClr val="tx1"/>
                          </a:solidFill>
                          <a:effectLst/>
                          <a:latin typeface="+mn-lt"/>
                          <a:ea typeface="+mn-ea"/>
                          <a:cs typeface="+mn-cs"/>
                        </a:rPr>
                        <a:t>Key indicator 4: </a:t>
                      </a:r>
                      <a:r>
                        <a:rPr lang="en-US" sz="1000" kern="1200" dirty="0">
                          <a:solidFill>
                            <a:schemeClr val="tx1"/>
                          </a:solidFill>
                          <a:effectLst/>
                          <a:latin typeface="+mn-lt"/>
                          <a:ea typeface="+mn-ea"/>
                          <a:cs typeface="+mn-cs"/>
                        </a:rPr>
                        <a:t>Broader experience of a range of sports and activities offered to all pupils</a:t>
                      </a:r>
                      <a:endParaRPr lang="en-GB" sz="1000" kern="1200" dirty="0">
                        <a:solidFill>
                          <a:schemeClr val="tx1"/>
                        </a:solidFill>
                        <a:effectLst/>
                        <a:latin typeface="+mn-lt"/>
                        <a:ea typeface="+mn-ea"/>
                        <a:cs typeface="+mn-cs"/>
                      </a:endParaRPr>
                    </a:p>
                    <a:p>
                      <a:pPr>
                        <a:spcAft>
                          <a:spcPts val="0"/>
                        </a:spcAft>
                      </a:pPr>
                      <a:endParaRPr lang="en-GB" sz="900" dirty="0">
                        <a:effectLst/>
                        <a:latin typeface="Times New Roman" panose="02020603050405020304" pitchFamily="18" charset="0"/>
                        <a:ea typeface="Times New Roman" panose="02020603050405020304" pitchFamily="18" charset="0"/>
                      </a:endParaRPr>
                    </a:p>
                  </a:txBody>
                  <a:tcPr/>
                </a:tc>
                <a:tc hMerge="1">
                  <a:txBody>
                    <a:bodyPr/>
                    <a:lstStyle/>
                    <a:p>
                      <a:endParaRPr lang="en-GB"/>
                    </a:p>
                  </a:txBody>
                  <a:tcPr/>
                </a:tc>
                <a:extLst>
                  <a:ext uri="{0D108BD9-81ED-4DB2-BD59-A6C34878D82A}">
                    <a16:rowId xmlns:a16="http://schemas.microsoft.com/office/drawing/2014/main" xmlns="" val="2755440864"/>
                  </a:ext>
                </a:extLst>
              </a:tr>
            </a:tbl>
          </a:graphicData>
        </a:graphic>
      </p:graphicFrame>
      <p:pic>
        <p:nvPicPr>
          <p:cNvPr id="8" name="Picture 7">
            <a:extLst>
              <a:ext uri="{FF2B5EF4-FFF2-40B4-BE49-F238E27FC236}">
                <a16:creationId xmlns:a16="http://schemas.microsoft.com/office/drawing/2014/main" xmlns="" id="{1CE64DEE-EC55-4222-AE30-9357CB69C2F6}"/>
              </a:ext>
            </a:extLst>
          </p:cNvPr>
          <p:cNvPicPr>
            <a:picLocks noChangeAspect="1"/>
          </p:cNvPicPr>
          <p:nvPr/>
        </p:nvPicPr>
        <p:blipFill>
          <a:blip r:embed="rId6"/>
          <a:stretch>
            <a:fillRect/>
          </a:stretch>
        </p:blipFill>
        <p:spPr>
          <a:xfrm>
            <a:off x="1514932" y="7239283"/>
            <a:ext cx="1428750" cy="1905000"/>
          </a:xfrm>
          <a:prstGeom prst="rect">
            <a:avLst/>
          </a:prstGeom>
        </p:spPr>
      </p:pic>
      <p:sp>
        <p:nvSpPr>
          <p:cNvPr id="2" name="Title 1"/>
          <p:cNvSpPr>
            <a:spLocks noGrp="1"/>
          </p:cNvSpPr>
          <p:nvPr>
            <p:ph type="title"/>
          </p:nvPr>
        </p:nvSpPr>
        <p:spPr>
          <a:xfrm>
            <a:off x="76199" y="-9844"/>
            <a:ext cx="6556031" cy="887058"/>
          </a:xfrm>
        </p:spPr>
        <p:txBody>
          <a:bodyPr>
            <a:noAutofit/>
          </a:bodyPr>
          <a:lstStyle/>
          <a:p>
            <a:r>
              <a:rPr lang="en-US" sz="2800" b="1" dirty="0">
                <a:solidFill>
                  <a:srgbClr val="67C8F0"/>
                </a:solidFill>
                <a:latin typeface="Arial Black" charset="0"/>
                <a:ea typeface="Arial" charset="0"/>
                <a:cs typeface="Arial" charset="0"/>
              </a:rPr>
              <a:t>Active School report</a:t>
            </a:r>
            <a:endParaRPr lang="en-US" sz="1800" dirty="0">
              <a:solidFill>
                <a:srgbClr val="67C8F0"/>
              </a:solidFill>
              <a:latin typeface="Arial" charset="0"/>
              <a:ea typeface="Arial" charset="0"/>
              <a:cs typeface="Arial" charset="0"/>
            </a:endParaRPr>
          </a:p>
        </p:txBody>
      </p:sp>
      <p:pic>
        <p:nvPicPr>
          <p:cNvPr id="3" name="Picture 2">
            <a:extLst>
              <a:ext uri="{FF2B5EF4-FFF2-40B4-BE49-F238E27FC236}">
                <a16:creationId xmlns:a16="http://schemas.microsoft.com/office/drawing/2014/main" xmlns="" id="{5FC9FD34-B163-4429-AB9F-7C1DE66651B0}"/>
              </a:ext>
            </a:extLst>
          </p:cNvPr>
          <p:cNvPicPr>
            <a:picLocks noChangeAspect="1"/>
          </p:cNvPicPr>
          <p:nvPr/>
        </p:nvPicPr>
        <p:blipFill>
          <a:blip r:embed="rId7"/>
          <a:stretch>
            <a:fillRect/>
          </a:stretch>
        </p:blipFill>
        <p:spPr>
          <a:xfrm>
            <a:off x="-27515" y="743851"/>
            <a:ext cx="1380065" cy="8847822"/>
          </a:xfrm>
          <a:prstGeom prst="rect">
            <a:avLst/>
          </a:prstGeom>
        </p:spPr>
      </p:pic>
      <p:sp>
        <p:nvSpPr>
          <p:cNvPr id="7" name="Rectangle 6">
            <a:extLst>
              <a:ext uri="{FF2B5EF4-FFF2-40B4-BE49-F238E27FC236}">
                <a16:creationId xmlns:a16="http://schemas.microsoft.com/office/drawing/2014/main" xmlns="" id="{3A343011-2EAF-48E2-A4E5-35D0A5FD6090}"/>
              </a:ext>
            </a:extLst>
          </p:cNvPr>
          <p:cNvSpPr/>
          <p:nvPr/>
        </p:nvSpPr>
        <p:spPr>
          <a:xfrm>
            <a:off x="-28577" y="1172130"/>
            <a:ext cx="301532" cy="91755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a:extLst>
              <a:ext uri="{FF2B5EF4-FFF2-40B4-BE49-F238E27FC236}">
                <a16:creationId xmlns:a16="http://schemas.microsoft.com/office/drawing/2014/main" xmlns="" id="{8FE79756-11C8-4DEE-AF84-82DF2013975B}"/>
              </a:ext>
            </a:extLst>
          </p:cNvPr>
          <p:cNvPicPr>
            <a:picLocks noChangeAspect="1"/>
          </p:cNvPicPr>
          <p:nvPr/>
        </p:nvPicPr>
        <p:blipFill>
          <a:blip r:embed="rId8"/>
          <a:stretch>
            <a:fillRect/>
          </a:stretch>
        </p:blipFill>
        <p:spPr>
          <a:xfrm>
            <a:off x="76199" y="1172130"/>
            <a:ext cx="1223065" cy="917557"/>
          </a:xfrm>
          <a:prstGeom prst="roundRect">
            <a:avLst/>
          </a:prstGeom>
        </p:spPr>
      </p:pic>
      <p:sp>
        <p:nvSpPr>
          <p:cNvPr id="15" name="TextBox 14">
            <a:extLst>
              <a:ext uri="{FF2B5EF4-FFF2-40B4-BE49-F238E27FC236}">
                <a16:creationId xmlns:a16="http://schemas.microsoft.com/office/drawing/2014/main" xmlns="" id="{B9A73EAE-9EE1-4862-9B3D-29B72CD2C4BE}"/>
              </a:ext>
            </a:extLst>
          </p:cNvPr>
          <p:cNvSpPr txBox="1"/>
          <p:nvPr/>
        </p:nvSpPr>
        <p:spPr>
          <a:xfrm>
            <a:off x="1752604" y="5951331"/>
            <a:ext cx="2989436" cy="1798575"/>
          </a:xfrm>
          <a:prstGeom prst="rect">
            <a:avLst/>
          </a:prstGeom>
          <a:noFill/>
        </p:spPr>
        <p:txBody>
          <a:bodyPr wrap="square" rtlCol="0">
            <a:spAutoFit/>
          </a:bodyPr>
          <a:lstStyle/>
          <a:p>
            <a:endParaRPr lang="en-GB" dirty="0"/>
          </a:p>
        </p:txBody>
      </p:sp>
      <p:sp>
        <p:nvSpPr>
          <p:cNvPr id="9" name="TextBox 8">
            <a:extLst>
              <a:ext uri="{FF2B5EF4-FFF2-40B4-BE49-F238E27FC236}">
                <a16:creationId xmlns:a16="http://schemas.microsoft.com/office/drawing/2014/main" xmlns="" id="{EE986F14-7BB1-4ED7-B758-C21E4F6BE7B9}"/>
              </a:ext>
            </a:extLst>
          </p:cNvPr>
          <p:cNvSpPr txBox="1"/>
          <p:nvPr/>
        </p:nvSpPr>
        <p:spPr>
          <a:xfrm>
            <a:off x="3247322" y="2733675"/>
            <a:ext cx="3210628" cy="1548268"/>
          </a:xfrm>
          <a:prstGeom prst="rect">
            <a:avLst/>
          </a:prstGeom>
          <a:noFill/>
        </p:spPr>
        <p:txBody>
          <a:bodyPr wrap="square" rtlCol="0">
            <a:spAutoFit/>
          </a:bodyPr>
          <a:lstStyle/>
          <a:p>
            <a:endParaRPr lang="en-GB" dirty="0"/>
          </a:p>
        </p:txBody>
      </p:sp>
      <p:graphicFrame>
        <p:nvGraphicFramePr>
          <p:cNvPr id="18" name="Table 17">
            <a:extLst>
              <a:ext uri="{FF2B5EF4-FFF2-40B4-BE49-F238E27FC236}">
                <a16:creationId xmlns:a16="http://schemas.microsoft.com/office/drawing/2014/main" xmlns="" id="{CF768FA7-540D-4102-88C1-10586B27F475}"/>
              </a:ext>
            </a:extLst>
          </p:cNvPr>
          <p:cNvGraphicFramePr>
            <a:graphicFrameLocks noGrp="1"/>
          </p:cNvGraphicFramePr>
          <p:nvPr>
            <p:extLst>
              <p:ext uri="{D42A27DB-BD31-4B8C-83A1-F6EECF244321}">
                <p14:modId xmlns:p14="http://schemas.microsoft.com/office/powerpoint/2010/main" val="3445298323"/>
              </p:ext>
            </p:extLst>
          </p:nvPr>
        </p:nvGraphicFramePr>
        <p:xfrm>
          <a:off x="3568028" y="2558778"/>
          <a:ext cx="2209165" cy="1582789"/>
        </p:xfrm>
        <a:graphic>
          <a:graphicData uri="http://schemas.openxmlformats.org/drawingml/2006/table">
            <a:tbl>
              <a:tblPr firstRow="1" firstCol="1" bandRow="1">
                <a:tableStyleId>{5C22544A-7EE6-4342-B048-85BDC9FD1C3A}</a:tableStyleId>
              </a:tblPr>
              <a:tblGrid>
                <a:gridCol w="2209165">
                  <a:extLst>
                    <a:ext uri="{9D8B030D-6E8A-4147-A177-3AD203B41FA5}">
                      <a16:colId xmlns:a16="http://schemas.microsoft.com/office/drawing/2014/main" xmlns="" val="830612081"/>
                    </a:ext>
                  </a:extLst>
                </a:gridCol>
              </a:tblGrid>
              <a:tr h="218294">
                <a:tc>
                  <a:txBody>
                    <a:bodyPr/>
                    <a:lstStyle/>
                    <a:p>
                      <a:pPr>
                        <a:lnSpc>
                          <a:spcPct val="107000"/>
                        </a:lnSpc>
                        <a:spcAft>
                          <a:spcPts val="0"/>
                        </a:spcAft>
                      </a:pPr>
                      <a:r>
                        <a:rPr lang="en-GB" sz="1100" dirty="0">
                          <a:effectLst/>
                        </a:rPr>
                        <a:t>% of staff saw the following changes in pupil behaviour after physical activity</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2605475365"/>
                  </a:ext>
                </a:extLst>
              </a:tr>
              <a:tr h="218294">
                <a:tc>
                  <a:txBody>
                    <a:bodyPr/>
                    <a:lstStyle/>
                    <a:p>
                      <a:pPr>
                        <a:lnSpc>
                          <a:spcPct val="107000"/>
                        </a:lnSpc>
                        <a:spcAft>
                          <a:spcPts val="0"/>
                        </a:spcAft>
                      </a:pPr>
                      <a:r>
                        <a:rPr lang="en-GB" sz="1100" dirty="0">
                          <a:effectLst/>
                        </a:rPr>
                        <a:t>More alert and ready to learn 100%</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2975698708"/>
                  </a:ext>
                </a:extLst>
              </a:tr>
              <a:tr h="218294">
                <a:tc>
                  <a:txBody>
                    <a:bodyPr/>
                    <a:lstStyle/>
                    <a:p>
                      <a:pPr>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Increased concentration 80%</a:t>
                      </a:r>
                    </a:p>
                  </a:txBody>
                  <a:tcPr marL="68580" marR="68580" marT="0" marB="0"/>
                </a:tc>
                <a:extLst>
                  <a:ext uri="{0D108BD9-81ED-4DB2-BD59-A6C34878D82A}">
                    <a16:rowId xmlns:a16="http://schemas.microsoft.com/office/drawing/2014/main" xmlns="" val="791775111"/>
                  </a:ext>
                </a:extLst>
              </a:tr>
              <a:tr h="218294">
                <a:tc>
                  <a:txBody>
                    <a:bodyPr/>
                    <a:lstStyle/>
                    <a:p>
                      <a:pPr>
                        <a:lnSpc>
                          <a:spcPct val="107000"/>
                        </a:lnSpc>
                        <a:spcAft>
                          <a:spcPts val="0"/>
                        </a:spcAft>
                      </a:pPr>
                      <a:r>
                        <a:rPr lang="en-GB" sz="1100" dirty="0">
                          <a:effectLst/>
                        </a:rPr>
                        <a:t>Happier 80%</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2606837267"/>
                  </a:ext>
                </a:extLst>
              </a:tr>
              <a:tr h="218294">
                <a:tc>
                  <a:txBody>
                    <a:bodyPr/>
                    <a:lstStyle/>
                    <a:p>
                      <a:pPr>
                        <a:lnSpc>
                          <a:spcPct val="107000"/>
                        </a:lnSpc>
                        <a:spcAft>
                          <a:spcPts val="0"/>
                        </a:spcAft>
                      </a:pPr>
                      <a:r>
                        <a:rPr lang="en-GB" sz="1100" dirty="0">
                          <a:effectLst/>
                        </a:rPr>
                        <a:t>Increased stamina 80%</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3199392692"/>
                  </a:ext>
                </a:extLst>
              </a:tr>
            </a:tbl>
          </a:graphicData>
        </a:graphic>
      </p:graphicFrame>
      <p:pic>
        <p:nvPicPr>
          <p:cNvPr id="21" name="Picture 20">
            <a:extLst>
              <a:ext uri="{FF2B5EF4-FFF2-40B4-BE49-F238E27FC236}">
                <a16:creationId xmlns:a16="http://schemas.microsoft.com/office/drawing/2014/main" xmlns="" id="{321B3689-9EFA-4CAE-BC23-8C9A6E26FC7A}"/>
              </a:ext>
            </a:extLst>
          </p:cNvPr>
          <p:cNvPicPr>
            <a:picLocks noChangeAspect="1"/>
          </p:cNvPicPr>
          <p:nvPr/>
        </p:nvPicPr>
        <p:blipFill>
          <a:blip r:embed="rId9"/>
          <a:stretch>
            <a:fillRect/>
          </a:stretch>
        </p:blipFill>
        <p:spPr>
          <a:xfrm>
            <a:off x="1531634" y="4981581"/>
            <a:ext cx="1357741" cy="1810322"/>
          </a:xfrm>
          <a:prstGeom prst="rect">
            <a:avLst/>
          </a:prstGeom>
        </p:spPr>
      </p:pic>
      <p:sp>
        <p:nvSpPr>
          <p:cNvPr id="23" name="Callout: Line 22">
            <a:extLst>
              <a:ext uri="{FF2B5EF4-FFF2-40B4-BE49-F238E27FC236}">
                <a16:creationId xmlns:a16="http://schemas.microsoft.com/office/drawing/2014/main" xmlns="" id="{DCF3D0E6-48E4-4E44-8054-4C4CA959DE2E}"/>
              </a:ext>
            </a:extLst>
          </p:cNvPr>
          <p:cNvSpPr/>
          <p:nvPr/>
        </p:nvSpPr>
        <p:spPr>
          <a:xfrm>
            <a:off x="4101182" y="5297537"/>
            <a:ext cx="1885310" cy="1053968"/>
          </a:xfrm>
          <a:prstGeom prst="borderCallout1">
            <a:avLst>
              <a:gd name="adj1" fmla="val 48224"/>
              <a:gd name="adj2" fmla="val -7848"/>
              <a:gd name="adj3" fmla="val 49293"/>
              <a:gd name="adj4" fmla="val -69731"/>
            </a:avLst>
          </a:prstGeom>
          <a:solidFill>
            <a:srgbClr val="EF8C2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100" dirty="0"/>
              <a:t>70% of staff said they felt more confident to deliver physical activity as a result of the Active school programme</a:t>
            </a:r>
          </a:p>
        </p:txBody>
      </p:sp>
      <p:sp>
        <p:nvSpPr>
          <p:cNvPr id="27" name="Callout: Line 26">
            <a:extLst>
              <a:ext uri="{FF2B5EF4-FFF2-40B4-BE49-F238E27FC236}">
                <a16:creationId xmlns:a16="http://schemas.microsoft.com/office/drawing/2014/main" xmlns="" id="{0B7C0DB7-D57B-4870-A6D7-E5EAD02849C3}"/>
              </a:ext>
            </a:extLst>
          </p:cNvPr>
          <p:cNvSpPr/>
          <p:nvPr/>
        </p:nvSpPr>
        <p:spPr>
          <a:xfrm>
            <a:off x="2977316" y="7264071"/>
            <a:ext cx="3480634" cy="2155223"/>
          </a:xfrm>
          <a:prstGeom prst="borderCallout1">
            <a:avLst>
              <a:gd name="adj1" fmla="val 39399"/>
              <a:gd name="adj2" fmla="val -1291"/>
              <a:gd name="adj3" fmla="val 41442"/>
              <a:gd name="adj4" fmla="val -4252"/>
            </a:avLst>
          </a:prstGeom>
          <a:solidFill>
            <a:srgbClr val="EF8C2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7000"/>
              </a:lnSpc>
              <a:spcAft>
                <a:spcPts val="800"/>
              </a:spcAft>
            </a:pPr>
            <a:endParaRPr lang="en-GB" sz="9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900" dirty="0">
                <a:latin typeface="Calibri" panose="020F0502020204030204" pitchFamily="34" charset="0"/>
                <a:ea typeface="Calibri" panose="020F0502020204030204" pitchFamily="34" charset="0"/>
                <a:cs typeface="Times New Roman" panose="02020603050405020304" pitchFamily="18" charset="0"/>
              </a:rPr>
              <a:t>Two staff meetings to increase staff knowledge and understanding of the importance of physical activity and ways to increase physical activity  across the school day</a:t>
            </a:r>
          </a:p>
          <a:p>
            <a:pPr>
              <a:lnSpc>
                <a:spcPct val="107000"/>
              </a:lnSpc>
              <a:spcAft>
                <a:spcPts val="800"/>
              </a:spcAft>
            </a:pPr>
            <a:r>
              <a:rPr lang="en-GB" sz="900" dirty="0">
                <a:latin typeface="Calibri" panose="020F0502020204030204" pitchFamily="34" charset="0"/>
                <a:ea typeface="Calibri" panose="020F0502020204030204" pitchFamily="34" charset="0"/>
                <a:cs typeface="Times New Roman" panose="02020603050405020304" pitchFamily="18" charset="0"/>
              </a:rPr>
              <a:t>Daily Mile introduced across school</a:t>
            </a:r>
          </a:p>
          <a:p>
            <a:pPr>
              <a:lnSpc>
                <a:spcPct val="107000"/>
              </a:lnSpc>
              <a:spcAft>
                <a:spcPts val="800"/>
              </a:spcAft>
            </a:pPr>
            <a:r>
              <a:rPr lang="en-GB" sz="900" dirty="0">
                <a:latin typeface="Calibri" panose="020F0502020204030204" pitchFamily="34" charset="0"/>
                <a:ea typeface="Calibri" panose="020F0502020204030204" pitchFamily="34" charset="0"/>
                <a:cs typeface="Times New Roman" panose="02020603050405020304" pitchFamily="18" charset="0"/>
              </a:rPr>
              <a:t>Short bursts of physical activity introduced in lessons as part of learning or an active brain boost</a:t>
            </a:r>
          </a:p>
          <a:p>
            <a:pPr>
              <a:lnSpc>
                <a:spcPct val="107000"/>
              </a:lnSpc>
              <a:spcAft>
                <a:spcPts val="800"/>
              </a:spcAft>
            </a:pPr>
            <a:r>
              <a:rPr lang="en-GB" sz="900" dirty="0">
                <a:latin typeface="Calibri" panose="020F0502020204030204" pitchFamily="34" charset="0"/>
                <a:ea typeface="Calibri" panose="020F0502020204030204" pitchFamily="34" charset="0"/>
                <a:cs typeface="Times New Roman" panose="02020603050405020304" pitchFamily="18" charset="0"/>
              </a:rPr>
              <a:t>New lunchtime games introduced as part of </a:t>
            </a:r>
            <a:r>
              <a:rPr lang="en-GB" sz="900" dirty="0" err="1">
                <a:latin typeface="Calibri" panose="020F0502020204030204" pitchFamily="34" charset="0"/>
                <a:ea typeface="Calibri" panose="020F0502020204030204" pitchFamily="34" charset="0"/>
                <a:cs typeface="Times New Roman" panose="02020603050405020304" pitchFamily="18" charset="0"/>
              </a:rPr>
              <a:t>Rammie’s</a:t>
            </a:r>
            <a:r>
              <a:rPr lang="en-GB" sz="900" dirty="0">
                <a:latin typeface="Calibri" panose="020F0502020204030204" pitchFamily="34" charset="0"/>
                <a:ea typeface="Calibri" panose="020F0502020204030204" pitchFamily="34" charset="0"/>
                <a:cs typeface="Times New Roman" panose="02020603050405020304" pitchFamily="18" charset="0"/>
              </a:rPr>
              <a:t> Healthy Heroes</a:t>
            </a:r>
          </a:p>
          <a:p>
            <a:pPr>
              <a:lnSpc>
                <a:spcPct val="107000"/>
              </a:lnSpc>
              <a:spcAft>
                <a:spcPts val="800"/>
              </a:spcAft>
            </a:pPr>
            <a:r>
              <a:rPr lang="en-GB" sz="900" dirty="0">
                <a:latin typeface="Calibri" panose="020F0502020204030204" pitchFamily="34" charset="0"/>
                <a:ea typeface="Calibri" panose="020F0502020204030204" pitchFamily="34" charset="0"/>
                <a:cs typeface="Times New Roman" panose="02020603050405020304" pitchFamily="18" charset="0"/>
              </a:rPr>
              <a:t>15 children attended </a:t>
            </a:r>
            <a:r>
              <a:rPr lang="en-GB" sz="900" dirty="0" err="1">
                <a:latin typeface="Calibri" panose="020F0502020204030204" pitchFamily="34" charset="0"/>
                <a:ea typeface="Calibri" panose="020F0502020204030204" pitchFamily="34" charset="0"/>
                <a:cs typeface="Times New Roman" panose="02020603050405020304" pitchFamily="18" charset="0"/>
              </a:rPr>
              <a:t>Rammie’s</a:t>
            </a:r>
            <a:r>
              <a:rPr lang="en-GB" sz="900" dirty="0">
                <a:latin typeface="Calibri" panose="020F0502020204030204" pitchFamily="34" charset="0"/>
                <a:ea typeface="Calibri" panose="020F0502020204030204" pitchFamily="34" charset="0"/>
                <a:cs typeface="Times New Roman" panose="02020603050405020304" pitchFamily="18" charset="0"/>
              </a:rPr>
              <a:t> Healthy Hero lunchtime club</a:t>
            </a:r>
          </a:p>
          <a:p>
            <a:pPr>
              <a:lnSpc>
                <a:spcPct val="107000"/>
              </a:lnSpc>
              <a:spcAft>
                <a:spcPts val="800"/>
              </a:spcAft>
            </a:pPr>
            <a:r>
              <a:rPr lang="en-GB" sz="900" dirty="0">
                <a:latin typeface="Calibri" panose="020F0502020204030204" pitchFamily="34" charset="0"/>
                <a:ea typeface="Calibri" panose="020F0502020204030204" pitchFamily="34" charset="0"/>
                <a:cs typeface="Times New Roman" panose="02020603050405020304" pitchFamily="18" charset="0"/>
              </a:rPr>
              <a:t>5  children attend the Live IT programme</a:t>
            </a:r>
          </a:p>
          <a:p>
            <a:pPr>
              <a:lnSpc>
                <a:spcPct val="107000"/>
              </a:lnSpc>
              <a:spcAft>
                <a:spcPts val="800"/>
              </a:spcAft>
            </a:pPr>
            <a:endParaRPr lang="en-GB" sz="10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833500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199" y="-9844"/>
            <a:ext cx="6556031" cy="887058"/>
          </a:xfrm>
        </p:spPr>
        <p:txBody>
          <a:bodyPr>
            <a:noAutofit/>
          </a:bodyPr>
          <a:lstStyle/>
          <a:p>
            <a:r>
              <a:rPr lang="en-US" sz="2800" b="1" dirty="0">
                <a:solidFill>
                  <a:srgbClr val="67C8F0"/>
                </a:solidFill>
                <a:latin typeface="Arial Black" charset="0"/>
                <a:ea typeface="Arial" charset="0"/>
                <a:cs typeface="Arial" charset="0"/>
              </a:rPr>
              <a:t>Active school report </a:t>
            </a:r>
            <a:endParaRPr lang="en-US" sz="1800" dirty="0">
              <a:solidFill>
                <a:srgbClr val="67C8F0"/>
              </a:solidFill>
              <a:latin typeface="Arial" charset="0"/>
              <a:ea typeface="Arial" charset="0"/>
              <a:cs typeface="Arial" charset="0"/>
            </a:endParaRPr>
          </a:p>
        </p:txBody>
      </p:sp>
      <p:pic>
        <p:nvPicPr>
          <p:cNvPr id="3" name="Picture 2">
            <a:extLst>
              <a:ext uri="{FF2B5EF4-FFF2-40B4-BE49-F238E27FC236}">
                <a16:creationId xmlns:a16="http://schemas.microsoft.com/office/drawing/2014/main" xmlns="" id="{5FC9FD34-B163-4429-AB9F-7C1DE66651B0}"/>
              </a:ext>
            </a:extLst>
          </p:cNvPr>
          <p:cNvPicPr>
            <a:picLocks noChangeAspect="1"/>
          </p:cNvPicPr>
          <p:nvPr/>
        </p:nvPicPr>
        <p:blipFill>
          <a:blip r:embed="rId3"/>
          <a:stretch>
            <a:fillRect/>
          </a:stretch>
        </p:blipFill>
        <p:spPr>
          <a:xfrm>
            <a:off x="-27515" y="743851"/>
            <a:ext cx="1380065" cy="8847822"/>
          </a:xfrm>
          <a:prstGeom prst="rect">
            <a:avLst/>
          </a:prstGeom>
        </p:spPr>
      </p:pic>
      <p:sp>
        <p:nvSpPr>
          <p:cNvPr id="7" name="Rectangle 6">
            <a:extLst>
              <a:ext uri="{FF2B5EF4-FFF2-40B4-BE49-F238E27FC236}">
                <a16:creationId xmlns:a16="http://schemas.microsoft.com/office/drawing/2014/main" xmlns="" id="{3A343011-2EAF-48E2-A4E5-35D0A5FD6090}"/>
              </a:ext>
            </a:extLst>
          </p:cNvPr>
          <p:cNvSpPr/>
          <p:nvPr/>
        </p:nvSpPr>
        <p:spPr>
          <a:xfrm>
            <a:off x="-28577" y="1172130"/>
            <a:ext cx="301532" cy="91755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Table 10">
            <a:extLst>
              <a:ext uri="{FF2B5EF4-FFF2-40B4-BE49-F238E27FC236}">
                <a16:creationId xmlns:a16="http://schemas.microsoft.com/office/drawing/2014/main" xmlns="" id="{20E8CB46-FA24-4089-A991-608026B47D83}"/>
              </a:ext>
            </a:extLst>
          </p:cNvPr>
          <p:cNvGraphicFramePr>
            <a:graphicFrameLocks noGrp="1"/>
          </p:cNvGraphicFramePr>
          <p:nvPr>
            <p:extLst>
              <p:ext uri="{D42A27DB-BD31-4B8C-83A1-F6EECF244321}">
                <p14:modId xmlns:p14="http://schemas.microsoft.com/office/powerpoint/2010/main" val="3532868535"/>
              </p:ext>
            </p:extLst>
          </p:nvPr>
        </p:nvGraphicFramePr>
        <p:xfrm>
          <a:off x="1457327" y="743851"/>
          <a:ext cx="5174903" cy="8628762"/>
        </p:xfrm>
        <a:graphic>
          <a:graphicData uri="http://schemas.openxmlformats.org/drawingml/2006/table">
            <a:tbl>
              <a:tblPr firstRow="1" bandRow="1">
                <a:tableStyleId>{17292A2E-F333-43FB-9621-5CBBE7FDCDCB}</a:tableStyleId>
              </a:tblPr>
              <a:tblGrid>
                <a:gridCol w="3799008">
                  <a:extLst>
                    <a:ext uri="{9D8B030D-6E8A-4147-A177-3AD203B41FA5}">
                      <a16:colId xmlns:a16="http://schemas.microsoft.com/office/drawing/2014/main" xmlns="" val="3300990576"/>
                    </a:ext>
                  </a:extLst>
                </a:gridCol>
                <a:gridCol w="1375895">
                  <a:extLst>
                    <a:ext uri="{9D8B030D-6E8A-4147-A177-3AD203B41FA5}">
                      <a16:colId xmlns:a16="http://schemas.microsoft.com/office/drawing/2014/main" xmlns="" val="3379208887"/>
                    </a:ext>
                  </a:extLst>
                </a:gridCol>
              </a:tblGrid>
              <a:tr h="629444">
                <a:tc gridSpan="2">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600" dirty="0"/>
                        <a:t>Active schools programme – Impact</a:t>
                      </a:r>
                    </a:p>
                    <a:p>
                      <a:endParaRPr lang="en-GB" sz="1600" dirty="0"/>
                    </a:p>
                  </a:txBody>
                  <a:tcPr>
                    <a:solidFill>
                      <a:srgbClr val="00B0F0"/>
                    </a:solidFill>
                  </a:tcPr>
                </a:tc>
                <a:tc hMerge="1">
                  <a:txBody>
                    <a:bodyPr/>
                    <a:lstStyle/>
                    <a:p>
                      <a:endParaRPr lang="en-GB"/>
                    </a:p>
                  </a:txBody>
                  <a:tcPr/>
                </a:tc>
                <a:extLst>
                  <a:ext uri="{0D108BD9-81ED-4DB2-BD59-A6C34878D82A}">
                    <a16:rowId xmlns:a16="http://schemas.microsoft.com/office/drawing/2014/main" xmlns="" val="2761807586"/>
                  </a:ext>
                </a:extLst>
              </a:tr>
              <a:tr h="0">
                <a:tc>
                  <a:txBody>
                    <a:bodyPr/>
                    <a:lstStyle/>
                    <a:p>
                      <a:pPr marL="0" indent="0">
                        <a:buFont typeface="Arial" panose="020B0604020202020204" pitchFamily="34" charset="0"/>
                        <a:buNone/>
                      </a:pPr>
                      <a:endParaRPr lang="en-GB" sz="1200" b="1" dirty="0"/>
                    </a:p>
                  </a:txBody>
                  <a:tcPr anchor="ctr"/>
                </a:tc>
                <a:tc>
                  <a:txBody>
                    <a:bodyPr/>
                    <a:lstStyle/>
                    <a:p>
                      <a:endParaRPr lang="en-GB" sz="1200" baseline="0" dirty="0"/>
                    </a:p>
                  </a:txBody>
                  <a:tcPr/>
                </a:tc>
                <a:extLst>
                  <a:ext uri="{0D108BD9-81ED-4DB2-BD59-A6C34878D82A}">
                    <a16:rowId xmlns:a16="http://schemas.microsoft.com/office/drawing/2014/main" xmlns="" val="426601698"/>
                  </a:ext>
                </a:extLst>
              </a:tr>
              <a:tr h="7724998">
                <a:tc gridSpan="2">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100" b="1" kern="1200" dirty="0">
                          <a:solidFill>
                            <a:schemeClr val="tx1"/>
                          </a:solidFill>
                          <a:effectLst/>
                          <a:latin typeface="+mn-lt"/>
                          <a:ea typeface="+mn-ea"/>
                          <a:cs typeface="+mn-cs"/>
                        </a:rPr>
                        <a:t>Key indicator 4: </a:t>
                      </a:r>
                      <a:r>
                        <a:rPr lang="en-US" sz="1100" kern="1200" dirty="0">
                          <a:solidFill>
                            <a:schemeClr val="tx1"/>
                          </a:solidFill>
                          <a:effectLst/>
                          <a:latin typeface="+mn-lt"/>
                          <a:ea typeface="+mn-ea"/>
                          <a:cs typeface="+mn-cs"/>
                        </a:rPr>
                        <a:t>Broader experience of a range of sports and activities offered to all pupils</a:t>
                      </a:r>
                      <a:endParaRPr lang="en-GB" sz="1100" kern="1200" dirty="0">
                        <a:solidFill>
                          <a:schemeClr val="tx1"/>
                        </a:solidFill>
                        <a:effectLst/>
                        <a:latin typeface="+mn-lt"/>
                        <a:ea typeface="+mn-ea"/>
                        <a:cs typeface="+mn-cs"/>
                      </a:endParaRPr>
                    </a:p>
                    <a:p>
                      <a:endParaRPr lang="en-GB" sz="1350" b="1" kern="1200" dirty="0">
                        <a:solidFill>
                          <a:schemeClr val="tx1"/>
                        </a:solidFill>
                        <a:effectLst/>
                        <a:latin typeface="+mn-lt"/>
                        <a:ea typeface="+mn-ea"/>
                        <a:cs typeface="+mn-cs"/>
                      </a:endParaRPr>
                    </a:p>
                    <a:p>
                      <a:r>
                        <a:rPr lang="en-GB" sz="1350" b="1" kern="1200" dirty="0">
                          <a:solidFill>
                            <a:schemeClr val="tx1"/>
                          </a:solidFill>
                          <a:effectLst/>
                          <a:latin typeface="+mn-lt"/>
                          <a:ea typeface="+mn-ea"/>
                          <a:cs typeface="+mn-cs"/>
                        </a:rPr>
                        <a:t>Example of DPA record sheet:</a:t>
                      </a:r>
                    </a:p>
                    <a:p>
                      <a:endParaRPr lang="en-GB" sz="1350" b="1" kern="1200" dirty="0">
                        <a:solidFill>
                          <a:schemeClr val="tx1"/>
                        </a:solidFill>
                        <a:effectLst/>
                        <a:latin typeface="+mn-lt"/>
                        <a:ea typeface="+mn-ea"/>
                        <a:cs typeface="+mn-cs"/>
                      </a:endParaRPr>
                    </a:p>
                    <a:p>
                      <a:r>
                        <a:rPr lang="en-GB" sz="1350" kern="1200" dirty="0">
                          <a:solidFill>
                            <a:schemeClr val="tx1"/>
                          </a:solidFill>
                          <a:effectLst/>
                          <a:latin typeface="+mn-lt"/>
                          <a:ea typeface="+mn-ea"/>
                          <a:cs typeface="+mn-cs"/>
                        </a:rPr>
                        <a:t> </a:t>
                      </a:r>
                    </a:p>
                    <a:p>
                      <a:endParaRPr lang="en-GB" sz="1350" kern="1200" dirty="0">
                        <a:solidFill>
                          <a:schemeClr val="tx1"/>
                        </a:solidFill>
                        <a:effectLst/>
                        <a:latin typeface="+mn-lt"/>
                        <a:ea typeface="+mn-ea"/>
                        <a:cs typeface="+mn-cs"/>
                      </a:endParaRPr>
                    </a:p>
                    <a:p>
                      <a:endParaRPr lang="en-GB" sz="1600" b="1" kern="1200" dirty="0">
                        <a:solidFill>
                          <a:schemeClr val="accent4">
                            <a:lumMod val="60000"/>
                            <a:lumOff val="40000"/>
                          </a:schemeClr>
                        </a:solidFill>
                        <a:effectLst/>
                        <a:latin typeface="+mn-lt"/>
                        <a:ea typeface="+mn-ea"/>
                        <a:cs typeface="+mn-cs"/>
                      </a:endParaRPr>
                    </a:p>
                    <a:p>
                      <a:endParaRPr lang="en-GB" sz="1350" kern="1200" dirty="0">
                        <a:solidFill>
                          <a:schemeClr val="tx1"/>
                        </a:solidFill>
                        <a:effectLst/>
                        <a:latin typeface="+mn-lt"/>
                        <a:ea typeface="+mn-ea"/>
                        <a:cs typeface="+mn-cs"/>
                      </a:endParaRPr>
                    </a:p>
                    <a:p>
                      <a:endParaRPr lang="en-GB" sz="1350" kern="1200" dirty="0">
                        <a:solidFill>
                          <a:schemeClr val="tx1"/>
                        </a:solidFill>
                        <a:effectLst/>
                        <a:latin typeface="+mn-lt"/>
                        <a:ea typeface="+mn-ea"/>
                        <a:cs typeface="+mn-cs"/>
                      </a:endParaRPr>
                    </a:p>
                    <a:p>
                      <a:endParaRPr lang="en-GB" sz="1350" kern="1200" dirty="0">
                        <a:solidFill>
                          <a:schemeClr val="tx1"/>
                        </a:solidFill>
                        <a:effectLst/>
                        <a:latin typeface="+mn-lt"/>
                        <a:ea typeface="+mn-ea"/>
                        <a:cs typeface="+mn-cs"/>
                      </a:endParaRPr>
                    </a:p>
                    <a:p>
                      <a:endParaRPr lang="en-GB" sz="1350" kern="1200" dirty="0">
                        <a:solidFill>
                          <a:schemeClr val="tx1"/>
                        </a:solidFill>
                        <a:effectLst/>
                        <a:latin typeface="+mn-lt"/>
                        <a:ea typeface="+mn-ea"/>
                        <a:cs typeface="+mn-cs"/>
                      </a:endParaRPr>
                    </a:p>
                    <a:p>
                      <a:endParaRPr lang="en-US" sz="1100" kern="1200" dirty="0">
                        <a:solidFill>
                          <a:schemeClr val="tx1"/>
                        </a:solidFill>
                        <a:effectLst/>
                        <a:latin typeface="+mn-lt"/>
                        <a:ea typeface="+mn-ea"/>
                        <a:cs typeface="+mn-cs"/>
                      </a:endParaRPr>
                    </a:p>
                    <a:p>
                      <a:endParaRPr lang="en-US" sz="1100" kern="1200" dirty="0">
                        <a:solidFill>
                          <a:schemeClr val="tx1"/>
                        </a:solidFill>
                        <a:effectLst/>
                        <a:latin typeface="+mn-lt"/>
                        <a:ea typeface="+mn-ea"/>
                        <a:cs typeface="+mn-cs"/>
                      </a:endParaRPr>
                    </a:p>
                    <a:p>
                      <a:endParaRPr lang="en-GB" sz="1100" kern="1200" dirty="0">
                        <a:solidFill>
                          <a:schemeClr val="tx1"/>
                        </a:solidFill>
                        <a:effectLst/>
                        <a:latin typeface="+mn-lt"/>
                        <a:ea typeface="+mn-ea"/>
                        <a:cs typeface="+mn-cs"/>
                      </a:endParaRPr>
                    </a:p>
                    <a:p>
                      <a:pPr marL="0" lvl="0" indent="0">
                        <a:lnSpc>
                          <a:spcPct val="115000"/>
                        </a:lnSpc>
                        <a:spcAft>
                          <a:spcPts val="0"/>
                        </a:spcAft>
                        <a:buFont typeface="Symbol" panose="05050102010706020507" pitchFamily="18" charset="2"/>
                        <a:buNone/>
                      </a:pPr>
                      <a:endParaRPr lang="en-GB" sz="1100" kern="1200" dirty="0">
                        <a:solidFill>
                          <a:schemeClr val="tx1"/>
                        </a:solidFill>
                        <a:effectLst/>
                        <a:latin typeface="+mn-lt"/>
                        <a:ea typeface="+mn-ea"/>
                        <a:cs typeface="+mn-cs"/>
                      </a:endParaRPr>
                    </a:p>
                    <a:p>
                      <a:pPr marL="0" lvl="0" indent="0">
                        <a:lnSpc>
                          <a:spcPct val="115000"/>
                        </a:lnSpc>
                        <a:spcAft>
                          <a:spcPts val="0"/>
                        </a:spcAft>
                        <a:buFont typeface="Symbol" panose="05050102010706020507" pitchFamily="18" charset="2"/>
                        <a:buNone/>
                      </a:pPr>
                      <a:endParaRPr lang="en-GB" sz="1100" kern="1200" dirty="0">
                        <a:solidFill>
                          <a:schemeClr val="tx1"/>
                        </a:solidFill>
                        <a:effectLst/>
                        <a:latin typeface="+mn-lt"/>
                        <a:ea typeface="+mn-ea"/>
                        <a:cs typeface="+mn-cs"/>
                      </a:endParaRPr>
                    </a:p>
                    <a:p>
                      <a:pPr marL="0" lvl="0" indent="0">
                        <a:lnSpc>
                          <a:spcPct val="115000"/>
                        </a:lnSpc>
                        <a:spcAft>
                          <a:spcPts val="0"/>
                        </a:spcAft>
                        <a:buFont typeface="Symbol" panose="05050102010706020507" pitchFamily="18" charset="2"/>
                        <a:buNone/>
                      </a:pPr>
                      <a:endParaRPr lang="en-GB" sz="1100" kern="1200" dirty="0">
                        <a:solidFill>
                          <a:schemeClr val="tx1"/>
                        </a:solidFill>
                        <a:effectLst/>
                        <a:latin typeface="+mn-lt"/>
                        <a:ea typeface="+mn-ea"/>
                        <a:cs typeface="+mn-cs"/>
                      </a:endParaRPr>
                    </a:p>
                    <a:p>
                      <a:pPr marL="0" lvl="0" indent="0">
                        <a:lnSpc>
                          <a:spcPct val="115000"/>
                        </a:lnSpc>
                        <a:spcAft>
                          <a:spcPts val="0"/>
                        </a:spcAft>
                        <a:buFont typeface="Symbol" panose="05050102010706020507" pitchFamily="18" charset="2"/>
                        <a:buNone/>
                      </a:pPr>
                      <a:endParaRPr lang="en-GB" sz="1100" kern="1200" dirty="0">
                        <a:solidFill>
                          <a:schemeClr val="tx1"/>
                        </a:solidFill>
                        <a:effectLst/>
                        <a:latin typeface="+mn-lt"/>
                        <a:ea typeface="+mn-ea"/>
                        <a:cs typeface="+mn-cs"/>
                      </a:endParaRPr>
                    </a:p>
                    <a:p>
                      <a:pPr marL="0" lvl="0" indent="0">
                        <a:lnSpc>
                          <a:spcPct val="115000"/>
                        </a:lnSpc>
                        <a:spcAft>
                          <a:spcPts val="0"/>
                        </a:spcAft>
                        <a:buFont typeface="Symbol" panose="05050102010706020507" pitchFamily="18" charset="2"/>
                        <a:buNone/>
                      </a:pPr>
                      <a:endParaRPr lang="en-GB" sz="1100" kern="1200" dirty="0">
                        <a:solidFill>
                          <a:schemeClr val="tx1"/>
                        </a:solidFill>
                        <a:effectLst/>
                        <a:latin typeface="+mn-lt"/>
                        <a:ea typeface="+mn-ea"/>
                        <a:cs typeface="+mn-cs"/>
                      </a:endParaRPr>
                    </a:p>
                    <a:p>
                      <a:pPr marL="0" lvl="0" indent="0">
                        <a:lnSpc>
                          <a:spcPct val="115000"/>
                        </a:lnSpc>
                        <a:spcAft>
                          <a:spcPts val="0"/>
                        </a:spcAft>
                        <a:buFont typeface="Symbol" panose="05050102010706020507" pitchFamily="18" charset="2"/>
                        <a:buNone/>
                      </a:pPr>
                      <a:endParaRPr lang="en-GB" sz="1100" kern="1200" dirty="0">
                        <a:solidFill>
                          <a:schemeClr val="tx1"/>
                        </a:solidFill>
                        <a:effectLst/>
                        <a:latin typeface="+mn-lt"/>
                        <a:ea typeface="+mn-ea"/>
                        <a:cs typeface="+mn-cs"/>
                      </a:endParaRPr>
                    </a:p>
                    <a:p>
                      <a:pPr marL="0" lvl="0" indent="0">
                        <a:lnSpc>
                          <a:spcPct val="115000"/>
                        </a:lnSpc>
                        <a:spcAft>
                          <a:spcPts val="0"/>
                        </a:spcAft>
                        <a:buFont typeface="Symbol" panose="05050102010706020507" pitchFamily="18" charset="2"/>
                        <a:buNone/>
                      </a:pPr>
                      <a:endParaRPr lang="en-GB" sz="1100" kern="1200" dirty="0">
                        <a:solidFill>
                          <a:schemeClr val="tx1"/>
                        </a:solidFill>
                        <a:effectLst/>
                        <a:latin typeface="+mn-lt"/>
                        <a:ea typeface="+mn-ea"/>
                        <a:cs typeface="+mn-cs"/>
                      </a:endParaRPr>
                    </a:p>
                    <a:p>
                      <a:pPr marL="0" lvl="0" indent="0">
                        <a:lnSpc>
                          <a:spcPct val="115000"/>
                        </a:lnSpc>
                        <a:spcAft>
                          <a:spcPts val="0"/>
                        </a:spcAft>
                        <a:buFont typeface="Symbol" panose="05050102010706020507" pitchFamily="18" charset="2"/>
                        <a:buNone/>
                      </a:pPr>
                      <a:endParaRPr lang="en-GB" sz="1100" kern="1200" dirty="0">
                        <a:solidFill>
                          <a:schemeClr val="tx1"/>
                        </a:solidFill>
                        <a:effectLst/>
                        <a:latin typeface="+mn-lt"/>
                        <a:ea typeface="+mn-ea"/>
                        <a:cs typeface="+mn-cs"/>
                      </a:endParaRPr>
                    </a:p>
                    <a:p>
                      <a:pPr marL="0" lvl="0" indent="0">
                        <a:lnSpc>
                          <a:spcPct val="115000"/>
                        </a:lnSpc>
                        <a:spcAft>
                          <a:spcPts val="0"/>
                        </a:spcAft>
                        <a:buFont typeface="Symbol" panose="05050102010706020507" pitchFamily="18" charset="2"/>
                        <a:buNone/>
                      </a:pPr>
                      <a:endParaRPr lang="en-GB" sz="1100" kern="1200" dirty="0">
                        <a:solidFill>
                          <a:schemeClr val="tx1"/>
                        </a:solidFill>
                        <a:effectLst/>
                        <a:latin typeface="+mn-lt"/>
                        <a:ea typeface="+mn-ea"/>
                        <a:cs typeface="+mn-cs"/>
                      </a:endParaRPr>
                    </a:p>
                    <a:p>
                      <a:pPr marL="0" lvl="0" indent="0">
                        <a:lnSpc>
                          <a:spcPct val="115000"/>
                        </a:lnSpc>
                        <a:spcAft>
                          <a:spcPts val="0"/>
                        </a:spcAft>
                        <a:buFont typeface="Symbol" panose="05050102010706020507" pitchFamily="18" charset="2"/>
                        <a:buNone/>
                      </a:pPr>
                      <a:endParaRPr lang="en-GB" sz="1100" kern="1200" dirty="0">
                        <a:solidFill>
                          <a:schemeClr val="tx1"/>
                        </a:solidFill>
                        <a:effectLst/>
                        <a:latin typeface="+mn-lt"/>
                        <a:ea typeface="+mn-ea"/>
                        <a:cs typeface="+mn-cs"/>
                      </a:endParaRPr>
                    </a:p>
                    <a:p>
                      <a:pPr marL="0" lvl="0" indent="0">
                        <a:lnSpc>
                          <a:spcPct val="115000"/>
                        </a:lnSpc>
                        <a:spcAft>
                          <a:spcPts val="0"/>
                        </a:spcAft>
                        <a:buFont typeface="Symbol" panose="05050102010706020507" pitchFamily="18" charset="2"/>
                        <a:buNone/>
                      </a:pPr>
                      <a:endParaRPr lang="en-GB" sz="1100" kern="1200" dirty="0">
                        <a:solidFill>
                          <a:schemeClr val="tx1"/>
                        </a:solidFill>
                        <a:effectLst/>
                        <a:latin typeface="+mn-lt"/>
                        <a:ea typeface="+mn-ea"/>
                        <a:cs typeface="+mn-cs"/>
                      </a:endParaRPr>
                    </a:p>
                    <a:p>
                      <a:pPr marL="0" lvl="0" indent="0">
                        <a:lnSpc>
                          <a:spcPct val="115000"/>
                        </a:lnSpc>
                        <a:spcAft>
                          <a:spcPts val="0"/>
                        </a:spcAft>
                        <a:buFont typeface="Symbol" panose="05050102010706020507" pitchFamily="18" charset="2"/>
                        <a:buNone/>
                      </a:pPr>
                      <a:endParaRPr lang="en-GB" sz="1100" kern="1200" dirty="0">
                        <a:solidFill>
                          <a:schemeClr val="tx1"/>
                        </a:solidFill>
                        <a:effectLst/>
                        <a:latin typeface="+mn-lt"/>
                        <a:ea typeface="+mn-ea"/>
                        <a:cs typeface="+mn-cs"/>
                      </a:endParaRPr>
                    </a:p>
                    <a:p>
                      <a:pPr marL="0" lvl="0" indent="0">
                        <a:lnSpc>
                          <a:spcPct val="115000"/>
                        </a:lnSpc>
                        <a:spcAft>
                          <a:spcPts val="0"/>
                        </a:spcAft>
                        <a:buFont typeface="Symbol" panose="05050102010706020507" pitchFamily="18" charset="2"/>
                        <a:buNone/>
                      </a:pPr>
                      <a:endParaRPr lang="en-GB" sz="1100" kern="1200" dirty="0">
                        <a:solidFill>
                          <a:schemeClr val="tx1"/>
                        </a:solidFill>
                        <a:effectLst/>
                        <a:latin typeface="+mn-lt"/>
                        <a:ea typeface="+mn-ea"/>
                        <a:cs typeface="+mn-cs"/>
                      </a:endParaRPr>
                    </a:p>
                    <a:p>
                      <a:pPr marL="0" lvl="0" indent="0">
                        <a:lnSpc>
                          <a:spcPct val="115000"/>
                        </a:lnSpc>
                        <a:spcAft>
                          <a:spcPts val="0"/>
                        </a:spcAft>
                        <a:buFont typeface="Symbol" panose="05050102010706020507" pitchFamily="18" charset="2"/>
                        <a:buNone/>
                      </a:pPr>
                      <a:endParaRPr lang="en-GB" sz="1100" kern="1200" dirty="0">
                        <a:solidFill>
                          <a:schemeClr val="tx1"/>
                        </a:solidFill>
                        <a:effectLst/>
                        <a:latin typeface="+mn-lt"/>
                        <a:ea typeface="+mn-ea"/>
                        <a:cs typeface="+mn-cs"/>
                      </a:endParaRPr>
                    </a:p>
                    <a:p>
                      <a:pPr marL="0" lvl="0" indent="0">
                        <a:lnSpc>
                          <a:spcPct val="115000"/>
                        </a:lnSpc>
                        <a:spcAft>
                          <a:spcPts val="0"/>
                        </a:spcAft>
                        <a:buFont typeface="Symbol" panose="05050102010706020507" pitchFamily="18" charset="2"/>
                        <a:buNone/>
                      </a:pPr>
                      <a:endParaRPr lang="en-GB" sz="1100" kern="1200" dirty="0">
                        <a:solidFill>
                          <a:schemeClr val="tx1"/>
                        </a:solidFill>
                        <a:effectLst/>
                        <a:latin typeface="+mn-lt"/>
                        <a:ea typeface="+mn-ea"/>
                        <a:cs typeface="+mn-cs"/>
                      </a:endParaRPr>
                    </a:p>
                    <a:p>
                      <a:pPr marL="0" lvl="0" indent="0">
                        <a:lnSpc>
                          <a:spcPct val="115000"/>
                        </a:lnSpc>
                        <a:spcAft>
                          <a:spcPts val="0"/>
                        </a:spcAft>
                        <a:buFont typeface="Symbol" panose="05050102010706020507" pitchFamily="18" charset="2"/>
                        <a:buNone/>
                      </a:pPr>
                      <a:endParaRPr lang="en-GB" sz="1100" kern="1200" dirty="0">
                        <a:solidFill>
                          <a:schemeClr val="tx1"/>
                        </a:solidFill>
                        <a:effectLst/>
                        <a:latin typeface="+mn-lt"/>
                        <a:ea typeface="+mn-ea"/>
                        <a:cs typeface="+mn-cs"/>
                      </a:endParaRPr>
                    </a:p>
                    <a:p>
                      <a:pPr marL="0" lvl="0" indent="0">
                        <a:lnSpc>
                          <a:spcPct val="115000"/>
                        </a:lnSpc>
                        <a:spcAft>
                          <a:spcPts val="0"/>
                        </a:spcAft>
                        <a:buFont typeface="Symbol" panose="05050102010706020507" pitchFamily="18" charset="2"/>
                        <a:buNone/>
                      </a:pPr>
                      <a:endParaRPr lang="en-GB" sz="1100" kern="1200" dirty="0">
                        <a:solidFill>
                          <a:schemeClr val="tx1"/>
                        </a:solidFill>
                        <a:effectLst/>
                        <a:latin typeface="+mn-lt"/>
                        <a:ea typeface="+mn-ea"/>
                        <a:cs typeface="+mn-cs"/>
                      </a:endParaRPr>
                    </a:p>
                  </a:txBody>
                  <a:tcPr/>
                </a:tc>
                <a:tc hMerge="1">
                  <a:txBody>
                    <a:bodyPr/>
                    <a:lstStyle/>
                    <a:p>
                      <a:endParaRPr lang="en-GB"/>
                    </a:p>
                  </a:txBody>
                  <a:tcPr/>
                </a:tc>
                <a:extLst>
                  <a:ext uri="{0D108BD9-81ED-4DB2-BD59-A6C34878D82A}">
                    <a16:rowId xmlns:a16="http://schemas.microsoft.com/office/drawing/2014/main" xmlns="" val="2755440864"/>
                  </a:ext>
                </a:extLst>
              </a:tr>
            </a:tbl>
          </a:graphicData>
        </a:graphic>
      </p:graphicFrame>
      <p:pic>
        <p:nvPicPr>
          <p:cNvPr id="5" name="Picture 4">
            <a:extLst>
              <a:ext uri="{FF2B5EF4-FFF2-40B4-BE49-F238E27FC236}">
                <a16:creationId xmlns:a16="http://schemas.microsoft.com/office/drawing/2014/main" xmlns="" id="{8FE79756-11C8-4DEE-AF84-82DF2013975B}"/>
              </a:ext>
            </a:extLst>
          </p:cNvPr>
          <p:cNvPicPr>
            <a:picLocks noChangeAspect="1"/>
          </p:cNvPicPr>
          <p:nvPr/>
        </p:nvPicPr>
        <p:blipFill>
          <a:blip r:embed="rId4"/>
          <a:stretch>
            <a:fillRect/>
          </a:stretch>
        </p:blipFill>
        <p:spPr>
          <a:xfrm>
            <a:off x="76199" y="1172130"/>
            <a:ext cx="1223065" cy="917557"/>
          </a:xfrm>
          <a:prstGeom prst="roundRect">
            <a:avLst/>
          </a:prstGeom>
        </p:spPr>
      </p:pic>
      <p:sp>
        <p:nvSpPr>
          <p:cNvPr id="9" name="TextBox 8">
            <a:extLst>
              <a:ext uri="{FF2B5EF4-FFF2-40B4-BE49-F238E27FC236}">
                <a16:creationId xmlns:a16="http://schemas.microsoft.com/office/drawing/2014/main" xmlns="" id="{E80D697F-851B-4D54-B008-E1455BBE7B71}"/>
              </a:ext>
            </a:extLst>
          </p:cNvPr>
          <p:cNvSpPr txBox="1"/>
          <p:nvPr/>
        </p:nvSpPr>
        <p:spPr>
          <a:xfrm>
            <a:off x="1752604" y="5951331"/>
            <a:ext cx="2989436" cy="1798575"/>
          </a:xfrm>
          <a:prstGeom prst="rect">
            <a:avLst/>
          </a:prstGeom>
          <a:noFill/>
        </p:spPr>
        <p:txBody>
          <a:bodyPr wrap="square" rtlCol="0">
            <a:spAutoFit/>
          </a:bodyPr>
          <a:lstStyle/>
          <a:p>
            <a:endParaRPr lang="en-GB" dirty="0"/>
          </a:p>
        </p:txBody>
      </p:sp>
      <p:graphicFrame>
        <p:nvGraphicFramePr>
          <p:cNvPr id="8" name="Table 7">
            <a:extLst>
              <a:ext uri="{FF2B5EF4-FFF2-40B4-BE49-F238E27FC236}">
                <a16:creationId xmlns:a16="http://schemas.microsoft.com/office/drawing/2014/main" xmlns="" id="{0BB7D70C-8E6C-491D-B0CA-5E0EA4DFCF66}"/>
              </a:ext>
            </a:extLst>
          </p:cNvPr>
          <p:cNvGraphicFramePr>
            <a:graphicFrameLocks noGrp="1"/>
          </p:cNvGraphicFramePr>
          <p:nvPr>
            <p:extLst>
              <p:ext uri="{D42A27DB-BD31-4B8C-83A1-F6EECF244321}">
                <p14:modId xmlns:p14="http://schemas.microsoft.com/office/powerpoint/2010/main" val="1511471813"/>
              </p:ext>
            </p:extLst>
          </p:nvPr>
        </p:nvGraphicFramePr>
        <p:xfrm>
          <a:off x="1653363" y="5566145"/>
          <a:ext cx="4726172" cy="3840554"/>
        </p:xfrm>
        <a:graphic>
          <a:graphicData uri="http://schemas.openxmlformats.org/drawingml/2006/table">
            <a:tbl>
              <a:tblPr firstRow="1" bandRow="1">
                <a:tableStyleId>{5C22544A-7EE6-4342-B048-85BDC9FD1C3A}</a:tableStyleId>
              </a:tblPr>
              <a:tblGrid>
                <a:gridCol w="4726172">
                  <a:extLst>
                    <a:ext uri="{9D8B030D-6E8A-4147-A177-3AD203B41FA5}">
                      <a16:colId xmlns:a16="http://schemas.microsoft.com/office/drawing/2014/main" xmlns="" val="2440935764"/>
                    </a:ext>
                  </a:extLst>
                </a:gridCol>
              </a:tblGrid>
              <a:tr h="377129">
                <a:tc>
                  <a:txBody>
                    <a:bodyPr/>
                    <a:lstStyle/>
                    <a:p>
                      <a:r>
                        <a:rPr lang="en-GB" sz="1600" dirty="0"/>
                        <a:t>Next Steps:</a:t>
                      </a:r>
                    </a:p>
                  </a:txBody>
                  <a:tcPr>
                    <a:solidFill>
                      <a:schemeClr val="accent4">
                        <a:lumMod val="60000"/>
                        <a:lumOff val="40000"/>
                      </a:schemeClr>
                    </a:solidFill>
                  </a:tcPr>
                </a:tc>
                <a:extLst>
                  <a:ext uri="{0D108BD9-81ED-4DB2-BD59-A6C34878D82A}">
                    <a16:rowId xmlns:a16="http://schemas.microsoft.com/office/drawing/2014/main" xmlns="" val="3788701013"/>
                  </a:ext>
                </a:extLst>
              </a:tr>
              <a:tr h="3463425">
                <a:tc>
                  <a:txBody>
                    <a:bodyPr/>
                    <a:lstStyle/>
                    <a:p>
                      <a:pPr marL="342900" indent="-342900">
                        <a:buAutoNum type="arabicParenR"/>
                      </a:pPr>
                      <a:r>
                        <a:rPr lang="en-GB" dirty="0"/>
                        <a:t>Continue with physical literacy intervention as it has had a real impact on physical development.</a:t>
                      </a:r>
                    </a:p>
                    <a:p>
                      <a:pPr marL="342900" indent="-342900">
                        <a:buAutoNum type="arabicParenR"/>
                      </a:pPr>
                      <a:endParaRPr lang="en-GB" dirty="0"/>
                    </a:p>
                    <a:p>
                      <a:pPr marL="342900" indent="-342900">
                        <a:buAutoNum type="arabicParenR"/>
                      </a:pPr>
                      <a:r>
                        <a:rPr lang="en-GB" dirty="0"/>
                        <a:t>Continue to look at ways to roll out the Daily Mile more consistently to increase fitness levels. The improvement in physical development should also support those children who were initially very unstable running. </a:t>
                      </a:r>
                    </a:p>
                    <a:p>
                      <a:pPr marL="342900" indent="-342900">
                        <a:buAutoNum type="arabicParenR"/>
                      </a:pPr>
                      <a:endParaRPr lang="en-GB" dirty="0"/>
                    </a:p>
                    <a:p>
                      <a:pPr marL="342900" indent="-342900">
                        <a:buAutoNum type="arabicParenR"/>
                      </a:pPr>
                      <a:r>
                        <a:rPr lang="en-GB" dirty="0"/>
                        <a:t>Continue with short bursts as part of learning and as active brain boosts. Karen has introduced a huge variety of ideas that should appeal to different members of staff.</a:t>
                      </a:r>
                    </a:p>
                    <a:p>
                      <a:pPr marL="342900" indent="-342900">
                        <a:buAutoNum type="arabicParenR"/>
                      </a:pPr>
                      <a:endParaRPr lang="en-GB" dirty="0"/>
                    </a:p>
                    <a:p>
                      <a:pPr marL="342900" indent="-342900">
                        <a:buAutoNum type="arabicParenR"/>
                      </a:pPr>
                      <a:r>
                        <a:rPr lang="en-GB" dirty="0"/>
                        <a:t>Share findings from Active school report with all staff</a:t>
                      </a:r>
                    </a:p>
                    <a:p>
                      <a:pPr marL="342900" indent="-342900">
                        <a:buAutoNum type="arabicParenR"/>
                      </a:pPr>
                      <a:endParaRPr lang="en-GB" dirty="0"/>
                    </a:p>
                    <a:p>
                      <a:pPr marL="0" indent="0">
                        <a:buNone/>
                      </a:pPr>
                      <a:endParaRPr lang="en-GB" dirty="0"/>
                    </a:p>
                    <a:p>
                      <a:pPr marL="342900" indent="-342900">
                        <a:buAutoNum type="arabicParenR"/>
                      </a:pPr>
                      <a:endParaRPr lang="en-GB" dirty="0"/>
                    </a:p>
                  </a:txBody>
                  <a:tcPr/>
                </a:tc>
                <a:extLst>
                  <a:ext uri="{0D108BD9-81ED-4DB2-BD59-A6C34878D82A}">
                    <a16:rowId xmlns:a16="http://schemas.microsoft.com/office/drawing/2014/main" xmlns="" val="2699989372"/>
                  </a:ext>
                </a:extLst>
              </a:tr>
            </a:tbl>
          </a:graphicData>
        </a:graphic>
      </p:graphicFrame>
      <p:pic>
        <p:nvPicPr>
          <p:cNvPr id="6" name="Picture 5" descr="A close up of text on a white background&#10;&#10;Description automatically generated">
            <a:extLst>
              <a:ext uri="{FF2B5EF4-FFF2-40B4-BE49-F238E27FC236}">
                <a16:creationId xmlns:a16="http://schemas.microsoft.com/office/drawing/2014/main" xmlns="" id="{BFAA8B46-7E3E-4309-8E82-992C99D4CC9D}"/>
              </a:ext>
            </a:extLst>
          </p:cNvPr>
          <p:cNvPicPr>
            <a:picLocks noChangeAspect="1"/>
          </p:cNvPicPr>
          <p:nvPr/>
        </p:nvPicPr>
        <p:blipFill>
          <a:blip r:embed="rId5"/>
          <a:stretch>
            <a:fillRect/>
          </a:stretch>
        </p:blipFill>
        <p:spPr>
          <a:xfrm>
            <a:off x="1566334" y="2565248"/>
            <a:ext cx="4900229" cy="2756379"/>
          </a:xfrm>
          <a:prstGeom prst="rect">
            <a:avLst/>
          </a:prstGeom>
        </p:spPr>
      </p:pic>
    </p:spTree>
    <p:extLst>
      <p:ext uri="{BB962C8B-B14F-4D97-AF65-F5344CB8AC3E}">
        <p14:creationId xmlns:p14="http://schemas.microsoft.com/office/powerpoint/2010/main" val="265495772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9FD8F8A3CDDE584E80F7F493AE09B116" ma:contentTypeVersion="8" ma:contentTypeDescription="Create a new document." ma:contentTypeScope="" ma:versionID="ba3bdcbdfa88c4035a56419e2b93c511">
  <xsd:schema xmlns:xsd="http://www.w3.org/2001/XMLSchema" xmlns:xs="http://www.w3.org/2001/XMLSchema" xmlns:p="http://schemas.microsoft.com/office/2006/metadata/properties" xmlns:ns2="a5d5dea7-082c-4c72-aba9-ebc5db264f5f" xmlns:ns3="7a1c2641-d6af-4165-8115-dc4a0eab223c" targetNamespace="http://schemas.microsoft.com/office/2006/metadata/properties" ma:root="true" ma:fieldsID="14a81dda97d464275ee94139b8bd145f" ns2:_="" ns3:_="">
    <xsd:import namespace="a5d5dea7-082c-4c72-aba9-ebc5db264f5f"/>
    <xsd:import namespace="7a1c2641-d6af-4165-8115-dc4a0eab223c"/>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Location"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5d5dea7-082c-4c72-aba9-ebc5db264f5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MediaServiceAutoTags" ma:internalName="MediaServiceAutoTags" ma:readOnly="true">
      <xsd:simpleType>
        <xsd:restriction base="dms:Text"/>
      </xsd:simpleType>
    </xsd:element>
    <xsd:element name="MediaServiceLocation" ma:index="12" nillable="true" ma:displayName="MediaServiceLocation" ma:internalName="MediaServiceLocation" ma:readOnly="true">
      <xsd:simpleType>
        <xsd:restriction base="dms:Text"/>
      </xsd:simpleType>
    </xsd:element>
    <xsd:element name="MediaServiceOCR" ma:index="13" nillable="true" ma:displayName="MediaServiceOCR"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7a1c2641-d6af-4165-8115-dc4a0eab223c"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250D3372-BDF2-4AF3-A02C-D09A92717791}">
  <ds:schemaRefs>
    <ds:schemaRef ds:uri="http://schemas.microsoft.com/sharepoint/v3/contenttype/forms"/>
  </ds:schemaRefs>
</ds:datastoreItem>
</file>

<file path=customXml/itemProps2.xml><?xml version="1.0" encoding="utf-8"?>
<ds:datastoreItem xmlns:ds="http://schemas.openxmlformats.org/officeDocument/2006/customXml" ds:itemID="{96C256FF-51BF-439C-ABAF-0BE545CA690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5d5dea7-082c-4c72-aba9-ebc5db264f5f"/>
    <ds:schemaRef ds:uri="7a1c2641-d6af-4165-8115-dc4a0eab223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968DECA7-2A96-4104-B1CE-13CDDF075F3F}">
  <ds:schemaRefs>
    <ds:schemaRef ds:uri="7a1c2641-d6af-4165-8115-dc4a0eab223c"/>
    <ds:schemaRef ds:uri="a5d5dea7-082c-4c72-aba9-ebc5db264f5f"/>
    <ds:schemaRef ds:uri="http://schemas.openxmlformats.org/package/2006/metadata/core-properties"/>
    <ds:schemaRef ds:uri="http://purl.org/dc/terms/"/>
    <ds:schemaRef ds:uri="http://purl.org/dc/elements/1.1/"/>
    <ds:schemaRef ds:uri="http://schemas.microsoft.com/office/2006/documentManagement/types"/>
    <ds:schemaRef ds:uri="http://www.w3.org/XML/1998/namespace"/>
    <ds:schemaRef ds:uri="http://purl.org/dc/dcmitype/"/>
    <ds:schemaRef ds:uri="http://schemas.microsoft.com/office/infopath/2007/PartnerControls"/>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emplate>Office Theme</Template>
  <TotalTime>2434</TotalTime>
  <Words>930</Words>
  <Application>Microsoft Office PowerPoint</Application>
  <PresentationFormat>A4 Paper (210x297 mm)</PresentationFormat>
  <Paragraphs>217</Paragraphs>
  <Slides>5</Slides>
  <Notes>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vt:i4>
      </vt:variant>
    </vt:vector>
  </HeadingPairs>
  <TitlesOfParts>
    <vt:vector size="12" baseType="lpstr">
      <vt:lpstr>Arial</vt:lpstr>
      <vt:lpstr>Arial Black</vt:lpstr>
      <vt:lpstr>Calibri</vt:lpstr>
      <vt:lpstr>Calibri Light</vt:lpstr>
      <vt:lpstr>Symbol</vt:lpstr>
      <vt:lpstr>Times New Roman</vt:lpstr>
      <vt:lpstr>Office Theme</vt:lpstr>
      <vt:lpstr>Portway Infant School</vt:lpstr>
      <vt:lpstr>Active School report</vt:lpstr>
      <vt:lpstr>Active School report</vt:lpstr>
      <vt:lpstr>Active School report</vt:lpstr>
      <vt:lpstr>Active school report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oliver.wilson@dcct.co.uk</dc:creator>
  <cp:lastModifiedBy>K Hilton</cp:lastModifiedBy>
  <cp:revision>141</cp:revision>
  <cp:lastPrinted>2019-07-01T12:03:29Z</cp:lastPrinted>
  <dcterms:created xsi:type="dcterms:W3CDTF">2016-11-25T15:10:11Z</dcterms:created>
  <dcterms:modified xsi:type="dcterms:W3CDTF">2019-07-01T12:04:33Z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0x0101009FD8F8A3CDDE584E80F7F493AE09B116</vt:lpwstr>
  </property>
</Properties>
</file>