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70" r:id="rId5"/>
    <p:sldId id="269" r:id="rId6"/>
    <p:sldId id="271" r:id="rId7"/>
    <p:sldId id="272" r:id="rId8"/>
    <p:sldId id="273" r:id="rId9"/>
    <p:sldId id="274" r:id="rId10"/>
    <p:sldId id="275"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B1E5"/>
    <a:srgbClr val="25B7BC"/>
    <a:srgbClr val="FFE864"/>
    <a:srgbClr val="EE73AA"/>
    <a:srgbClr val="FFE000"/>
    <a:srgbClr val="85BD33"/>
    <a:srgbClr val="EA516C"/>
    <a:srgbClr val="E6007E"/>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4660"/>
  </p:normalViewPr>
  <p:slideViewPr>
    <p:cSldViewPr snapToGrid="0" showGuides="1">
      <p:cViewPr varScale="1">
        <p:scale>
          <a:sx n="46" d="100"/>
          <a:sy n="46" d="100"/>
        </p:scale>
        <p:origin x="1074"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slide" Target="slide10.xml"/><Relationship Id="rId7" Type="http://schemas.openxmlformats.org/officeDocument/2006/relationships/slide" Target="slide6.xml"/><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4.xml"/><Relationship Id="rId10" Type="http://schemas.openxmlformats.org/officeDocument/2006/relationships/slide" Target="slide9.xml"/><Relationship Id="rId4" Type="http://schemas.openxmlformats.org/officeDocument/2006/relationships/slide" Target="slide3.xm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hyperlink" Target="https://www.youtube.com/watch?v=TqHQ-fg6jVo" TargetMode="Externa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youtube.com/watch?v=IbS5KHzC-Y0" TargetMode="Externa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youtube.com/watch?v=Tk0rj0-npTI" TargetMode="Externa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AECtOFpbgVs" TargetMode="External"/><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Straight Connector 46"/>
          <p:cNvCxnSpPr/>
          <p:nvPr/>
        </p:nvCxnSpPr>
        <p:spPr>
          <a:xfrm>
            <a:off x="2673242" y="2822134"/>
            <a:ext cx="1289237" cy="723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itle 20"/>
          <p:cNvSpPr>
            <a:spLocks noGrp="1"/>
          </p:cNvSpPr>
          <p:nvPr>
            <p:ph type="title"/>
          </p:nvPr>
        </p:nvSpPr>
        <p:spPr/>
        <p:txBody>
          <a:bodyPr/>
          <a:lstStyle/>
          <a:p>
            <a:r>
              <a:rPr lang="en-GB" sz="3600" dirty="0">
                <a:latin typeface="+mn-lt"/>
              </a:rPr>
              <a:t>Honeybees</a:t>
            </a:r>
          </a:p>
        </p:txBody>
      </p:sp>
      <p:sp>
        <p:nvSpPr>
          <p:cNvPr id="5" name="Rectangle 4"/>
          <p:cNvSpPr/>
          <p:nvPr/>
        </p:nvSpPr>
        <p:spPr>
          <a:xfrm>
            <a:off x="755650" y="1513946"/>
            <a:ext cx="3212343" cy="553998"/>
          </a:xfrm>
          <a:prstGeom prst="rect">
            <a:avLst/>
          </a:prstGeom>
        </p:spPr>
        <p:txBody>
          <a:bodyPr wrap="square" lIns="0" tIns="0" rIns="0" bIns="0">
            <a:spAutoFit/>
          </a:bodyPr>
          <a:lstStyle/>
          <a:p>
            <a:r>
              <a:rPr lang="en-GB" dirty="0"/>
              <a:t>Click the different parts of the honeybee to learn more.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2412" y="1268058"/>
            <a:ext cx="4546859" cy="4921617"/>
          </a:xfrm>
          <a:prstGeom prst="rect">
            <a:avLst/>
          </a:prstGeom>
        </p:spPr>
      </p:pic>
      <p:cxnSp>
        <p:nvCxnSpPr>
          <p:cNvPr id="10" name="Straight Connector 9"/>
          <p:cNvCxnSpPr/>
          <p:nvPr/>
        </p:nvCxnSpPr>
        <p:spPr>
          <a:xfrm>
            <a:off x="4963716" y="1720818"/>
            <a:ext cx="718372" cy="215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6547817" y="2444583"/>
            <a:ext cx="369116" cy="523220"/>
            <a:chOff x="7172587" y="2531270"/>
            <a:chExt cx="369116" cy="523220"/>
          </a:xfrm>
        </p:grpSpPr>
        <p:sp>
          <p:nvSpPr>
            <p:cNvPr id="13" name="Oval 12"/>
            <p:cNvSpPr/>
            <p:nvPr/>
          </p:nvSpPr>
          <p:spPr>
            <a:xfrm>
              <a:off x="7172587" y="2625754"/>
              <a:ext cx="369116" cy="369116"/>
            </a:xfrm>
            <a:prstGeom prst="ellips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174189" y="2531270"/>
              <a:ext cx="275235" cy="523220"/>
            </a:xfrm>
            <a:prstGeom prst="rect">
              <a:avLst/>
            </a:prstGeom>
          </p:spPr>
          <p:txBody>
            <a:bodyPr wrap="square">
              <a:spAutoFit/>
            </a:bodyPr>
            <a:lstStyle/>
            <a:p>
              <a:r>
                <a:rPr lang="en-GB" sz="2800" b="1" dirty="0"/>
                <a:t>3</a:t>
              </a:r>
            </a:p>
          </p:txBody>
        </p:sp>
      </p:grpSp>
      <p:grpSp>
        <p:nvGrpSpPr>
          <p:cNvPr id="23" name="Group 22"/>
          <p:cNvGrpSpPr/>
          <p:nvPr/>
        </p:nvGrpSpPr>
        <p:grpSpPr>
          <a:xfrm>
            <a:off x="2410090" y="2503307"/>
            <a:ext cx="369116" cy="523220"/>
            <a:chOff x="7172587" y="2531270"/>
            <a:chExt cx="369116" cy="523220"/>
          </a:xfrm>
        </p:grpSpPr>
        <p:sp>
          <p:nvSpPr>
            <p:cNvPr id="24" name="Oval 23"/>
            <p:cNvSpPr/>
            <p:nvPr/>
          </p:nvSpPr>
          <p:spPr>
            <a:xfrm>
              <a:off x="7172587" y="2625754"/>
              <a:ext cx="369116" cy="369116"/>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174189" y="2531270"/>
              <a:ext cx="275235" cy="523220"/>
            </a:xfrm>
            <a:prstGeom prst="rect">
              <a:avLst/>
            </a:prstGeom>
          </p:spPr>
          <p:txBody>
            <a:bodyPr wrap="square">
              <a:spAutoFit/>
            </a:bodyPr>
            <a:lstStyle/>
            <a:p>
              <a:r>
                <a:rPr lang="en-GB" sz="2800" b="1" dirty="0"/>
                <a:t>6</a:t>
              </a:r>
            </a:p>
          </p:txBody>
        </p:sp>
      </p:grpSp>
      <p:cxnSp>
        <p:nvCxnSpPr>
          <p:cNvPr id="29" name="Straight Connector 28"/>
          <p:cNvCxnSpPr/>
          <p:nvPr/>
        </p:nvCxnSpPr>
        <p:spPr>
          <a:xfrm flipV="1">
            <a:off x="5692140" y="2764917"/>
            <a:ext cx="857279" cy="143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682088" y="1666736"/>
            <a:ext cx="1184285" cy="65863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6720512" y="1383008"/>
            <a:ext cx="369116" cy="523220"/>
            <a:chOff x="7172587" y="2531270"/>
            <a:chExt cx="369116" cy="523220"/>
          </a:xfrm>
        </p:grpSpPr>
        <p:sp>
          <p:nvSpPr>
            <p:cNvPr id="17" name="Oval 16"/>
            <p:cNvSpPr/>
            <p:nvPr/>
          </p:nvSpPr>
          <p:spPr>
            <a:xfrm>
              <a:off x="7172587" y="2625754"/>
              <a:ext cx="369116" cy="36911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7174189" y="2531270"/>
              <a:ext cx="275235" cy="523220"/>
            </a:xfrm>
            <a:prstGeom prst="rect">
              <a:avLst/>
            </a:prstGeom>
          </p:spPr>
          <p:txBody>
            <a:bodyPr wrap="square">
              <a:spAutoFit/>
            </a:bodyPr>
            <a:lstStyle/>
            <a:p>
              <a:r>
                <a:rPr lang="en-GB" sz="2800" b="1" dirty="0"/>
                <a:t>2</a:t>
              </a:r>
            </a:p>
          </p:txBody>
        </p:sp>
      </p:grpSp>
      <p:cxnSp>
        <p:nvCxnSpPr>
          <p:cNvPr id="37" name="Straight Connector 36"/>
          <p:cNvCxnSpPr/>
          <p:nvPr/>
        </p:nvCxnSpPr>
        <p:spPr>
          <a:xfrm>
            <a:off x="5163737" y="3510816"/>
            <a:ext cx="1692754" cy="3531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6732375" y="3566146"/>
            <a:ext cx="369116" cy="523220"/>
            <a:chOff x="7172587" y="2531270"/>
            <a:chExt cx="369116" cy="523220"/>
          </a:xfrm>
        </p:grpSpPr>
        <p:sp>
          <p:nvSpPr>
            <p:cNvPr id="20" name="Oval 19"/>
            <p:cNvSpPr/>
            <p:nvPr/>
          </p:nvSpPr>
          <p:spPr>
            <a:xfrm>
              <a:off x="7172587" y="2625754"/>
              <a:ext cx="369116" cy="369116"/>
            </a:xfrm>
            <a:prstGeom prst="ellipse">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174189" y="2531270"/>
              <a:ext cx="275235" cy="523220"/>
            </a:xfrm>
            <a:prstGeom prst="rect">
              <a:avLst/>
            </a:prstGeom>
          </p:spPr>
          <p:txBody>
            <a:bodyPr wrap="square">
              <a:spAutoFit/>
            </a:bodyPr>
            <a:lstStyle/>
            <a:p>
              <a:r>
                <a:rPr lang="en-GB" sz="2800" b="1" dirty="0"/>
                <a:t>4</a:t>
              </a:r>
            </a:p>
          </p:txBody>
        </p:sp>
      </p:grpSp>
      <p:cxnSp>
        <p:nvCxnSpPr>
          <p:cNvPr id="39" name="Straight Connector 38"/>
          <p:cNvCxnSpPr/>
          <p:nvPr/>
        </p:nvCxnSpPr>
        <p:spPr>
          <a:xfrm flipV="1">
            <a:off x="2245105" y="4365694"/>
            <a:ext cx="953268" cy="9801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6" name="Group 25"/>
          <p:cNvGrpSpPr/>
          <p:nvPr/>
        </p:nvGrpSpPr>
        <p:grpSpPr>
          <a:xfrm>
            <a:off x="2029228" y="5084270"/>
            <a:ext cx="369116" cy="523220"/>
            <a:chOff x="7172587" y="2531270"/>
            <a:chExt cx="369116" cy="523220"/>
          </a:xfrm>
        </p:grpSpPr>
        <p:sp>
          <p:nvSpPr>
            <p:cNvPr id="27" name="Oval 26"/>
            <p:cNvSpPr/>
            <p:nvPr/>
          </p:nvSpPr>
          <p:spPr>
            <a:xfrm>
              <a:off x="7172587" y="2625754"/>
              <a:ext cx="369116" cy="369116"/>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174189" y="2531270"/>
              <a:ext cx="275235" cy="523220"/>
            </a:xfrm>
            <a:prstGeom prst="rect">
              <a:avLst/>
            </a:prstGeom>
          </p:spPr>
          <p:txBody>
            <a:bodyPr wrap="square">
              <a:spAutoFit/>
            </a:bodyPr>
            <a:lstStyle/>
            <a:p>
              <a:r>
                <a:rPr lang="en-GB" sz="2800" b="1" dirty="0"/>
                <a:t>5</a:t>
              </a:r>
            </a:p>
          </p:txBody>
        </p:sp>
      </p:grpSp>
      <p:grpSp>
        <p:nvGrpSpPr>
          <p:cNvPr id="8" name="Group 7"/>
          <p:cNvGrpSpPr/>
          <p:nvPr/>
        </p:nvGrpSpPr>
        <p:grpSpPr>
          <a:xfrm>
            <a:off x="4670101" y="1413488"/>
            <a:ext cx="369116" cy="523220"/>
            <a:chOff x="7172587" y="2548048"/>
            <a:chExt cx="369116" cy="523220"/>
          </a:xfrm>
        </p:grpSpPr>
        <p:sp>
          <p:nvSpPr>
            <p:cNvPr id="6" name="Oval 5"/>
            <p:cNvSpPr/>
            <p:nvPr/>
          </p:nvSpPr>
          <p:spPr>
            <a:xfrm>
              <a:off x="7172587" y="2625754"/>
              <a:ext cx="369116" cy="369116"/>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190967" y="2548048"/>
              <a:ext cx="275235" cy="523220"/>
            </a:xfrm>
            <a:prstGeom prst="rect">
              <a:avLst/>
            </a:prstGeom>
          </p:spPr>
          <p:txBody>
            <a:bodyPr wrap="square">
              <a:spAutoFit/>
            </a:bodyPr>
            <a:lstStyle/>
            <a:p>
              <a:r>
                <a:rPr lang="en-GB" sz="2800" b="1" dirty="0"/>
                <a:t>1</a:t>
              </a:r>
            </a:p>
          </p:txBody>
        </p:sp>
      </p:grpSp>
      <p:sp>
        <p:nvSpPr>
          <p:cNvPr id="54" name="Rounded Rectangle 53"/>
          <p:cNvSpPr/>
          <p:nvPr/>
        </p:nvSpPr>
        <p:spPr>
          <a:xfrm>
            <a:off x="7121245" y="5599549"/>
            <a:ext cx="126619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179733" y="5580846"/>
            <a:ext cx="1204176" cy="369332"/>
          </a:xfrm>
          <a:prstGeom prst="rect">
            <a:avLst/>
          </a:prstGeom>
        </p:spPr>
        <p:txBody>
          <a:bodyPr wrap="none">
            <a:spAutoFit/>
          </a:bodyPr>
          <a:lstStyle/>
          <a:p>
            <a:r>
              <a:rPr lang="en-GB" dirty="0"/>
              <a:t>Next slide</a:t>
            </a:r>
          </a:p>
        </p:txBody>
      </p:sp>
      <p:sp>
        <p:nvSpPr>
          <p:cNvPr id="57" name="Rectangle 56">
            <a:hlinkClick r:id="rId3" action="ppaction://hlinksldjump"/>
          </p:cNvPr>
          <p:cNvSpPr/>
          <p:nvPr/>
        </p:nvSpPr>
        <p:spPr>
          <a:xfrm>
            <a:off x="6997349" y="5547870"/>
            <a:ext cx="1506571"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4" name="Straight Connector 63"/>
          <p:cNvCxnSpPr>
            <a:stCxn id="62" idx="3"/>
          </p:cNvCxnSpPr>
          <p:nvPr/>
        </p:nvCxnSpPr>
        <p:spPr>
          <a:xfrm flipV="1">
            <a:off x="3062026" y="5547871"/>
            <a:ext cx="800029" cy="336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2785189" y="5622527"/>
            <a:ext cx="369116" cy="523220"/>
            <a:chOff x="7172587" y="2531270"/>
            <a:chExt cx="369116" cy="523220"/>
          </a:xfrm>
        </p:grpSpPr>
        <p:sp>
          <p:nvSpPr>
            <p:cNvPr id="61" name="Oval 60"/>
            <p:cNvSpPr/>
            <p:nvPr/>
          </p:nvSpPr>
          <p:spPr>
            <a:xfrm>
              <a:off x="7172587" y="2625754"/>
              <a:ext cx="369116" cy="369116"/>
            </a:xfrm>
            <a:prstGeom prst="ellips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7174189" y="2531270"/>
              <a:ext cx="275235" cy="523220"/>
            </a:xfrm>
            <a:prstGeom prst="rect">
              <a:avLst/>
            </a:prstGeom>
          </p:spPr>
          <p:txBody>
            <a:bodyPr wrap="square">
              <a:spAutoFit/>
            </a:bodyPr>
            <a:lstStyle/>
            <a:p>
              <a:r>
                <a:rPr lang="en-GB" sz="2800" b="1" dirty="0"/>
                <a:t>7</a:t>
              </a:r>
            </a:p>
          </p:txBody>
        </p:sp>
      </p:grpSp>
      <p:sp>
        <p:nvSpPr>
          <p:cNvPr id="69" name="Oval 68">
            <a:hlinkClick r:id="rId4" action="ppaction://hlinksldjump"/>
          </p:cNvPr>
          <p:cNvSpPr/>
          <p:nvPr/>
        </p:nvSpPr>
        <p:spPr>
          <a:xfrm>
            <a:off x="4667190" y="1457803"/>
            <a:ext cx="408494" cy="40849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hlinkClick r:id="rId5" action="ppaction://hlinksldjump"/>
          </p:cNvPr>
          <p:cNvSpPr/>
          <p:nvPr/>
        </p:nvSpPr>
        <p:spPr>
          <a:xfrm>
            <a:off x="6711367" y="1448891"/>
            <a:ext cx="411817" cy="41181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hlinkClick r:id="rId6" action="ppaction://hlinksldjump"/>
          </p:cNvPr>
          <p:cNvSpPr/>
          <p:nvPr/>
        </p:nvSpPr>
        <p:spPr>
          <a:xfrm>
            <a:off x="6518938" y="2506921"/>
            <a:ext cx="426874" cy="4268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hlinkClick r:id="rId7" action="ppaction://hlinksldjump"/>
          </p:cNvPr>
          <p:cNvSpPr/>
          <p:nvPr/>
        </p:nvSpPr>
        <p:spPr>
          <a:xfrm>
            <a:off x="6712931" y="3646530"/>
            <a:ext cx="408314" cy="40831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a:hlinkClick r:id="rId8" action="ppaction://hlinksldjump"/>
          </p:cNvPr>
          <p:cNvSpPr/>
          <p:nvPr/>
        </p:nvSpPr>
        <p:spPr>
          <a:xfrm>
            <a:off x="1978032" y="5121140"/>
            <a:ext cx="459706" cy="45970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hlinkClick r:id="rId9" action="ppaction://hlinksldjump"/>
          </p:cNvPr>
          <p:cNvSpPr/>
          <p:nvPr/>
        </p:nvSpPr>
        <p:spPr>
          <a:xfrm>
            <a:off x="2377767" y="2547294"/>
            <a:ext cx="411532" cy="411532"/>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hlinkClick r:id="rId10" action="ppaction://hlinksldjump"/>
          </p:cNvPr>
          <p:cNvSpPr/>
          <p:nvPr/>
        </p:nvSpPr>
        <p:spPr>
          <a:xfrm>
            <a:off x="2757182" y="5674975"/>
            <a:ext cx="415717" cy="41571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500"/>
                                        <p:tgtEl>
                                          <p:spTgt spid="47"/>
                                        </p:tgtEl>
                                      </p:cBhvr>
                                    </p:animEffect>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par>
                                <p:cTn id="27" presetID="10" presetClass="entr" presetSubtype="0" fill="hold" nodeType="with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par>
                                <p:cTn id="30" presetID="10"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par>
                                <p:cTn id="36" presetID="10" presetClass="entr" presetSubtype="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par>
                                <p:cTn id="48" presetID="10" presetClass="entr" presetSubtype="0" fill="hold" nodeType="with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fade">
                                      <p:cBhvr>
                                        <p:cTn id="50" dur="500"/>
                                        <p:tgtEl>
                                          <p:spTgt spid="64"/>
                                        </p:tgtEl>
                                      </p:cBhvr>
                                    </p:animEffect>
                                  </p:childTnLst>
                                </p:cTn>
                              </p:par>
                              <p:par>
                                <p:cTn id="51" presetID="10" presetClass="entr" presetSubtype="0" fill="hold" nodeType="with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grpId="0" nodeType="withEffect" nodePh="1">
                                  <p:stCondLst>
                                    <p:cond delay="0"/>
                                  </p:stCondLst>
                                  <p:endCondLst>
                                    <p:cond evt="begin" delay="0">
                                      <p:tn val="54"/>
                                    </p:cond>
                                  </p:end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grpId="0" nodeType="withEffect" nodePh="1">
                                  <p:stCondLst>
                                    <p:cond delay="0"/>
                                  </p:stCondLst>
                                  <p:endCondLst>
                                    <p:cond evt="begin" delay="0">
                                      <p:tn val="57"/>
                                    </p:cond>
                                  </p:endCondLst>
                                  <p:childTnLst>
                                    <p:set>
                                      <p:cBhvr>
                                        <p:cTn id="58" dur="1" fill="hold">
                                          <p:stCondLst>
                                            <p:cond delay="0"/>
                                          </p:stCondLst>
                                        </p:cTn>
                                        <p:tgtEl>
                                          <p:spTgt spid="70"/>
                                        </p:tgtEl>
                                        <p:attrNameLst>
                                          <p:attrName>style.visibility</p:attrName>
                                        </p:attrNameLst>
                                      </p:cBhvr>
                                      <p:to>
                                        <p:strVal val="visible"/>
                                      </p:to>
                                    </p:set>
                                    <p:animEffect transition="in" filter="fade">
                                      <p:cBhvr>
                                        <p:cTn id="59" dur="500"/>
                                        <p:tgtEl>
                                          <p:spTgt spid="70"/>
                                        </p:tgtEl>
                                      </p:cBhvr>
                                    </p:animEffect>
                                  </p:childTnLst>
                                </p:cTn>
                              </p:par>
                              <p:par>
                                <p:cTn id="60" presetID="10" presetClass="entr" presetSubtype="0" fill="hold" grpId="0" nodeType="withEffect" nodePh="1">
                                  <p:stCondLst>
                                    <p:cond delay="0"/>
                                  </p:stCondLst>
                                  <p:endCondLst>
                                    <p:cond evt="begin" delay="0">
                                      <p:tn val="60"/>
                                    </p:cond>
                                  </p:endCondLst>
                                  <p:childTnLst>
                                    <p:set>
                                      <p:cBhvr>
                                        <p:cTn id="61" dur="1" fill="hold">
                                          <p:stCondLst>
                                            <p:cond delay="0"/>
                                          </p:stCondLst>
                                        </p:cTn>
                                        <p:tgtEl>
                                          <p:spTgt spid="71"/>
                                        </p:tgtEl>
                                        <p:attrNameLst>
                                          <p:attrName>style.visibility</p:attrName>
                                        </p:attrNameLst>
                                      </p:cBhvr>
                                      <p:to>
                                        <p:strVal val="visible"/>
                                      </p:to>
                                    </p:set>
                                    <p:animEffect transition="in" filter="fade">
                                      <p:cBhvr>
                                        <p:cTn id="62" dur="500"/>
                                        <p:tgtEl>
                                          <p:spTgt spid="71"/>
                                        </p:tgtEl>
                                      </p:cBhvr>
                                    </p:animEffect>
                                  </p:childTnLst>
                                </p:cTn>
                              </p:par>
                              <p:par>
                                <p:cTn id="63" presetID="10" presetClass="entr" presetSubtype="0" fill="hold" grpId="0" nodeType="withEffect" nodePh="1">
                                  <p:stCondLst>
                                    <p:cond delay="0"/>
                                  </p:stCondLst>
                                  <p:endCondLst>
                                    <p:cond evt="begin" delay="0">
                                      <p:tn val="63"/>
                                    </p:cond>
                                  </p:endCondLst>
                                  <p:childTnLst>
                                    <p:set>
                                      <p:cBhvr>
                                        <p:cTn id="64" dur="1" fill="hold">
                                          <p:stCondLst>
                                            <p:cond delay="0"/>
                                          </p:stCondLst>
                                        </p:cTn>
                                        <p:tgtEl>
                                          <p:spTgt spid="72"/>
                                        </p:tgtEl>
                                        <p:attrNameLst>
                                          <p:attrName>style.visibility</p:attrName>
                                        </p:attrNameLst>
                                      </p:cBhvr>
                                      <p:to>
                                        <p:strVal val="visible"/>
                                      </p:to>
                                    </p:set>
                                    <p:animEffect transition="in" filter="fade">
                                      <p:cBhvr>
                                        <p:cTn id="65" dur="500"/>
                                        <p:tgtEl>
                                          <p:spTgt spid="72"/>
                                        </p:tgtEl>
                                      </p:cBhvr>
                                    </p:animEffect>
                                  </p:childTnLst>
                                </p:cTn>
                              </p:par>
                              <p:par>
                                <p:cTn id="66" presetID="10" presetClass="entr" presetSubtype="0" fill="hold" grpId="0" nodeType="withEffect" nodePh="1">
                                  <p:stCondLst>
                                    <p:cond delay="0"/>
                                  </p:stCondLst>
                                  <p:endCondLst>
                                    <p:cond evt="begin" delay="0">
                                      <p:tn val="66"/>
                                    </p:cond>
                                  </p:endCondLst>
                                  <p:childTnLst>
                                    <p:set>
                                      <p:cBhvr>
                                        <p:cTn id="67" dur="1" fill="hold">
                                          <p:stCondLst>
                                            <p:cond delay="0"/>
                                          </p:stCondLst>
                                        </p:cTn>
                                        <p:tgtEl>
                                          <p:spTgt spid="73"/>
                                        </p:tgtEl>
                                        <p:attrNameLst>
                                          <p:attrName>style.visibility</p:attrName>
                                        </p:attrNameLst>
                                      </p:cBhvr>
                                      <p:to>
                                        <p:strVal val="visible"/>
                                      </p:to>
                                    </p:set>
                                    <p:animEffect transition="in" filter="fade">
                                      <p:cBhvr>
                                        <p:cTn id="68" dur="500"/>
                                        <p:tgtEl>
                                          <p:spTgt spid="73"/>
                                        </p:tgtEl>
                                      </p:cBhvr>
                                    </p:animEffect>
                                  </p:childTnLst>
                                </p:cTn>
                              </p:par>
                              <p:par>
                                <p:cTn id="69" presetID="10" presetClass="entr" presetSubtype="0" fill="hold" grpId="0" nodeType="withEffect" nodePh="1">
                                  <p:stCondLst>
                                    <p:cond delay="0"/>
                                  </p:stCondLst>
                                  <p:endCondLst>
                                    <p:cond evt="begin" delay="0">
                                      <p:tn val="69"/>
                                    </p:cond>
                                  </p:endCondLst>
                                  <p:childTnLst>
                                    <p:set>
                                      <p:cBhvr>
                                        <p:cTn id="70" dur="1" fill="hold">
                                          <p:stCondLst>
                                            <p:cond delay="0"/>
                                          </p:stCondLst>
                                        </p:cTn>
                                        <p:tgtEl>
                                          <p:spTgt spid="74"/>
                                        </p:tgtEl>
                                        <p:attrNameLst>
                                          <p:attrName>style.visibility</p:attrName>
                                        </p:attrNameLst>
                                      </p:cBhvr>
                                      <p:to>
                                        <p:strVal val="visible"/>
                                      </p:to>
                                    </p:set>
                                    <p:animEffect transition="in" filter="fade">
                                      <p:cBhvr>
                                        <p:cTn id="71" dur="500"/>
                                        <p:tgtEl>
                                          <p:spTgt spid="74"/>
                                        </p:tgtEl>
                                      </p:cBhvr>
                                    </p:animEffect>
                                  </p:childTnLst>
                                </p:cTn>
                              </p:par>
                              <p:par>
                                <p:cTn id="72" presetID="10" presetClass="entr" presetSubtype="0" fill="hold" grpId="0" nodeType="withEffect" nodePh="1">
                                  <p:stCondLst>
                                    <p:cond delay="0"/>
                                  </p:stCondLst>
                                  <p:endCondLst>
                                    <p:cond evt="begin" delay="0">
                                      <p:tn val="72"/>
                                    </p:cond>
                                  </p:endCondLst>
                                  <p:childTnLst>
                                    <p:set>
                                      <p:cBhvr>
                                        <p:cTn id="73" dur="1" fill="hold">
                                          <p:stCondLst>
                                            <p:cond delay="0"/>
                                          </p:stCondLst>
                                        </p:cTn>
                                        <p:tgtEl>
                                          <p:spTgt spid="75"/>
                                        </p:tgtEl>
                                        <p:attrNameLst>
                                          <p:attrName>style.visibility</p:attrName>
                                        </p:attrNameLst>
                                      </p:cBhvr>
                                      <p:to>
                                        <p:strVal val="visible"/>
                                      </p:to>
                                    </p:set>
                                    <p:animEffect transition="in" filter="fade">
                                      <p:cBhvr>
                                        <p:cTn id="74" dur="500"/>
                                        <p:tgtEl>
                                          <p:spTgt spid="75"/>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fade">
                                      <p:cBhvr>
                                        <p:cTn id="78" dur="500"/>
                                        <p:tgtEl>
                                          <p:spTgt spid="54"/>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fade">
                                      <p:cBhvr>
                                        <p:cTn id="81" dur="500"/>
                                        <p:tgtEl>
                                          <p:spTgt spid="55"/>
                                        </p:tgtEl>
                                      </p:cBhvr>
                                    </p:animEffect>
                                  </p:childTnLst>
                                </p:cTn>
                              </p:par>
                              <p:par>
                                <p:cTn id="82" presetID="10" presetClass="entr" presetSubtype="0" fill="hold" grpId="0" nodeType="withEffect" nodePh="1">
                                  <p:stCondLst>
                                    <p:cond delay="0"/>
                                  </p:stCondLst>
                                  <p:endCondLst>
                                    <p:cond evt="begin" delay="0">
                                      <p:tn val="82"/>
                                    </p:cond>
                                  </p:endCondLst>
                                  <p:childTnLst>
                                    <p:set>
                                      <p:cBhvr>
                                        <p:cTn id="83" dur="1" fill="hold">
                                          <p:stCondLst>
                                            <p:cond delay="0"/>
                                          </p:stCondLst>
                                        </p:cTn>
                                        <p:tgtEl>
                                          <p:spTgt spid="57"/>
                                        </p:tgtEl>
                                        <p:attrNameLst>
                                          <p:attrName>style.visibility</p:attrName>
                                        </p:attrNameLst>
                                      </p:cBhvr>
                                      <p:to>
                                        <p:strVal val="visible"/>
                                      </p:to>
                                    </p:set>
                                    <p:animEffect transition="in" filter="fade">
                                      <p:cBhvr>
                                        <p:cTn id="8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4" grpId="0" animBg="1"/>
      <p:bldP spid="55" grpId="0"/>
      <p:bldP spid="57" grpId="0"/>
      <p:bldP spid="69" grpId="0"/>
      <p:bldP spid="70" grpId="0"/>
      <p:bldP spid="71" grpId="0"/>
      <p:bldP spid="72" grpId="0"/>
      <p:bldP spid="73" grpId="0"/>
      <p:bldP spid="74"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15"/>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latin typeface="Twinkl" pitchFamily="50" charset="0"/>
              </a:rPr>
              <a:t>The Honeybee’s Antennae</a:t>
            </a:r>
            <a:endParaRPr lang="en-GB" sz="3600" dirty="0">
              <a:latin typeface="+mn-lt"/>
            </a:endParaRPr>
          </a:p>
        </p:txBody>
      </p:sp>
      <p:sp>
        <p:nvSpPr>
          <p:cNvPr id="4" name="Rectangle 3"/>
          <p:cNvSpPr/>
          <p:nvPr/>
        </p:nvSpPr>
        <p:spPr>
          <a:xfrm>
            <a:off x="755650" y="1568809"/>
            <a:ext cx="4572000" cy="1477328"/>
          </a:xfrm>
          <a:prstGeom prst="rect">
            <a:avLst/>
          </a:prstGeom>
        </p:spPr>
        <p:txBody>
          <a:bodyPr>
            <a:spAutoFit/>
          </a:bodyPr>
          <a:lstStyle/>
          <a:p>
            <a:r>
              <a:rPr lang="en-GB" dirty="0"/>
              <a:t>A honeybee has two antennae which are bent. They are very sensitive and can pick up the flow of air and temperature which helps the honeybee land safely. They can also taste and smell with the antennae.</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grpSp>
        <p:nvGrpSpPr>
          <p:cNvPr id="13" name="Group 12"/>
          <p:cNvGrpSpPr/>
          <p:nvPr/>
        </p:nvGrpSpPr>
        <p:grpSpPr>
          <a:xfrm>
            <a:off x="2237245" y="4015253"/>
            <a:ext cx="473710" cy="473710"/>
            <a:chOff x="2574925" y="4338955"/>
            <a:chExt cx="473710" cy="473710"/>
          </a:xfrm>
        </p:grpSpPr>
        <p:sp>
          <p:nvSpPr>
            <p:cNvPr id="10" name="Oval 9"/>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Isosceles Triangle 8"/>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learn more about a honeybee’s antennae.</a:t>
            </a:r>
          </a:p>
        </p:txBody>
      </p:sp>
      <p:sp>
        <p:nvSpPr>
          <p:cNvPr id="18" name="Rectangle 17"/>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4"/>
          </p:cNvPr>
          <p:cNvSpPr/>
          <p:nvPr/>
        </p:nvSpPr>
        <p:spPr>
          <a:xfrm>
            <a:off x="800117" y="3832490"/>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8"/>
          <p:cNvPicPr>
            <a:picLocks noChangeAspect="1"/>
          </p:cNvPicPr>
          <p:nvPr/>
        </p:nvPicPr>
        <p:blipFill>
          <a:blip r:embed="rId5"/>
          <a:stretch>
            <a:fillRect/>
          </a:stretch>
        </p:blipFill>
        <p:spPr>
          <a:xfrm>
            <a:off x="4595782" y="1580724"/>
            <a:ext cx="3444539" cy="3731075"/>
          </a:xfrm>
          <a:prstGeom prst="rect">
            <a:avLst/>
          </a:prstGeom>
        </p:spPr>
      </p:pic>
      <p:cxnSp>
        <p:nvCxnSpPr>
          <p:cNvPr id="30" name="Straight Connector 29"/>
          <p:cNvCxnSpPr/>
          <p:nvPr/>
        </p:nvCxnSpPr>
        <p:spPr>
          <a:xfrm>
            <a:off x="6505804" y="1698488"/>
            <a:ext cx="718372" cy="2158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212189" y="1391158"/>
            <a:ext cx="369116" cy="523220"/>
            <a:chOff x="7172587" y="2548048"/>
            <a:chExt cx="369116" cy="523220"/>
          </a:xfrm>
        </p:grpSpPr>
        <p:sp>
          <p:nvSpPr>
            <p:cNvPr id="32" name="Oval 31"/>
            <p:cNvSpPr/>
            <p:nvPr/>
          </p:nvSpPr>
          <p:spPr>
            <a:xfrm>
              <a:off x="7172587" y="2625754"/>
              <a:ext cx="369116" cy="369116"/>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7190967" y="2548048"/>
              <a:ext cx="275235" cy="523220"/>
            </a:xfrm>
            <a:prstGeom prst="rect">
              <a:avLst/>
            </a:prstGeom>
          </p:spPr>
          <p:txBody>
            <a:bodyPr wrap="square">
              <a:spAutoFit/>
            </a:bodyPr>
            <a:lstStyle/>
            <a:p>
              <a:r>
                <a:rPr lang="en-GB" sz="2800" b="1" dirty="0"/>
                <a:t>1</a:t>
              </a:r>
            </a:p>
          </p:txBody>
        </p:sp>
      </p:grpSp>
    </p:spTree>
    <p:extLst>
      <p:ext uri="{BB962C8B-B14F-4D97-AF65-F5344CB8AC3E}">
        <p14:creationId xmlns:p14="http://schemas.microsoft.com/office/powerpoint/2010/main" val="20060669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0" presetClass="entr" presetSubtype="0"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par>
                                <p:cTn id="15" presetID="10"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par>
                                <p:cTn id="31" presetID="10" presetClass="entr" presetSubtype="0" fill="hold" grpId="0" nodeType="withEffect" nodePh="1">
                                  <p:stCondLst>
                                    <p:cond delay="0"/>
                                  </p:stCondLst>
                                  <p:endCondLst>
                                    <p:cond evt="begin" delay="0">
                                      <p:tn val="31"/>
                                    </p:cond>
                                  </p:end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par>
                                <p:cTn id="41" presetID="1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nodePh="1">
                                  <p:stCondLst>
                                    <p:cond delay="0"/>
                                  </p:stCondLst>
                                  <p:endCondLst>
                                    <p:cond evt="begin" delay="0">
                                      <p:tn val="44"/>
                                    </p:cond>
                                  </p:end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4" grpId="0"/>
      <p:bldP spid="6" grpId="0"/>
      <p:bldP spid="14" grpId="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Mandible</a:t>
            </a:r>
            <a:endParaRPr lang="en-GB" sz="3600" dirty="0">
              <a:latin typeface="+mn-lt"/>
            </a:endParaRPr>
          </a:p>
        </p:txBody>
      </p:sp>
      <p:sp>
        <p:nvSpPr>
          <p:cNvPr id="4" name="Rectangle 3"/>
          <p:cNvSpPr/>
          <p:nvPr/>
        </p:nvSpPr>
        <p:spPr>
          <a:xfrm>
            <a:off x="755650" y="1469749"/>
            <a:ext cx="3816350" cy="2308324"/>
          </a:xfrm>
          <a:prstGeom prst="rect">
            <a:avLst/>
          </a:prstGeom>
        </p:spPr>
        <p:txBody>
          <a:bodyPr wrap="square">
            <a:spAutoFit/>
          </a:bodyPr>
          <a:lstStyle/>
          <a:p>
            <a:r>
              <a:rPr lang="en-GB" dirty="0"/>
              <a:t>The honeybee’s mouth parts are called the mandible. </a:t>
            </a:r>
          </a:p>
          <a:p>
            <a:r>
              <a:rPr lang="en-GB" dirty="0"/>
              <a:t>The honeybee’s mandibles are too small to bite human skin but they can be quite dangerous for other insects that try to invade the hive. They use their mandibles to drink and eat. </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4"/>
          <a:stretch>
            <a:fillRect/>
          </a:stretch>
        </p:blipFill>
        <p:spPr>
          <a:xfrm>
            <a:off x="4595782" y="1580724"/>
            <a:ext cx="3444539" cy="3731075"/>
          </a:xfrm>
          <a:prstGeom prst="rect">
            <a:avLst/>
          </a:prstGeom>
        </p:spPr>
      </p:pic>
      <p:cxnSp>
        <p:nvCxnSpPr>
          <p:cNvPr id="11" name="Straight Connector 10"/>
          <p:cNvCxnSpPr/>
          <p:nvPr/>
        </p:nvCxnSpPr>
        <p:spPr>
          <a:xfrm flipV="1">
            <a:off x="7290033" y="1872171"/>
            <a:ext cx="846830" cy="5270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p:cNvGrpSpPr/>
          <p:nvPr/>
        </p:nvGrpSpPr>
        <p:grpSpPr>
          <a:xfrm>
            <a:off x="7940668" y="1580053"/>
            <a:ext cx="369116" cy="523220"/>
            <a:chOff x="7172587" y="2531270"/>
            <a:chExt cx="369116" cy="523220"/>
          </a:xfrm>
        </p:grpSpPr>
        <p:sp>
          <p:nvSpPr>
            <p:cNvPr id="13" name="Oval 12"/>
            <p:cNvSpPr/>
            <p:nvPr/>
          </p:nvSpPr>
          <p:spPr>
            <a:xfrm>
              <a:off x="7172587" y="2625754"/>
              <a:ext cx="369116" cy="36911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7174189" y="2531270"/>
              <a:ext cx="275235" cy="523220"/>
            </a:xfrm>
            <a:prstGeom prst="rect">
              <a:avLst/>
            </a:prstGeom>
          </p:spPr>
          <p:txBody>
            <a:bodyPr wrap="square">
              <a:spAutoFit/>
            </a:bodyPr>
            <a:lstStyle/>
            <a:p>
              <a:r>
                <a:rPr lang="en-GB" sz="2800" b="1" dirty="0"/>
                <a:t>2</a:t>
              </a:r>
            </a:p>
          </p:txBody>
        </p:sp>
      </p:grpSp>
    </p:spTree>
    <p:extLst>
      <p:ext uri="{BB962C8B-B14F-4D97-AF65-F5344CB8AC3E}">
        <p14:creationId xmlns:p14="http://schemas.microsoft.com/office/powerpoint/2010/main" val="42099911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Eye Of The Honeybee</a:t>
            </a:r>
            <a:endParaRPr lang="en-GB" sz="3600" dirty="0">
              <a:latin typeface="+mn-lt"/>
            </a:endParaRPr>
          </a:p>
        </p:txBody>
      </p:sp>
      <p:sp>
        <p:nvSpPr>
          <p:cNvPr id="4" name="Rectangle 3"/>
          <p:cNvSpPr/>
          <p:nvPr/>
        </p:nvSpPr>
        <p:spPr>
          <a:xfrm>
            <a:off x="755650" y="1469749"/>
            <a:ext cx="3816350" cy="4524315"/>
          </a:xfrm>
          <a:prstGeom prst="rect">
            <a:avLst/>
          </a:prstGeom>
        </p:spPr>
        <p:txBody>
          <a:bodyPr wrap="square">
            <a:spAutoFit/>
          </a:bodyPr>
          <a:lstStyle/>
          <a:p>
            <a:r>
              <a:rPr lang="en-GB" dirty="0"/>
              <a:t>A honeybee has five eyes. It has two large eyes that are made up of many tiny lenses. We call these large eyes compound eyes. These eyes allow the bee to see movement very well. Honeybees do not see the same colours as we do. They can see ultraviolet light which is impossible for us to see but they can’t see red.</a:t>
            </a:r>
          </a:p>
          <a:p>
            <a:endParaRPr lang="en-GB" dirty="0"/>
          </a:p>
          <a:p>
            <a:r>
              <a:rPr lang="en-GB" dirty="0"/>
              <a:t>A honeybee has three other eyes called ocelli. They are in a triangle shape on the bee’s head. They can’t see images but they can see light and dark.</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p:cNvPicPr>
            <a:picLocks noChangeAspect="1"/>
          </p:cNvPicPr>
          <p:nvPr/>
        </p:nvPicPr>
        <p:blipFill>
          <a:blip r:embed="rId4"/>
          <a:stretch>
            <a:fillRect/>
          </a:stretch>
        </p:blipFill>
        <p:spPr>
          <a:xfrm>
            <a:off x="4595782" y="1580724"/>
            <a:ext cx="3444539" cy="3731075"/>
          </a:xfrm>
          <a:prstGeom prst="rect">
            <a:avLst/>
          </a:prstGeom>
        </p:spPr>
      </p:pic>
      <p:cxnSp>
        <p:nvCxnSpPr>
          <p:cNvPr id="24" name="Straight Connector 23"/>
          <p:cNvCxnSpPr/>
          <p:nvPr/>
        </p:nvCxnSpPr>
        <p:spPr>
          <a:xfrm flipH="1" flipV="1">
            <a:off x="6203388" y="1633530"/>
            <a:ext cx="612049" cy="7684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p:cNvGrpSpPr/>
          <p:nvPr/>
        </p:nvGrpSpPr>
        <p:grpSpPr>
          <a:xfrm>
            <a:off x="5995048" y="1332040"/>
            <a:ext cx="369116" cy="523220"/>
            <a:chOff x="7172587" y="2531270"/>
            <a:chExt cx="369116" cy="523220"/>
          </a:xfrm>
        </p:grpSpPr>
        <p:sp>
          <p:nvSpPr>
            <p:cNvPr id="22" name="Oval 21"/>
            <p:cNvSpPr/>
            <p:nvPr/>
          </p:nvSpPr>
          <p:spPr>
            <a:xfrm>
              <a:off x="7172587" y="2625754"/>
              <a:ext cx="369116" cy="369116"/>
            </a:xfrm>
            <a:prstGeom prst="ellips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7174189" y="2531270"/>
              <a:ext cx="275235" cy="523220"/>
            </a:xfrm>
            <a:prstGeom prst="rect">
              <a:avLst/>
            </a:prstGeom>
          </p:spPr>
          <p:txBody>
            <a:bodyPr wrap="square">
              <a:spAutoFit/>
            </a:bodyPr>
            <a:lstStyle/>
            <a:p>
              <a:r>
                <a:rPr lang="en-GB" sz="2800" b="1" dirty="0"/>
                <a:t>3</a:t>
              </a:r>
            </a:p>
          </p:txBody>
        </p:sp>
      </p:grpSp>
    </p:spTree>
    <p:extLst>
      <p:ext uri="{BB962C8B-B14F-4D97-AF65-F5344CB8AC3E}">
        <p14:creationId xmlns:p14="http://schemas.microsoft.com/office/powerpoint/2010/main" val="5900582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par>
                                <p:cTn id="12" presetID="10" presetClass="entr" presetSubtype="0"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par>
                                <p:cTn id="15" presetID="10"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Body Parts</a:t>
            </a:r>
            <a:endParaRPr lang="en-GB" sz="3600" dirty="0">
              <a:latin typeface="+mn-lt"/>
            </a:endParaRPr>
          </a:p>
        </p:txBody>
      </p:sp>
      <p:sp>
        <p:nvSpPr>
          <p:cNvPr id="4" name="Rectangle 3"/>
          <p:cNvSpPr/>
          <p:nvPr/>
        </p:nvSpPr>
        <p:spPr>
          <a:xfrm>
            <a:off x="755650" y="1469749"/>
            <a:ext cx="3396900" cy="923330"/>
          </a:xfrm>
          <a:prstGeom prst="rect">
            <a:avLst/>
          </a:prstGeom>
        </p:spPr>
        <p:txBody>
          <a:bodyPr wrap="square">
            <a:spAutoFit/>
          </a:bodyPr>
          <a:lstStyle/>
          <a:p>
            <a:r>
              <a:rPr lang="en-GB" dirty="0"/>
              <a:t>The honeybee has three different body sections: the head, thorax and abdomen.</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2" name="Rectangle 1"/>
          <p:cNvSpPr/>
          <p:nvPr/>
        </p:nvSpPr>
        <p:spPr>
          <a:xfrm>
            <a:off x="5878649" y="1469749"/>
            <a:ext cx="675185" cy="369332"/>
          </a:xfrm>
          <a:prstGeom prst="rect">
            <a:avLst/>
          </a:prstGeom>
        </p:spPr>
        <p:txBody>
          <a:bodyPr wrap="none">
            <a:spAutoFit/>
          </a:bodyPr>
          <a:lstStyle/>
          <a:p>
            <a:r>
              <a:rPr lang="en-GB" dirty="0"/>
              <a:t>head</a:t>
            </a:r>
          </a:p>
        </p:txBody>
      </p:sp>
      <p:sp>
        <p:nvSpPr>
          <p:cNvPr id="15" name="Rectangle 14"/>
          <p:cNvSpPr/>
          <p:nvPr/>
        </p:nvSpPr>
        <p:spPr>
          <a:xfrm>
            <a:off x="3933233" y="2522784"/>
            <a:ext cx="848309" cy="369332"/>
          </a:xfrm>
          <a:prstGeom prst="rect">
            <a:avLst/>
          </a:prstGeom>
        </p:spPr>
        <p:txBody>
          <a:bodyPr wrap="none">
            <a:spAutoFit/>
          </a:bodyPr>
          <a:lstStyle/>
          <a:p>
            <a:r>
              <a:rPr lang="en-GB" dirty="0"/>
              <a:t>thorax</a:t>
            </a:r>
          </a:p>
        </p:txBody>
      </p:sp>
      <p:sp>
        <p:nvSpPr>
          <p:cNvPr id="16" name="Rectangle 15"/>
          <p:cNvSpPr/>
          <p:nvPr/>
        </p:nvSpPr>
        <p:spPr>
          <a:xfrm>
            <a:off x="3577414" y="4498380"/>
            <a:ext cx="1112805" cy="369332"/>
          </a:xfrm>
          <a:prstGeom prst="rect">
            <a:avLst/>
          </a:prstGeom>
        </p:spPr>
        <p:txBody>
          <a:bodyPr wrap="none">
            <a:spAutoFit/>
          </a:bodyPr>
          <a:lstStyle/>
          <a:p>
            <a:r>
              <a:rPr lang="en-GB" dirty="0"/>
              <a:t>abdomen</a:t>
            </a:r>
          </a:p>
        </p:txBody>
      </p:sp>
      <p:cxnSp>
        <p:nvCxnSpPr>
          <p:cNvPr id="7" name="Straight Connector 6"/>
          <p:cNvCxnSpPr/>
          <p:nvPr/>
        </p:nvCxnSpPr>
        <p:spPr>
          <a:xfrm>
            <a:off x="6279783" y="1780518"/>
            <a:ext cx="450218" cy="4833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801979" y="2755968"/>
            <a:ext cx="1619171" cy="388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4031853" y="4319637"/>
            <a:ext cx="1915941" cy="2166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780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nodePh="1">
                                  <p:stCondLst>
                                    <p:cond delay="0"/>
                                  </p:stCondLst>
                                  <p:endCondLst>
                                    <p:cond evt="begin" delay="0">
                                      <p:tn val="40"/>
                                    </p:cond>
                                  </p:end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P spid="2"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Wings</a:t>
            </a:r>
            <a:endParaRPr lang="en-GB" sz="3600" dirty="0">
              <a:latin typeface="+mn-lt"/>
            </a:endParaRPr>
          </a:p>
        </p:txBody>
      </p:sp>
      <p:sp>
        <p:nvSpPr>
          <p:cNvPr id="4" name="Rectangle 3"/>
          <p:cNvSpPr/>
          <p:nvPr/>
        </p:nvSpPr>
        <p:spPr>
          <a:xfrm>
            <a:off x="755650" y="1469749"/>
            <a:ext cx="3816350" cy="2031325"/>
          </a:xfrm>
          <a:prstGeom prst="rect">
            <a:avLst/>
          </a:prstGeom>
        </p:spPr>
        <p:txBody>
          <a:bodyPr wrap="square">
            <a:spAutoFit/>
          </a:bodyPr>
          <a:lstStyle/>
          <a:p>
            <a:r>
              <a:rPr lang="en-GB" dirty="0"/>
              <a:t>The honeybee has two pairs of transparent wings that are attached to its thorax. Honeybees flap their wings very fast, it is almost impossible to see the wings flapping while the bee hovers or flies.</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10" name="Rounded Rectangle 9"/>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2237245" y="4015253"/>
            <a:ext cx="473710" cy="473710"/>
            <a:chOff x="2574925" y="4338955"/>
            <a:chExt cx="473710" cy="473710"/>
          </a:xfrm>
        </p:grpSpPr>
        <p:sp>
          <p:nvSpPr>
            <p:cNvPr id="12" name="Oval 11"/>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see a honeybee flying in slow motion</a:t>
            </a:r>
          </a:p>
        </p:txBody>
      </p:sp>
      <p:sp>
        <p:nvSpPr>
          <p:cNvPr id="15" name="Rectangle 14"/>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6" name="Rectangle 15">
            <a:hlinkClick r:id="rId5"/>
          </p:cNvPr>
          <p:cNvSpPr/>
          <p:nvPr/>
        </p:nvSpPr>
        <p:spPr>
          <a:xfrm>
            <a:off x="820581" y="3846746"/>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7" name="Straight Connector 16"/>
          <p:cNvCxnSpPr/>
          <p:nvPr/>
        </p:nvCxnSpPr>
        <p:spPr>
          <a:xfrm flipV="1">
            <a:off x="4922696" y="3770387"/>
            <a:ext cx="568913" cy="86534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4704582" y="4374118"/>
            <a:ext cx="369116" cy="523220"/>
            <a:chOff x="7172587" y="2531270"/>
            <a:chExt cx="369116" cy="523220"/>
          </a:xfrm>
        </p:grpSpPr>
        <p:sp>
          <p:nvSpPr>
            <p:cNvPr id="19" name="Oval 18"/>
            <p:cNvSpPr/>
            <p:nvPr/>
          </p:nvSpPr>
          <p:spPr>
            <a:xfrm>
              <a:off x="7172587" y="2625754"/>
              <a:ext cx="369116" cy="369116"/>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174189" y="2531270"/>
              <a:ext cx="275235" cy="523220"/>
            </a:xfrm>
            <a:prstGeom prst="rect">
              <a:avLst/>
            </a:prstGeom>
          </p:spPr>
          <p:txBody>
            <a:bodyPr wrap="square">
              <a:spAutoFit/>
            </a:bodyPr>
            <a:lstStyle/>
            <a:p>
              <a:r>
                <a:rPr lang="en-GB" sz="2800" b="1" dirty="0"/>
                <a:t>5</a:t>
              </a:r>
            </a:p>
          </p:txBody>
        </p:sp>
      </p:grpSp>
    </p:spTree>
    <p:extLst>
      <p:ext uri="{BB962C8B-B14F-4D97-AF65-F5344CB8AC3E}">
        <p14:creationId xmlns:p14="http://schemas.microsoft.com/office/powerpoint/2010/main" val="1593546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0"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Twinkl" pitchFamily="50" charset="0"/>
              </a:rPr>
              <a:t>The Honeybee’s Legs</a:t>
            </a:r>
            <a:endParaRPr lang="en-GB" sz="3600" dirty="0">
              <a:latin typeface="+mn-lt"/>
            </a:endParaRPr>
          </a:p>
        </p:txBody>
      </p:sp>
      <p:sp>
        <p:nvSpPr>
          <p:cNvPr id="4" name="Rectangle 3"/>
          <p:cNvSpPr/>
          <p:nvPr/>
        </p:nvSpPr>
        <p:spPr>
          <a:xfrm>
            <a:off x="755650" y="1401255"/>
            <a:ext cx="4513036" cy="2092881"/>
          </a:xfrm>
          <a:prstGeom prst="rect">
            <a:avLst/>
          </a:prstGeom>
        </p:spPr>
        <p:txBody>
          <a:bodyPr wrap="square">
            <a:spAutoFit/>
          </a:bodyPr>
          <a:lstStyle/>
          <a:p>
            <a:pPr>
              <a:spcAft>
                <a:spcPts val="1200"/>
              </a:spcAft>
            </a:pPr>
            <a:r>
              <a:rPr lang="en-GB" sz="1500" dirty="0"/>
              <a:t>Honeybees have 6 legs that are attached to the thorax. The hindlegs have pollen baskets on them that the bees stuff full of pollen to take back to the hive. The baskets are transparent (see-through) so when you look at a bee you can see the yellow and orange pollen inside the baskets.</a:t>
            </a:r>
          </a:p>
          <a:p>
            <a:pPr>
              <a:spcAft>
                <a:spcPts val="1200"/>
              </a:spcAft>
            </a:pPr>
            <a:r>
              <a:rPr lang="en-GB" sz="1500" dirty="0"/>
              <a:t>The honeybee has a special notch on its front legs that it uses to help keep its antennae clean.</a:t>
            </a:r>
          </a:p>
        </p:txBody>
      </p:sp>
      <p:sp>
        <p:nvSpPr>
          <p:cNvPr id="6" name="Rectangle 5"/>
          <p:cNvSpPr/>
          <p:nvPr/>
        </p:nvSpPr>
        <p:spPr>
          <a:xfrm>
            <a:off x="5469178" y="5580846"/>
            <a:ext cx="1988045" cy="369332"/>
          </a:xfrm>
          <a:prstGeom prst="rect">
            <a:avLst/>
          </a:prstGeom>
        </p:spPr>
        <p:txBody>
          <a:bodyPr wrap="none">
            <a:spAutoFit/>
          </a:bodyPr>
          <a:lstStyle/>
          <a:p>
            <a:r>
              <a:rPr lang="en-GB" dirty="0"/>
              <a:t>Back to Honeybee</a:t>
            </a:r>
          </a:p>
        </p:txBody>
      </p:sp>
      <p:pic>
        <p:nvPicPr>
          <p:cNvPr id="8" name="Picture 7"/>
          <p:cNvPicPr>
            <a:picLocks noChangeAspect="1"/>
          </p:cNvPicPr>
          <p:nvPr/>
        </p:nvPicPr>
        <p:blipFill>
          <a:blip r:embed="rId2"/>
          <a:stretch>
            <a:fillRect/>
          </a:stretch>
        </p:blipFill>
        <p:spPr>
          <a:xfrm>
            <a:off x="7476392" y="5083323"/>
            <a:ext cx="1127858" cy="1225402"/>
          </a:xfrm>
          <a:prstGeom prst="rect">
            <a:avLst/>
          </a:prstGeom>
        </p:spPr>
      </p:pic>
      <p:sp>
        <p:nvSpPr>
          <p:cNvPr id="26" name="Rectangle 25">
            <a:hlinkClick r:id="rId3"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a:stretch>
            <a:fillRect/>
          </a:stretch>
        </p:blipFill>
        <p:spPr>
          <a:xfrm>
            <a:off x="4595782" y="1580724"/>
            <a:ext cx="3444539" cy="3731075"/>
          </a:xfrm>
          <a:prstGeom prst="rect">
            <a:avLst/>
          </a:prstGeom>
        </p:spPr>
      </p:pic>
      <p:sp>
        <p:nvSpPr>
          <p:cNvPr id="10" name="Rounded Rectangle 9"/>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p:cNvGrpSpPr/>
          <p:nvPr/>
        </p:nvGrpSpPr>
        <p:grpSpPr>
          <a:xfrm>
            <a:off x="2237245" y="4015253"/>
            <a:ext cx="473710" cy="473710"/>
            <a:chOff x="2574925" y="4338955"/>
            <a:chExt cx="473710" cy="473710"/>
          </a:xfrm>
        </p:grpSpPr>
        <p:sp>
          <p:nvSpPr>
            <p:cNvPr id="12" name="Oval 11"/>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Rectangle 13"/>
          <p:cNvSpPr/>
          <p:nvPr/>
        </p:nvSpPr>
        <p:spPr>
          <a:xfrm>
            <a:off x="858919" y="4551966"/>
            <a:ext cx="3396970" cy="646331"/>
          </a:xfrm>
          <a:prstGeom prst="rect">
            <a:avLst/>
          </a:prstGeom>
        </p:spPr>
        <p:txBody>
          <a:bodyPr wrap="square">
            <a:spAutoFit/>
          </a:bodyPr>
          <a:lstStyle/>
          <a:p>
            <a:pPr algn="ctr"/>
            <a:r>
              <a:rPr lang="en-GB" dirty="0"/>
              <a:t>Watch this video to see a honeybee collecting pollen</a:t>
            </a:r>
          </a:p>
        </p:txBody>
      </p:sp>
      <p:sp>
        <p:nvSpPr>
          <p:cNvPr id="15" name="Rectangle 14"/>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6" name="Rectangle 15">
            <a:hlinkClick r:id="rId5"/>
          </p:cNvPr>
          <p:cNvSpPr/>
          <p:nvPr/>
        </p:nvSpPr>
        <p:spPr>
          <a:xfrm>
            <a:off x="820581" y="3844247"/>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7" name="Straight Connector 16"/>
          <p:cNvCxnSpPr/>
          <p:nvPr/>
        </p:nvCxnSpPr>
        <p:spPr>
          <a:xfrm flipH="1">
            <a:off x="5754049" y="1508363"/>
            <a:ext cx="158312" cy="8489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8" name="Group 17"/>
          <p:cNvGrpSpPr/>
          <p:nvPr/>
        </p:nvGrpSpPr>
        <p:grpSpPr>
          <a:xfrm>
            <a:off x="5691154" y="1281815"/>
            <a:ext cx="369116" cy="523220"/>
            <a:chOff x="7172587" y="2531270"/>
            <a:chExt cx="369116" cy="523220"/>
          </a:xfrm>
        </p:grpSpPr>
        <p:sp>
          <p:nvSpPr>
            <p:cNvPr id="19" name="Oval 18"/>
            <p:cNvSpPr/>
            <p:nvPr/>
          </p:nvSpPr>
          <p:spPr>
            <a:xfrm>
              <a:off x="7172587" y="2625754"/>
              <a:ext cx="369116" cy="369116"/>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174189" y="2531270"/>
              <a:ext cx="275235" cy="523220"/>
            </a:xfrm>
            <a:prstGeom prst="rect">
              <a:avLst/>
            </a:prstGeom>
          </p:spPr>
          <p:txBody>
            <a:bodyPr wrap="square">
              <a:spAutoFit/>
            </a:bodyPr>
            <a:lstStyle/>
            <a:p>
              <a:r>
                <a:rPr lang="en-GB" sz="2800" b="1" dirty="0"/>
                <a:t>6</a:t>
              </a:r>
            </a:p>
          </p:txBody>
        </p:sp>
      </p:grpSp>
    </p:spTree>
    <p:extLst>
      <p:ext uri="{BB962C8B-B14F-4D97-AF65-F5344CB8AC3E}">
        <p14:creationId xmlns:p14="http://schemas.microsoft.com/office/powerpoint/2010/main" val="19459872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par>
                                <p:cTn id="12" presetID="10" presetClass="entr" presetSubtype="0"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par>
                                <p:cTn id="15" presetID="10"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par>
                                <p:cTn id="25" presetID="10"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nodePh="1">
                                  <p:stCondLst>
                                    <p:cond delay="0"/>
                                  </p:stCondLst>
                                  <p:endCondLst>
                                    <p:cond evt="begin" delay="0">
                                      <p:tn val="44"/>
                                    </p:cond>
                                  </p:end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26" grpId="0"/>
      <p:bldP spid="10" grpId="0" animBg="1"/>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The Honeybee’s Sting</a:t>
            </a:r>
            <a:endParaRPr lang="en-GB" sz="3600" dirty="0">
              <a:latin typeface="+mn-lt"/>
            </a:endParaRPr>
          </a:p>
        </p:txBody>
      </p:sp>
      <p:sp>
        <p:nvSpPr>
          <p:cNvPr id="4" name="Rectangle 3"/>
          <p:cNvSpPr/>
          <p:nvPr/>
        </p:nvSpPr>
        <p:spPr>
          <a:xfrm>
            <a:off x="755650" y="1401255"/>
            <a:ext cx="3686810" cy="3477875"/>
          </a:xfrm>
          <a:prstGeom prst="rect">
            <a:avLst/>
          </a:prstGeom>
        </p:spPr>
        <p:txBody>
          <a:bodyPr wrap="square">
            <a:spAutoFit/>
          </a:bodyPr>
          <a:lstStyle/>
          <a:p>
            <a:pPr>
              <a:spcAft>
                <a:spcPts val="1200"/>
              </a:spcAft>
            </a:pPr>
            <a:r>
              <a:rPr lang="en-GB" sz="1500" dirty="0"/>
              <a:t>A honeybee is the only kind of bee with a barbed (hooked) stinger. This means that it can only sting once and the sting stays behind in the creature that they have stung. Unfortunately, when a honeybee stings, part of its abdomen - the venom sack - is left behind connected to the sting. This means that the honeybee dies. This is why honeybees only sting if they feel they are in a lot of danger and to protect the hive.</a:t>
            </a:r>
          </a:p>
          <a:p>
            <a:pPr>
              <a:spcAft>
                <a:spcPts val="1200"/>
              </a:spcAft>
            </a:pPr>
            <a:r>
              <a:rPr lang="en-GB" sz="1500" dirty="0"/>
              <a:t>If you are ever stung, make sure you scrape the sting out and do not squeeze the venom sack connected to the sting. </a:t>
            </a:r>
          </a:p>
        </p:txBody>
      </p:sp>
      <p:pic>
        <p:nvPicPr>
          <p:cNvPr id="9" name="Picture 8"/>
          <p:cNvPicPr>
            <a:picLocks noChangeAspect="1"/>
          </p:cNvPicPr>
          <p:nvPr/>
        </p:nvPicPr>
        <p:blipFill>
          <a:blip r:embed="rId2"/>
          <a:stretch>
            <a:fillRect/>
          </a:stretch>
        </p:blipFill>
        <p:spPr>
          <a:xfrm>
            <a:off x="4595782" y="1580724"/>
            <a:ext cx="3444539" cy="3731075"/>
          </a:xfrm>
          <a:prstGeom prst="rect">
            <a:avLst/>
          </a:prstGeom>
        </p:spPr>
      </p:pic>
      <p:sp>
        <p:nvSpPr>
          <p:cNvPr id="17" name="Rounded Rectangle 16"/>
          <p:cNvSpPr/>
          <p:nvPr/>
        </p:nvSpPr>
        <p:spPr>
          <a:xfrm>
            <a:off x="5450009" y="5605328"/>
            <a:ext cx="2636520" cy="344179"/>
          </a:xfrm>
          <a:prstGeom prst="roundRect">
            <a:avLst>
              <a:gd name="adj" fmla="val 31888"/>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5469178" y="5580846"/>
            <a:ext cx="1988045" cy="369332"/>
          </a:xfrm>
          <a:prstGeom prst="rect">
            <a:avLst/>
          </a:prstGeom>
        </p:spPr>
        <p:txBody>
          <a:bodyPr wrap="none">
            <a:spAutoFit/>
          </a:bodyPr>
          <a:lstStyle/>
          <a:p>
            <a:r>
              <a:rPr lang="en-GB" dirty="0"/>
              <a:t>Back to Honeybee</a:t>
            </a:r>
          </a:p>
        </p:txBody>
      </p:sp>
      <p:pic>
        <p:nvPicPr>
          <p:cNvPr id="19" name="Picture 18"/>
          <p:cNvPicPr>
            <a:picLocks noChangeAspect="1"/>
          </p:cNvPicPr>
          <p:nvPr/>
        </p:nvPicPr>
        <p:blipFill>
          <a:blip r:embed="rId3"/>
          <a:stretch>
            <a:fillRect/>
          </a:stretch>
        </p:blipFill>
        <p:spPr>
          <a:xfrm>
            <a:off x="7476392" y="5083323"/>
            <a:ext cx="1127858" cy="1225402"/>
          </a:xfrm>
          <a:prstGeom prst="rect">
            <a:avLst/>
          </a:prstGeom>
        </p:spPr>
      </p:pic>
      <p:sp>
        <p:nvSpPr>
          <p:cNvPr id="20" name="Rectangle 19">
            <a:hlinkClick r:id="rId4" action="ppaction://hlinksldjump"/>
          </p:cNvPr>
          <p:cNvSpPr/>
          <p:nvPr/>
        </p:nvSpPr>
        <p:spPr>
          <a:xfrm>
            <a:off x="5448300" y="5524500"/>
            <a:ext cx="3048000" cy="4724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2" name="Straight Connector 21"/>
          <p:cNvCxnSpPr>
            <a:stCxn id="25" idx="3"/>
          </p:cNvCxnSpPr>
          <p:nvPr/>
        </p:nvCxnSpPr>
        <p:spPr>
          <a:xfrm flipV="1">
            <a:off x="4949549" y="4738405"/>
            <a:ext cx="800029" cy="3362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4672712" y="4813061"/>
            <a:ext cx="369116" cy="523220"/>
            <a:chOff x="7172587" y="2531270"/>
            <a:chExt cx="369116" cy="523220"/>
          </a:xfrm>
        </p:grpSpPr>
        <p:sp>
          <p:nvSpPr>
            <p:cNvPr id="24" name="Oval 23"/>
            <p:cNvSpPr/>
            <p:nvPr/>
          </p:nvSpPr>
          <p:spPr>
            <a:xfrm>
              <a:off x="7172587" y="2625754"/>
              <a:ext cx="369116" cy="369116"/>
            </a:xfrm>
            <a:prstGeom prst="ellips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174189" y="2531270"/>
              <a:ext cx="275235" cy="523220"/>
            </a:xfrm>
            <a:prstGeom prst="rect">
              <a:avLst/>
            </a:prstGeom>
          </p:spPr>
          <p:txBody>
            <a:bodyPr wrap="square">
              <a:spAutoFit/>
            </a:bodyPr>
            <a:lstStyle/>
            <a:p>
              <a:r>
                <a:rPr lang="en-GB" sz="2800" b="1" dirty="0"/>
                <a:t>7</a:t>
              </a:r>
            </a:p>
          </p:txBody>
        </p:sp>
      </p:grpSp>
    </p:spTree>
    <p:extLst>
      <p:ext uri="{BB962C8B-B14F-4D97-AF65-F5344CB8AC3E}">
        <p14:creationId xmlns:p14="http://schemas.microsoft.com/office/powerpoint/2010/main" val="35829355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nodePh="1">
                                  <p:stCondLst>
                                    <p:cond delay="0"/>
                                  </p:stCondLst>
                                  <p:endCondLst>
                                    <p:cond evt="begin" delay="0">
                                      <p:tn val="28"/>
                                    </p:cond>
                                  </p:end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animBg="1"/>
      <p:bldP spid="18"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Twinkl" pitchFamily="50" charset="0"/>
              </a:rPr>
              <a:t>How Do Honeybees Make Honey?</a:t>
            </a:r>
            <a:endParaRPr lang="en-GB" sz="3600" dirty="0">
              <a:latin typeface="+mn-lt"/>
            </a:endParaRPr>
          </a:p>
        </p:txBody>
      </p:sp>
      <p:sp>
        <p:nvSpPr>
          <p:cNvPr id="5" name="Rounded Rectangle 4"/>
          <p:cNvSpPr/>
          <p:nvPr/>
        </p:nvSpPr>
        <p:spPr>
          <a:xfrm>
            <a:off x="839750" y="3886200"/>
            <a:ext cx="3396970" cy="1371599"/>
          </a:xfrm>
          <a:prstGeom prst="roundRect">
            <a:avLst>
              <a:gd name="adj" fmla="val 983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2237245" y="4015253"/>
            <a:ext cx="473710" cy="473710"/>
            <a:chOff x="2574925" y="4338955"/>
            <a:chExt cx="473710" cy="473710"/>
          </a:xfrm>
        </p:grpSpPr>
        <p:sp>
          <p:nvSpPr>
            <p:cNvPr id="7" name="Oval 6"/>
            <p:cNvSpPr/>
            <p:nvPr/>
          </p:nvSpPr>
          <p:spPr>
            <a:xfrm>
              <a:off x="2574925" y="4338955"/>
              <a:ext cx="473710" cy="473710"/>
            </a:xfrm>
            <a:prstGeom prst="ellipse">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Isosceles Triangle 7"/>
            <p:cNvSpPr/>
            <p:nvPr/>
          </p:nvSpPr>
          <p:spPr>
            <a:xfrm rot="5400000">
              <a:off x="2674620" y="4416857"/>
              <a:ext cx="371246" cy="32004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Rectangle 9"/>
          <p:cNvSpPr/>
          <p:nvPr/>
        </p:nvSpPr>
        <p:spPr>
          <a:xfrm>
            <a:off x="858919" y="4551966"/>
            <a:ext cx="3396970" cy="646331"/>
          </a:xfrm>
          <a:prstGeom prst="rect">
            <a:avLst/>
          </a:prstGeom>
        </p:spPr>
        <p:txBody>
          <a:bodyPr wrap="square">
            <a:spAutoFit/>
          </a:bodyPr>
          <a:lstStyle/>
          <a:p>
            <a:pPr algn="ctr"/>
            <a:r>
              <a:rPr lang="en-GB" dirty="0"/>
              <a:t>Watch this video to see how a honeybee makes honey</a:t>
            </a:r>
          </a:p>
        </p:txBody>
      </p:sp>
      <p:sp>
        <p:nvSpPr>
          <p:cNvPr id="11" name="Rectangle 10"/>
          <p:cNvSpPr/>
          <p:nvPr/>
        </p:nvSpPr>
        <p:spPr>
          <a:xfrm>
            <a:off x="849334" y="5373097"/>
            <a:ext cx="3416139" cy="784830"/>
          </a:xfrm>
          <a:prstGeom prst="rect">
            <a:avLst/>
          </a:prstGeom>
        </p:spPr>
        <p:txBody>
          <a:bodyPr wrap="square">
            <a:spAutoFit/>
          </a:bodyPr>
          <a:lstStyle/>
          <a:p>
            <a:r>
              <a:rPr lang="en-GB" sz="900" dirty="0"/>
              <a:t>Please check the content in this link, including any comments, is suitable for your educational environment before showing. Please do not let the next video automatically play at the end of the clip. </a:t>
            </a:r>
            <a:r>
              <a:rPr lang="en-GB" sz="900" dirty="0" err="1"/>
              <a:t>Twinkl</a:t>
            </a:r>
            <a:r>
              <a:rPr lang="en-GB" sz="900" dirty="0"/>
              <a:t> accepts no responsibility for the content of third party websites.</a:t>
            </a:r>
          </a:p>
        </p:txBody>
      </p:sp>
      <p:sp>
        <p:nvSpPr>
          <p:cNvPr id="12" name="Rectangle 11">
            <a:hlinkClick r:id="rId2"/>
          </p:cNvPr>
          <p:cNvSpPr/>
          <p:nvPr/>
        </p:nvSpPr>
        <p:spPr>
          <a:xfrm>
            <a:off x="810997" y="3846746"/>
            <a:ext cx="3444892" cy="14389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stretch>
            <a:fillRect/>
          </a:stretch>
        </p:blipFill>
        <p:spPr>
          <a:xfrm>
            <a:off x="1079421" y="1009521"/>
            <a:ext cx="2908044" cy="2725148"/>
          </a:xfrm>
          <a:prstGeom prst="rect">
            <a:avLst/>
          </a:prstGeom>
        </p:spPr>
      </p:pic>
      <p:pic>
        <p:nvPicPr>
          <p:cNvPr id="13" name="Picture 12"/>
          <p:cNvPicPr>
            <a:picLocks noChangeAspect="1"/>
          </p:cNvPicPr>
          <p:nvPr/>
        </p:nvPicPr>
        <p:blipFill>
          <a:blip r:embed="rId4"/>
          <a:stretch>
            <a:fillRect/>
          </a:stretch>
        </p:blipFill>
        <p:spPr>
          <a:xfrm>
            <a:off x="5231383" y="1383944"/>
            <a:ext cx="3127519" cy="2932430"/>
          </a:xfrm>
          <a:prstGeom prst="rect">
            <a:avLst/>
          </a:prstGeom>
        </p:spPr>
      </p:pic>
      <p:pic>
        <p:nvPicPr>
          <p:cNvPr id="14" name="Picture 13"/>
          <p:cNvPicPr>
            <a:picLocks noChangeAspect="1"/>
          </p:cNvPicPr>
          <p:nvPr/>
        </p:nvPicPr>
        <p:blipFill>
          <a:blip r:embed="rId5"/>
          <a:stretch>
            <a:fillRect/>
          </a:stretch>
        </p:blipFill>
        <p:spPr>
          <a:xfrm>
            <a:off x="4580395" y="3805000"/>
            <a:ext cx="2145978" cy="2286198"/>
          </a:xfrm>
          <a:prstGeom prst="rect">
            <a:avLst/>
          </a:prstGeom>
        </p:spPr>
      </p:pic>
    </p:spTree>
    <p:extLst>
      <p:ext uri="{BB962C8B-B14F-4D97-AF65-F5344CB8AC3E}">
        <p14:creationId xmlns:p14="http://schemas.microsoft.com/office/powerpoint/2010/main" val="2257462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145</TotalTime>
  <Words>748</Words>
  <Application>Microsoft Office PowerPoint</Application>
  <PresentationFormat>On-screen Show (4:3)</PresentationFormat>
  <Paragraphs>54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Twinkl</vt:lpstr>
      <vt:lpstr>Arial</vt:lpstr>
      <vt:lpstr>Office Theme</vt:lpstr>
      <vt:lpstr>PowerPoint Presentation</vt:lpstr>
      <vt:lpstr>Honeybees</vt:lpstr>
      <vt:lpstr>The Honeybee’s Antennae</vt:lpstr>
      <vt:lpstr>The Honeybee’s Mandible</vt:lpstr>
      <vt:lpstr>The Eye Of The Honeybee</vt:lpstr>
      <vt:lpstr>The Honeybee’s Body Parts</vt:lpstr>
      <vt:lpstr>The Honeybee’s Wings</vt:lpstr>
      <vt:lpstr>The Honeybee’s Legs</vt:lpstr>
      <vt:lpstr>The Honeybee’s Sting</vt:lpstr>
      <vt:lpstr>How Do Honeybees Make Honey?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Tony Anderson</dc:creator>
  <cp:lastModifiedBy>A Broad</cp:lastModifiedBy>
  <cp:revision>14</cp:revision>
  <dcterms:created xsi:type="dcterms:W3CDTF">2019-10-09T10:36:16Z</dcterms:created>
  <dcterms:modified xsi:type="dcterms:W3CDTF">2020-05-21T13:23:06Z</dcterms:modified>
</cp:coreProperties>
</file>